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05" r:id="rId3"/>
    <p:sldId id="306" r:id="rId4"/>
    <p:sldId id="308" r:id="rId5"/>
    <p:sldId id="302" r:id="rId6"/>
    <p:sldId id="310" r:id="rId7"/>
    <p:sldId id="311" r:id="rId8"/>
    <p:sldId id="301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131"/>
    <a:srgbClr val="66CBFF"/>
    <a:srgbClr val="04E1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33" d="100"/>
          <a:sy n="33" d="100"/>
        </p:scale>
        <p:origin x="1300" y="7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B8139-6470-4A17-9153-028354D02F01}" type="datetimeFigureOut">
              <a:rPr lang="uk-UA" smtClean="0"/>
              <a:t>12.07.2017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F200-F582-4CD2-AD7A-21D2AE80937B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90548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B8139-6470-4A17-9153-028354D02F01}" type="datetimeFigureOut">
              <a:rPr lang="uk-UA" smtClean="0"/>
              <a:t>12.07.2017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F200-F582-4CD2-AD7A-21D2AE80937B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07419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B8139-6470-4A17-9153-028354D02F01}" type="datetimeFigureOut">
              <a:rPr lang="uk-UA" smtClean="0"/>
              <a:t>12.07.2017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F200-F582-4CD2-AD7A-21D2AE80937B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5116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B8139-6470-4A17-9153-028354D02F01}" type="datetimeFigureOut">
              <a:rPr lang="uk-UA" smtClean="0"/>
              <a:t>12.07.2017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F200-F582-4CD2-AD7A-21D2AE80937B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56649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B8139-6470-4A17-9153-028354D02F01}" type="datetimeFigureOut">
              <a:rPr lang="uk-UA" smtClean="0"/>
              <a:t>12.07.2017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F200-F582-4CD2-AD7A-21D2AE80937B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86304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B8139-6470-4A17-9153-028354D02F01}" type="datetimeFigureOut">
              <a:rPr lang="uk-UA" smtClean="0"/>
              <a:t>12.07.2017</a:t>
            </a:fld>
            <a:endParaRPr lang="uk-U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F200-F582-4CD2-AD7A-21D2AE80937B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12486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B8139-6470-4A17-9153-028354D02F01}" type="datetimeFigureOut">
              <a:rPr lang="uk-UA" smtClean="0"/>
              <a:t>12.07.2017</a:t>
            </a:fld>
            <a:endParaRPr lang="uk-U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F200-F582-4CD2-AD7A-21D2AE80937B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89452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B8139-6470-4A17-9153-028354D02F01}" type="datetimeFigureOut">
              <a:rPr lang="uk-UA" smtClean="0"/>
              <a:t>12.07.2017</a:t>
            </a:fld>
            <a:endParaRPr lang="uk-U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F200-F582-4CD2-AD7A-21D2AE80937B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76038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B8139-6470-4A17-9153-028354D02F01}" type="datetimeFigureOut">
              <a:rPr lang="uk-UA" smtClean="0"/>
              <a:t>12.07.2017</a:t>
            </a:fld>
            <a:endParaRPr lang="uk-U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F200-F582-4CD2-AD7A-21D2AE80937B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18874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B8139-6470-4A17-9153-028354D02F01}" type="datetimeFigureOut">
              <a:rPr lang="uk-UA" smtClean="0"/>
              <a:t>12.07.2017</a:t>
            </a:fld>
            <a:endParaRPr lang="uk-U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F200-F582-4CD2-AD7A-21D2AE80937B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042057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dirty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B8139-6470-4A17-9153-028354D02F01}" type="datetimeFigureOut">
              <a:rPr lang="uk-UA" smtClean="0"/>
              <a:t>12.07.2017</a:t>
            </a:fld>
            <a:endParaRPr lang="uk-U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F200-F582-4CD2-AD7A-21D2AE80937B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24598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9B8139-6470-4A17-9153-028354D02F01}" type="datetimeFigureOut">
              <a:rPr lang="uk-UA" smtClean="0"/>
              <a:t>12.07.2017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6FF200-F582-4CD2-AD7A-21D2AE80937B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87070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image" Target="../media/image7.gif"/><Relationship Id="rId7" Type="http://schemas.openxmlformats.org/officeDocument/2006/relationships/image" Target="../media/image1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openxmlformats.org/officeDocument/2006/relationships/image" Target="../media/image8.gif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psgc-pwgsc.gc.ca/ongc-cgsb/programme-program/normes-standards/internet/bio-org/documents/lsp-psl-eng.pdf" TargetMode="External"/><Relationship Id="rId7" Type="http://schemas.openxmlformats.org/officeDocument/2006/relationships/image" Target="../media/image20.jpg"/><Relationship Id="rId2" Type="http://schemas.openxmlformats.org/officeDocument/2006/relationships/hyperlink" Target="https://www.cog.ca/uploads/GeneralPrincipelsandManagemetnStandards_2015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>
            <a:normAutofit/>
          </a:bodyPr>
          <a:lstStyle/>
          <a:p>
            <a:r>
              <a:rPr lang="uk-UA" sz="3600" b="1" i="1" dirty="0">
                <a:solidFill>
                  <a:srgbClr val="00B050"/>
                </a:solidFill>
              </a:rPr>
              <a:t>Огляд основних екологічних аспектів </a:t>
            </a:r>
            <a:r>
              <a:rPr lang="en-US" sz="3600" b="1" i="1" dirty="0">
                <a:solidFill>
                  <a:srgbClr val="00B050"/>
                </a:solidFill>
              </a:rPr>
              <a:t>CUFTA </a:t>
            </a:r>
            <a:r>
              <a:rPr lang="uk-UA" sz="3600" b="1" i="1" dirty="0">
                <a:solidFill>
                  <a:srgbClr val="00B050"/>
                </a:solidFill>
              </a:rPr>
              <a:t>та проекту </a:t>
            </a:r>
            <a:r>
              <a:rPr lang="en-US" sz="3600" b="1" i="1" dirty="0">
                <a:solidFill>
                  <a:srgbClr val="00B050"/>
                </a:solidFill>
              </a:rPr>
              <a:t>CUTIS</a:t>
            </a:r>
            <a:endParaRPr lang="uk-UA" sz="3600" b="1" i="1" dirty="0">
              <a:solidFill>
                <a:srgbClr val="00B050"/>
              </a:solidFill>
            </a:endParaRPr>
          </a:p>
        </p:txBody>
      </p:sp>
      <p:sp>
        <p:nvSpPr>
          <p:cNvPr id="14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2479167"/>
          </a:xfrm>
        </p:spPr>
        <p:txBody>
          <a:bodyPr>
            <a:normAutofit/>
          </a:bodyPr>
          <a:lstStyle/>
          <a:p>
            <a:endParaRPr lang="uk-UA" dirty="0"/>
          </a:p>
          <a:p>
            <a:pPr algn="r">
              <a:lnSpc>
                <a:spcPct val="110000"/>
              </a:lnSpc>
              <a:spcBef>
                <a:spcPts val="0"/>
              </a:spcBef>
            </a:pPr>
            <a:endParaRPr lang="uk-UA" sz="2200" dirty="0"/>
          </a:p>
          <a:p>
            <a:pPr algn="r">
              <a:lnSpc>
                <a:spcPct val="110000"/>
              </a:lnSpc>
              <a:spcBef>
                <a:spcPts val="0"/>
              </a:spcBef>
            </a:pPr>
            <a:endParaRPr lang="uk-UA" sz="2200" dirty="0"/>
          </a:p>
          <a:p>
            <a:pPr algn="r">
              <a:lnSpc>
                <a:spcPct val="110000"/>
              </a:lnSpc>
              <a:spcBef>
                <a:spcPts val="0"/>
              </a:spcBef>
            </a:pPr>
            <a:endParaRPr lang="uk-UA" sz="1700" dirty="0"/>
          </a:p>
          <a:p>
            <a:pPr algn="r">
              <a:lnSpc>
                <a:spcPct val="110000"/>
              </a:lnSpc>
              <a:spcBef>
                <a:spcPts val="0"/>
              </a:spcBef>
            </a:pPr>
            <a:r>
              <a:rPr lang="uk-UA" sz="1700" dirty="0"/>
              <a:t>Експерт з охорони навколишнього середовища проекту </a:t>
            </a:r>
            <a:r>
              <a:rPr lang="en-US" sz="1700" dirty="0"/>
              <a:t>CUTIS</a:t>
            </a:r>
          </a:p>
          <a:p>
            <a:pPr algn="r">
              <a:lnSpc>
                <a:spcPct val="110000"/>
              </a:lnSpc>
              <a:spcBef>
                <a:spcPts val="0"/>
              </a:spcBef>
            </a:pPr>
            <a:r>
              <a:rPr lang="uk-UA" sz="1700" i="1" dirty="0"/>
              <a:t>Зоя Павленко</a:t>
            </a:r>
          </a:p>
        </p:txBody>
      </p:sp>
    </p:spTree>
    <p:extLst>
      <p:ext uri="{BB962C8B-B14F-4D97-AF65-F5344CB8AC3E}">
        <p14:creationId xmlns:p14="http://schemas.microsoft.com/office/powerpoint/2010/main" val="1515423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xfrm>
            <a:off x="628650" y="1200109"/>
            <a:ext cx="7886700" cy="383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>
                <a:solidFill>
                  <a:srgbClr val="D61A21"/>
                </a:solidFill>
                <a:latin typeface="+mn-lt"/>
                <a:ea typeface="+mn-ea"/>
                <a:cs typeface="+mn-cs"/>
              </a:rPr>
              <a:t>CUFTA </a:t>
            </a:r>
            <a:r>
              <a:rPr lang="uk-UA" sz="2100" b="1" dirty="0">
                <a:solidFill>
                  <a:srgbClr val="D61A21"/>
                </a:solidFill>
                <a:latin typeface="+mn-lt"/>
                <a:ea typeface="+mn-ea"/>
                <a:cs typeface="+mn-cs"/>
              </a:rPr>
              <a:t>та довкілля</a:t>
            </a:r>
            <a:r>
              <a:rPr lang="en-US" sz="2100" b="1" dirty="0">
                <a:solidFill>
                  <a:srgbClr val="D61A2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uk-UA" sz="2100" b="1" dirty="0">
                <a:solidFill>
                  <a:srgbClr val="D61A21"/>
                </a:solidFill>
                <a:latin typeface="+mn-lt"/>
                <a:ea typeface="+mn-ea"/>
                <a:cs typeface="+mn-cs"/>
              </a:rPr>
              <a:t>Розділ </a:t>
            </a:r>
            <a:r>
              <a:rPr lang="en-US" sz="2100" b="1" dirty="0">
                <a:solidFill>
                  <a:srgbClr val="D61A21"/>
                </a:solidFill>
                <a:latin typeface="+mn-lt"/>
                <a:ea typeface="+mn-ea"/>
                <a:cs typeface="+mn-cs"/>
              </a:rPr>
              <a:t>12</a:t>
            </a:r>
            <a:endParaRPr lang="uk-UA" sz="2100" b="1" dirty="0">
              <a:solidFill>
                <a:srgbClr val="D61A2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8" name="Пряма зі стрілкою 17"/>
          <p:cNvCxnSpPr>
            <a:cxnSpLocks/>
          </p:cNvCxnSpPr>
          <p:nvPr/>
        </p:nvCxnSpPr>
        <p:spPr>
          <a:xfrm flipV="1">
            <a:off x="1846007" y="3360304"/>
            <a:ext cx="1263445" cy="524840"/>
          </a:xfrm>
          <a:prstGeom prst="straightConnector1">
            <a:avLst/>
          </a:prstGeom>
          <a:ln w="34925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Групувати 11"/>
          <p:cNvGrpSpPr/>
          <p:nvPr/>
        </p:nvGrpSpPr>
        <p:grpSpPr>
          <a:xfrm>
            <a:off x="393291" y="1868424"/>
            <a:ext cx="8455740" cy="3547155"/>
            <a:chOff x="393291" y="2094566"/>
            <a:chExt cx="8455740" cy="3547155"/>
          </a:xfrm>
        </p:grpSpPr>
        <p:cxnSp>
          <p:nvCxnSpPr>
            <p:cNvPr id="24" name="Пряма зі стрілкою 23"/>
            <p:cNvCxnSpPr>
              <a:cxnSpLocks/>
            </p:cNvCxnSpPr>
            <p:nvPr/>
          </p:nvCxnSpPr>
          <p:spPr>
            <a:xfrm flipV="1">
              <a:off x="4886632" y="3623732"/>
              <a:ext cx="1238864" cy="3639"/>
            </a:xfrm>
            <a:prstGeom prst="straightConnector1">
              <a:avLst/>
            </a:prstGeom>
            <a:ln w="34925">
              <a:solidFill>
                <a:schemeClr val="accent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Групувати 8"/>
            <p:cNvGrpSpPr/>
            <p:nvPr/>
          </p:nvGrpSpPr>
          <p:grpSpPr>
            <a:xfrm>
              <a:off x="393291" y="2192594"/>
              <a:ext cx="4896464" cy="3449127"/>
              <a:chOff x="393291" y="2192594"/>
              <a:chExt cx="4896464" cy="3449127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393291" y="2192594"/>
                <a:ext cx="2016000" cy="396000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uk-UA" b="1" dirty="0"/>
                  <a:t>Природні ресурси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393291" y="3122754"/>
                <a:ext cx="22024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b="1" dirty="0"/>
                  <a:t>Капітал</a:t>
                </a: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393291" y="4733876"/>
                <a:ext cx="22024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b="1" dirty="0"/>
                  <a:t>Підприємництво</a:t>
                </a: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393291" y="3928315"/>
                <a:ext cx="22024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b="1" dirty="0"/>
                  <a:t>Робоча сила</a:t>
                </a:r>
              </a:p>
            </p:txBody>
          </p:sp>
          <p:pic>
            <p:nvPicPr>
              <p:cNvPr id="2050" name="Picture 2" descr="&amp;Rcy;&amp;iecy;&amp;zcy;&amp;ucy;&amp;lcy;&amp;softcy;&amp;tcy;&amp;acy;&amp;tcy; &amp;pcy;&amp;ocy;&amp;shcy;&amp;ucy;&amp;kcy;&amp;ucy; &amp;zcy;&amp;ocy;&amp;bcy;&amp;rcy;&amp;acy;&amp;zhcy;&amp;iecy;&amp;ncy;&amp;softcy; &amp;zcy;&amp;acy; &amp;zcy;&amp;acy;&amp;pcy;&amp;icy;&amp;tcy;&amp;ocy;&amp;mcy; &quot;manufacturing icon&quot;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93807" y="2847717"/>
                <a:ext cx="1592825" cy="1592825"/>
              </a:xfrm>
              <a:prstGeom prst="rect">
                <a:avLst/>
              </a:prstGeom>
              <a:solidFill>
                <a:schemeClr val="accent1"/>
              </a:solidFill>
              <a:ln w="0">
                <a:solidFill>
                  <a:schemeClr val="accent1">
                    <a:lumMod val="50000"/>
                  </a:schemeClr>
                </a:solidFill>
              </a:ln>
            </p:spPr>
          </p:pic>
          <p:cxnSp>
            <p:nvCxnSpPr>
              <p:cNvPr id="10" name="Пряма зі стрілкою 9"/>
              <p:cNvCxnSpPr>
                <a:cxnSpLocks/>
              </p:cNvCxnSpPr>
              <p:nvPr/>
            </p:nvCxnSpPr>
            <p:spPr>
              <a:xfrm>
                <a:off x="2409291" y="2588594"/>
                <a:ext cx="737032" cy="903491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Пряма зі стрілкою 13"/>
              <p:cNvCxnSpPr>
                <a:cxnSpLocks/>
              </p:cNvCxnSpPr>
              <p:nvPr/>
            </p:nvCxnSpPr>
            <p:spPr>
              <a:xfrm flipV="1">
                <a:off x="2349910" y="3644129"/>
                <a:ext cx="796413" cy="1258118"/>
              </a:xfrm>
              <a:prstGeom prst="straightConnector1">
                <a:avLst/>
              </a:prstGeom>
              <a:ln w="34925">
                <a:solidFill>
                  <a:schemeClr val="accent1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Пряма зі стрілкою 15"/>
              <p:cNvCxnSpPr>
                <a:cxnSpLocks/>
              </p:cNvCxnSpPr>
              <p:nvPr/>
            </p:nvCxnSpPr>
            <p:spPr>
              <a:xfrm>
                <a:off x="1536291" y="3299136"/>
                <a:ext cx="1573161" cy="211288"/>
              </a:xfrm>
              <a:prstGeom prst="straightConnector1">
                <a:avLst/>
              </a:prstGeom>
              <a:ln w="34925">
                <a:solidFill>
                  <a:schemeClr val="accent1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Пряма зі стрілкою 14"/>
              <p:cNvCxnSpPr>
                <a:cxnSpLocks/>
                <a:stCxn id="2050" idx="2"/>
              </p:cNvCxnSpPr>
              <p:nvPr/>
            </p:nvCxnSpPr>
            <p:spPr>
              <a:xfrm>
                <a:off x="4090220" y="4440542"/>
                <a:ext cx="0" cy="54000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TextBox 22"/>
              <p:cNvSpPr txBox="1"/>
              <p:nvPr/>
            </p:nvSpPr>
            <p:spPr>
              <a:xfrm>
                <a:off x="2939850" y="4995390"/>
                <a:ext cx="2349905" cy="646331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b="1" dirty="0"/>
                  <a:t>Впливи виробництва</a:t>
                </a:r>
                <a:r>
                  <a:rPr lang="en-US" b="1" dirty="0"/>
                  <a:t> </a:t>
                </a:r>
                <a:r>
                  <a:rPr lang="uk-UA" b="1" dirty="0"/>
                  <a:t>на довкілля</a:t>
                </a:r>
              </a:p>
            </p:txBody>
          </p:sp>
        </p:grpSp>
        <p:grpSp>
          <p:nvGrpSpPr>
            <p:cNvPr id="11" name="Групувати 10"/>
            <p:cNvGrpSpPr/>
            <p:nvPr/>
          </p:nvGrpSpPr>
          <p:grpSpPr>
            <a:xfrm>
              <a:off x="6125496" y="2094566"/>
              <a:ext cx="2723535" cy="3519657"/>
              <a:chOff x="6125496" y="2094566"/>
              <a:chExt cx="2723535" cy="3519657"/>
            </a:xfrm>
          </p:grpSpPr>
          <p:pic>
            <p:nvPicPr>
              <p:cNvPr id="2052" name="Picture 4" descr="&amp;Rcy;&amp;iecy;&amp;zcy;&amp;ucy;&amp;lcy;&amp;softcy;&amp;tcy;&amp;acy;&amp;tcy; &amp;pcy;&amp;ocy;&amp;shcy;&amp;ucy;&amp;kcy;&amp;ucy; &amp;zcy;&amp;ocy;&amp;bcy;&amp;rcy;&amp;acy;&amp;zhcy;&amp;iecy;&amp;ncy;&amp;softcy; &amp;zcy;&amp;acy; &amp;zcy;&amp;acy;&amp;pcy;&amp;icy;&amp;tcy;&amp;ocy;&amp;mcy; &quot;product&quot;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919" t="24538" r="26405" b="11855"/>
              <a:stretch/>
            </p:blipFill>
            <p:spPr bwMode="auto">
              <a:xfrm>
                <a:off x="6125496" y="2094566"/>
                <a:ext cx="2723535" cy="24203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25" name="Пряма зі стрілкою 24"/>
              <p:cNvCxnSpPr>
                <a:cxnSpLocks/>
              </p:cNvCxnSpPr>
              <p:nvPr/>
            </p:nvCxnSpPr>
            <p:spPr>
              <a:xfrm>
                <a:off x="7506930" y="4373714"/>
                <a:ext cx="0" cy="54000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TextBox 25"/>
              <p:cNvSpPr txBox="1"/>
              <p:nvPr/>
            </p:nvSpPr>
            <p:spPr>
              <a:xfrm>
                <a:off x="6336896" y="4967892"/>
                <a:ext cx="2349905" cy="646331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b="1" dirty="0"/>
                  <a:t>Впливи споживання на довкілля</a:t>
                </a:r>
              </a:p>
            </p:txBody>
          </p:sp>
        </p:grpSp>
      </p:grpSp>
      <p:grpSp>
        <p:nvGrpSpPr>
          <p:cNvPr id="13" name="Групувати 12"/>
          <p:cNvGrpSpPr/>
          <p:nvPr/>
        </p:nvGrpSpPr>
        <p:grpSpPr>
          <a:xfrm>
            <a:off x="265471" y="1730475"/>
            <a:ext cx="8583560" cy="3844413"/>
            <a:chOff x="265471" y="2015613"/>
            <a:chExt cx="8583560" cy="3844413"/>
          </a:xfrm>
        </p:grpSpPr>
        <p:sp>
          <p:nvSpPr>
            <p:cNvPr id="3" name="Прямокутник 2"/>
            <p:cNvSpPr/>
            <p:nvPr/>
          </p:nvSpPr>
          <p:spPr>
            <a:xfrm>
              <a:off x="265471" y="2025445"/>
              <a:ext cx="5171768" cy="3834581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0" name="Прямокутник 19"/>
            <p:cNvSpPr/>
            <p:nvPr/>
          </p:nvSpPr>
          <p:spPr>
            <a:xfrm>
              <a:off x="5437239" y="2015613"/>
              <a:ext cx="3411792" cy="3834581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189703" y="5584720"/>
            <a:ext cx="2900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rgbClr val="00B050"/>
                </a:solidFill>
              </a:rPr>
              <a:t>Україна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717069" y="5596135"/>
            <a:ext cx="2900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rgbClr val="00B050"/>
                </a:solidFill>
              </a:rPr>
              <a:t>Канада</a:t>
            </a:r>
          </a:p>
        </p:txBody>
      </p:sp>
    </p:spTree>
    <p:extLst>
      <p:ext uri="{BB962C8B-B14F-4D97-AF65-F5344CB8AC3E}">
        <p14:creationId xmlns:p14="http://schemas.microsoft.com/office/powerpoint/2010/main" val="3249209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23"/>
          <a:stretch/>
        </p:blipFill>
        <p:spPr>
          <a:xfrm>
            <a:off x="3443083" y="2214500"/>
            <a:ext cx="2649709" cy="2357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8522" y="3051208"/>
            <a:ext cx="24159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/>
              <a:t>Ріст виробництва та більше навантаження на довкілля</a:t>
            </a:r>
          </a:p>
        </p:txBody>
      </p:sp>
      <p:grpSp>
        <p:nvGrpSpPr>
          <p:cNvPr id="25" name="Групувати 24"/>
          <p:cNvGrpSpPr/>
          <p:nvPr/>
        </p:nvGrpSpPr>
        <p:grpSpPr>
          <a:xfrm>
            <a:off x="6311412" y="1674421"/>
            <a:ext cx="2415941" cy="2523768"/>
            <a:chOff x="6311412" y="1674421"/>
            <a:chExt cx="2415941" cy="2523768"/>
          </a:xfrm>
        </p:grpSpPr>
        <p:sp>
          <p:nvSpPr>
            <p:cNvPr id="7" name="TextBox 6"/>
            <p:cNvSpPr txBox="1"/>
            <p:nvPr/>
          </p:nvSpPr>
          <p:spPr>
            <a:xfrm>
              <a:off x="6311412" y="1674421"/>
              <a:ext cx="2415941" cy="92333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uk-UA" dirty="0"/>
                <a:t>Національне екологічне законодавство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311412" y="2597751"/>
              <a:ext cx="2415941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Tx/>
                <a:buChar char="-"/>
              </a:pPr>
              <a:r>
                <a:rPr lang="uk-UA" sz="1400" dirty="0"/>
                <a:t>Закон України «Про охорону навколишнього природного середовища»</a:t>
              </a:r>
            </a:p>
            <a:p>
              <a:pPr marL="285750" indent="-285750">
                <a:buFontTx/>
                <a:buChar char="-"/>
              </a:pPr>
              <a:r>
                <a:rPr lang="uk-UA" sz="1400" dirty="0"/>
                <a:t>Закон України «Про охорону атмосферного повітря» …..</a:t>
              </a:r>
            </a:p>
          </p:txBody>
        </p:sp>
      </p:grpSp>
      <p:grpSp>
        <p:nvGrpSpPr>
          <p:cNvPr id="24" name="Групувати 23"/>
          <p:cNvGrpSpPr/>
          <p:nvPr/>
        </p:nvGrpSpPr>
        <p:grpSpPr>
          <a:xfrm>
            <a:off x="6311412" y="4832350"/>
            <a:ext cx="2415942" cy="1169551"/>
            <a:chOff x="6311411" y="4572000"/>
            <a:chExt cx="2415942" cy="1169551"/>
          </a:xfrm>
        </p:grpSpPr>
        <p:sp>
          <p:nvSpPr>
            <p:cNvPr id="8" name="TextBox 7"/>
            <p:cNvSpPr txBox="1"/>
            <p:nvPr/>
          </p:nvSpPr>
          <p:spPr>
            <a:xfrm>
              <a:off x="6311412" y="4572000"/>
              <a:ext cx="2415941" cy="646331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uk-UA" dirty="0"/>
                <a:t>Міжнародні екологічні зобов'язання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311411" y="5218331"/>
              <a:ext cx="24159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1400" dirty="0"/>
                <a:t>42 міжнародні конвенції та організації</a:t>
              </a:r>
            </a:p>
          </p:txBody>
        </p:sp>
      </p:grpSp>
      <p:grpSp>
        <p:nvGrpSpPr>
          <p:cNvPr id="26" name="Групувати 25"/>
          <p:cNvGrpSpPr/>
          <p:nvPr/>
        </p:nvGrpSpPr>
        <p:grpSpPr>
          <a:xfrm>
            <a:off x="7339382" y="4347185"/>
            <a:ext cx="360000" cy="324000"/>
            <a:chOff x="7339382" y="4347185"/>
            <a:chExt cx="360000" cy="324000"/>
          </a:xfrm>
        </p:grpSpPr>
        <p:cxnSp>
          <p:nvCxnSpPr>
            <p:cNvPr id="14" name="Пряма сполучна лінія 13"/>
            <p:cNvCxnSpPr>
              <a:cxnSpLocks/>
              <a:stCxn id="10" idx="2"/>
            </p:cNvCxnSpPr>
            <p:nvPr/>
          </p:nvCxnSpPr>
          <p:spPr>
            <a:xfrm flipH="1">
              <a:off x="7516048" y="4347185"/>
              <a:ext cx="2" cy="3240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 сполучна лінія 17"/>
            <p:cNvCxnSpPr>
              <a:cxnSpLocks/>
            </p:cNvCxnSpPr>
            <p:nvPr/>
          </p:nvCxnSpPr>
          <p:spPr>
            <a:xfrm flipV="1">
              <a:off x="7339382" y="4498746"/>
              <a:ext cx="360000" cy="211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Заголовок 3"/>
          <p:cNvSpPr txBox="1">
            <a:spLocks noGrp="1"/>
          </p:cNvSpPr>
          <p:nvPr>
            <p:ph type="title"/>
          </p:nvPr>
        </p:nvSpPr>
        <p:spPr>
          <a:xfrm>
            <a:off x="1462211" y="1210657"/>
            <a:ext cx="6237171" cy="383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100" b="1" dirty="0">
                <a:solidFill>
                  <a:srgbClr val="D61A21"/>
                </a:solidFill>
                <a:latin typeface="+mn-lt"/>
                <a:ea typeface="+mn-ea"/>
                <a:cs typeface="+mn-cs"/>
              </a:rPr>
              <a:t>Міжнародна торгівля та довкілля</a:t>
            </a:r>
            <a:r>
              <a:rPr lang="en-US" sz="2100" b="1" dirty="0">
                <a:solidFill>
                  <a:srgbClr val="D61A2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uk-UA" sz="2100" b="1" dirty="0">
                <a:solidFill>
                  <a:srgbClr val="D61A21"/>
                </a:solidFill>
                <a:latin typeface="+mn-lt"/>
                <a:ea typeface="+mn-ea"/>
                <a:cs typeface="+mn-cs"/>
              </a:rPr>
              <a:t>	</a:t>
            </a:r>
            <a:r>
              <a:rPr lang="uk-UA" sz="2100" b="1" i="1" dirty="0">
                <a:solidFill>
                  <a:srgbClr val="D61A21"/>
                </a:solidFill>
                <a:latin typeface="+mn-lt"/>
                <a:ea typeface="+mn-ea"/>
                <a:cs typeface="+mn-cs"/>
              </a:rPr>
              <a:t>обмеження</a:t>
            </a:r>
          </a:p>
        </p:txBody>
      </p:sp>
    </p:spTree>
    <p:extLst>
      <p:ext uri="{BB962C8B-B14F-4D97-AF65-F5344CB8AC3E}">
        <p14:creationId xmlns:p14="http://schemas.microsoft.com/office/powerpoint/2010/main" val="2058245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xfrm>
            <a:off x="628650" y="1200109"/>
            <a:ext cx="7886700" cy="383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100" b="1" dirty="0">
                <a:solidFill>
                  <a:srgbClr val="D61A21"/>
                </a:solidFill>
                <a:latin typeface="+mn-lt"/>
                <a:ea typeface="+mn-ea"/>
                <a:cs typeface="+mn-cs"/>
              </a:rPr>
              <a:t>Міжнародна торгівля та довкілля:	</a:t>
            </a:r>
            <a:r>
              <a:rPr lang="uk-UA" sz="2100" b="1" i="1" dirty="0">
                <a:solidFill>
                  <a:srgbClr val="D61A21"/>
                </a:solidFill>
                <a:latin typeface="+mn-lt"/>
                <a:ea typeface="+mn-ea"/>
                <a:cs typeface="+mn-cs"/>
              </a:rPr>
              <a:t>можливості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0623" y="1805062"/>
            <a:ext cx="8320239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b="1" i="1" dirty="0"/>
              <a:t>Етичне споживання </a:t>
            </a:r>
            <a:r>
              <a:rPr lang="uk-UA" dirty="0"/>
              <a:t>–</a:t>
            </a:r>
            <a:r>
              <a:rPr lang="en-US" dirty="0"/>
              <a:t> </a:t>
            </a:r>
            <a:r>
              <a:rPr lang="uk-UA" dirty="0"/>
              <a:t>поведінка споживача, коли той з більшою</a:t>
            </a:r>
            <a:endParaRPr lang="en-US" dirty="0"/>
          </a:p>
          <a:p>
            <a:pPr algn="just"/>
            <a:r>
              <a:rPr lang="uk-UA" dirty="0"/>
              <a:t>охотою купує товар, що був вироблений з  мінімальною шкодою</a:t>
            </a:r>
            <a:endParaRPr lang="en-US" dirty="0"/>
          </a:p>
          <a:p>
            <a:pPr algn="just"/>
            <a:r>
              <a:rPr lang="uk-UA" dirty="0"/>
              <a:t>для людей, тварин та довкілля.</a:t>
            </a:r>
          </a:p>
          <a:p>
            <a:pPr algn="just"/>
            <a:endParaRPr lang="uk-UA" sz="1000" dirty="0"/>
          </a:p>
          <a:p>
            <a:pPr algn="just"/>
            <a:r>
              <a:rPr lang="uk-UA" b="1" dirty="0">
                <a:solidFill>
                  <a:srgbClr val="FF0000"/>
                </a:solidFill>
              </a:rPr>
              <a:t>≈ 60%</a:t>
            </a:r>
            <a:r>
              <a:rPr lang="uk-UA" dirty="0"/>
              <a:t> канадців вважають себе етичними споживачами</a:t>
            </a:r>
          </a:p>
          <a:p>
            <a:pPr algn="just"/>
            <a:r>
              <a:rPr lang="uk-UA" b="1" dirty="0">
                <a:solidFill>
                  <a:srgbClr val="FF0000"/>
                </a:solidFill>
              </a:rPr>
              <a:t>25%</a:t>
            </a:r>
            <a:r>
              <a:rPr lang="uk-UA" dirty="0"/>
              <a:t> канадців кажуть, що готові платити більше за товари, для яких соціальні</a:t>
            </a:r>
            <a:r>
              <a:rPr lang="en-US" dirty="0"/>
              <a:t>/</a:t>
            </a:r>
            <a:r>
              <a:rPr lang="uk-UA" dirty="0"/>
              <a:t>екологічні переваги доведені</a:t>
            </a:r>
            <a:r>
              <a:rPr lang="en-US" baseline="30000" dirty="0"/>
              <a:t>1</a:t>
            </a:r>
            <a:r>
              <a:rPr lang="uk-UA" dirty="0"/>
              <a:t>.</a:t>
            </a:r>
          </a:p>
          <a:p>
            <a:pPr algn="just"/>
            <a:endParaRPr lang="uk-UA" sz="1400" dirty="0"/>
          </a:p>
          <a:p>
            <a:pPr algn="just"/>
            <a:r>
              <a:rPr lang="uk-UA" b="1" i="1" dirty="0"/>
              <a:t>Екологічне маркування:</a:t>
            </a:r>
          </a:p>
          <a:p>
            <a:pPr algn="just"/>
            <a:r>
              <a:rPr lang="uk-UA" dirty="0"/>
              <a:t>	</a:t>
            </a:r>
            <a:r>
              <a:rPr lang="en-US" dirty="0"/>
              <a:t>I </a:t>
            </a:r>
            <a:r>
              <a:rPr lang="uk-UA" dirty="0"/>
              <a:t>тип – перевірені 3-стороною	</a:t>
            </a:r>
          </a:p>
          <a:p>
            <a:pPr algn="just"/>
            <a:r>
              <a:rPr lang="uk-UA" dirty="0"/>
              <a:t>	</a:t>
            </a:r>
            <a:r>
              <a:rPr lang="uk-UA" sz="1400" dirty="0"/>
              <a:t>		</a:t>
            </a:r>
            <a:endParaRPr lang="en-US" dirty="0"/>
          </a:p>
          <a:p>
            <a:pPr algn="just"/>
            <a:r>
              <a:rPr lang="en-US" dirty="0"/>
              <a:t>	II</a:t>
            </a:r>
            <a:r>
              <a:rPr lang="uk-UA" dirty="0"/>
              <a:t> тип – </a:t>
            </a:r>
            <a:r>
              <a:rPr lang="uk-UA" dirty="0" err="1"/>
              <a:t>самодекларовані</a:t>
            </a:r>
            <a:endParaRPr lang="uk-UA" dirty="0"/>
          </a:p>
          <a:p>
            <a:pPr algn="just"/>
            <a:endParaRPr lang="en-US" sz="1400" dirty="0"/>
          </a:p>
          <a:p>
            <a:pPr algn="just"/>
            <a:r>
              <a:rPr lang="en-US" dirty="0"/>
              <a:t>	III</a:t>
            </a:r>
            <a:r>
              <a:rPr lang="uk-UA" dirty="0"/>
              <a:t> тип – засновані на оцінці життєвого циклу</a:t>
            </a:r>
          </a:p>
        </p:txBody>
      </p:sp>
      <p:grpSp>
        <p:nvGrpSpPr>
          <p:cNvPr id="6" name="Групувати 5"/>
          <p:cNvGrpSpPr/>
          <p:nvPr/>
        </p:nvGrpSpPr>
        <p:grpSpPr>
          <a:xfrm>
            <a:off x="4235116" y="3910385"/>
            <a:ext cx="3873387" cy="580774"/>
            <a:chOff x="4235116" y="3910385"/>
            <a:chExt cx="3873387" cy="580774"/>
          </a:xfrm>
        </p:grpSpPr>
        <p:cxnSp>
          <p:nvCxnSpPr>
            <p:cNvPr id="5" name="Пряма зі стрілкою 4"/>
            <p:cNvCxnSpPr>
              <a:cxnSpLocks/>
            </p:cNvCxnSpPr>
            <p:nvPr/>
          </p:nvCxnSpPr>
          <p:spPr>
            <a:xfrm flipV="1">
              <a:off x="4235116" y="4211724"/>
              <a:ext cx="1145451" cy="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7753" y="3915159"/>
              <a:ext cx="555429" cy="576000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3909" y="3910385"/>
              <a:ext cx="576000" cy="576000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365" y="3910385"/>
              <a:ext cx="488138" cy="576000"/>
            </a:xfrm>
            <a:prstGeom prst="rect">
              <a:avLst/>
            </a:prstGeom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34571" y="3915159"/>
              <a:ext cx="538837" cy="576000"/>
            </a:xfrm>
            <a:prstGeom prst="rect">
              <a:avLst/>
            </a:prstGeom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8136" y="3915159"/>
              <a:ext cx="532067" cy="576000"/>
            </a:xfrm>
            <a:prstGeom prst="rect">
              <a:avLst/>
            </a:prstGeom>
          </p:spPr>
        </p:pic>
      </p:grpSp>
      <p:pic>
        <p:nvPicPr>
          <p:cNvPr id="18" name="Рисунок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365" y="1057681"/>
            <a:ext cx="1512000" cy="15120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927580" y="6537099"/>
            <a:ext cx="522114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1) Ethical consumerism and Canadians. Abacus Data. </a:t>
            </a:r>
            <a:endParaRPr lang="uk-UA" sz="1400" dirty="0"/>
          </a:p>
        </p:txBody>
      </p:sp>
      <p:sp>
        <p:nvSpPr>
          <p:cNvPr id="21" name="Прямокутник 20"/>
          <p:cNvSpPr/>
          <p:nvPr/>
        </p:nvSpPr>
        <p:spPr>
          <a:xfrm>
            <a:off x="5014452" y="5411545"/>
            <a:ext cx="41179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i="1" dirty="0">
                <a:solidFill>
                  <a:srgbClr val="FF0000"/>
                </a:solidFill>
              </a:rPr>
              <a:t>!!! </a:t>
            </a:r>
            <a:r>
              <a:rPr lang="uk-UA" b="1" i="1" dirty="0">
                <a:solidFill>
                  <a:srgbClr val="FF0000"/>
                </a:solidFill>
              </a:rPr>
              <a:t>Законодавчо регульовано:</a:t>
            </a:r>
          </a:p>
          <a:p>
            <a:pPr marL="354013" indent="-177800" algn="just">
              <a:buFontTx/>
              <a:buChar char="-"/>
            </a:pPr>
            <a:r>
              <a:rPr lang="en-US" dirty="0"/>
              <a:t>Competition act</a:t>
            </a:r>
          </a:p>
          <a:p>
            <a:pPr marL="354013" indent="-177800" algn="just">
              <a:buFontTx/>
              <a:buChar char="-"/>
            </a:pPr>
            <a:r>
              <a:rPr lang="en-US" dirty="0"/>
              <a:t>Consumer Packaging and Labeling Act</a:t>
            </a:r>
          </a:p>
          <a:p>
            <a:pPr marL="354013" indent="-177800" algn="just">
              <a:buFontTx/>
              <a:buChar char="-"/>
            </a:pPr>
            <a:r>
              <a:rPr lang="en-US" dirty="0"/>
              <a:t>Textile Labeling Act</a:t>
            </a:r>
            <a:endParaRPr lang="uk-UA" b="1" i="1" dirty="0"/>
          </a:p>
        </p:txBody>
      </p:sp>
      <p:grpSp>
        <p:nvGrpSpPr>
          <p:cNvPr id="22" name="Групувати 21"/>
          <p:cNvGrpSpPr/>
          <p:nvPr/>
        </p:nvGrpSpPr>
        <p:grpSpPr>
          <a:xfrm>
            <a:off x="4235115" y="4611330"/>
            <a:ext cx="3176741" cy="595583"/>
            <a:chOff x="4235115" y="4611330"/>
            <a:chExt cx="3176741" cy="595583"/>
          </a:xfrm>
        </p:grpSpPr>
        <p:cxnSp>
          <p:nvCxnSpPr>
            <p:cNvPr id="17" name="Пряма зі стрілкою 16"/>
            <p:cNvCxnSpPr>
              <a:cxnSpLocks/>
            </p:cNvCxnSpPr>
            <p:nvPr/>
          </p:nvCxnSpPr>
          <p:spPr>
            <a:xfrm flipV="1">
              <a:off x="4235115" y="4898580"/>
              <a:ext cx="1145451" cy="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02730" y="4611330"/>
              <a:ext cx="576000" cy="576000"/>
            </a:xfrm>
            <a:prstGeom prst="rect">
              <a:avLst/>
            </a:prstGeom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 rotWithShape="1">
            <a:blip r:embed="rId9"/>
            <a:srcRect l="51944" t="62592" r="24028" b="19377"/>
            <a:stretch/>
          </p:blipFill>
          <p:spPr>
            <a:xfrm>
              <a:off x="6000894" y="4611330"/>
              <a:ext cx="1410962" cy="59558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967759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0998" y="1540973"/>
            <a:ext cx="8382002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9875"/>
            <a:r>
              <a:rPr lang="uk-UA" dirty="0"/>
              <a:t>	Канадський ринок органічних продуктів			5-й за величиною у світі.</a:t>
            </a:r>
          </a:p>
          <a:p>
            <a:pPr algn="ctr"/>
            <a:endParaRPr lang="en-US" sz="1100" dirty="0"/>
          </a:p>
          <a:p>
            <a:r>
              <a:rPr lang="en-US" dirty="0"/>
              <a:t>	</a:t>
            </a:r>
            <a:r>
              <a:rPr lang="uk-UA" dirty="0"/>
              <a:t>Об'єм продажів органічних товарів у Канаді		</a:t>
            </a:r>
            <a:r>
              <a:rPr lang="en-US" dirty="0"/>
              <a:t>4.7 </a:t>
            </a:r>
            <a:r>
              <a:rPr lang="uk-UA" dirty="0"/>
              <a:t>млрд. </a:t>
            </a:r>
            <a:r>
              <a:rPr lang="uk-UA" dirty="0" err="1"/>
              <a:t>дол</a:t>
            </a:r>
            <a:r>
              <a:rPr lang="uk-UA" dirty="0"/>
              <a:t>. США.</a:t>
            </a:r>
            <a:endParaRPr lang="uk-UA" sz="1000" dirty="0"/>
          </a:p>
          <a:p>
            <a:r>
              <a:rPr lang="en-US" dirty="0"/>
              <a:t>	</a:t>
            </a:r>
            <a:endParaRPr lang="uk-UA" sz="1000" i="1" dirty="0"/>
          </a:p>
          <a:p>
            <a:r>
              <a:rPr lang="en-US" dirty="0"/>
              <a:t>	</a:t>
            </a:r>
            <a:r>
              <a:rPr lang="uk-UA" dirty="0"/>
              <a:t>Попит росте на 16% щороку. Домашнє виробництво не покриває його.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50269" t="35135" r="47849" b="59130"/>
          <a:stretch/>
        </p:blipFill>
        <p:spPr>
          <a:xfrm>
            <a:off x="380998" y="1421603"/>
            <a:ext cx="321593" cy="55132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49462" t="44381" r="45807" b="48399"/>
          <a:stretch/>
        </p:blipFill>
        <p:spPr>
          <a:xfrm>
            <a:off x="243852" y="1980607"/>
            <a:ext cx="595883" cy="511555"/>
          </a:xfrm>
          <a:prstGeom prst="rect">
            <a:avLst/>
          </a:prstGeom>
        </p:spPr>
      </p:pic>
      <p:grpSp>
        <p:nvGrpSpPr>
          <p:cNvPr id="15" name="Групувати 14"/>
          <p:cNvGrpSpPr/>
          <p:nvPr/>
        </p:nvGrpSpPr>
        <p:grpSpPr>
          <a:xfrm>
            <a:off x="77000" y="3762966"/>
            <a:ext cx="4167741" cy="2579367"/>
            <a:chOff x="0" y="3789620"/>
            <a:chExt cx="4167741" cy="2579367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 rotWithShape="1">
            <a:blip r:embed="rId4"/>
            <a:srcRect l="16631" t="36293" r="56059" b="28712"/>
            <a:stretch/>
          </p:blipFill>
          <p:spPr>
            <a:xfrm>
              <a:off x="320343" y="4150546"/>
              <a:ext cx="3010331" cy="2218441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0" y="3789620"/>
              <a:ext cx="41677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/>
                <a:t>C</a:t>
              </a:r>
              <a:r>
                <a:rPr lang="uk-UA" sz="1400" b="1" dirty="0" err="1"/>
                <a:t>ередні</a:t>
              </a:r>
              <a:r>
                <a:rPr lang="uk-UA" sz="1400" b="1" dirty="0"/>
                <a:t> щотижневі витрати на органічні продукти харчування за регіонами (% від загального)</a:t>
              </a:r>
              <a:r>
                <a:rPr lang="uk-UA" sz="1400" b="1" baseline="30000" dirty="0"/>
                <a:t>1</a:t>
              </a:r>
            </a:p>
          </p:txBody>
        </p:sp>
      </p:grpSp>
      <p:sp>
        <p:nvSpPr>
          <p:cNvPr id="12" name="Заголовок 3"/>
          <p:cNvSpPr txBox="1">
            <a:spLocks noGrp="1"/>
          </p:cNvSpPr>
          <p:nvPr>
            <p:ph type="title"/>
          </p:nvPr>
        </p:nvSpPr>
        <p:spPr>
          <a:xfrm>
            <a:off x="628650" y="1171234"/>
            <a:ext cx="7886700" cy="383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100" b="1" dirty="0">
                <a:solidFill>
                  <a:srgbClr val="D61A21"/>
                </a:solidFill>
                <a:latin typeface="+mn-lt"/>
                <a:ea typeface="+mn-ea"/>
                <a:cs typeface="+mn-cs"/>
              </a:rPr>
              <a:t>Ринок органічних харчових продуктів Канади у цифрах</a:t>
            </a:r>
          </a:p>
        </p:txBody>
      </p:sp>
      <p:graphicFrame>
        <p:nvGraphicFramePr>
          <p:cNvPr id="3" name="Таблиця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2399221"/>
              </p:ext>
            </p:extLst>
          </p:nvPr>
        </p:nvGraphicFramePr>
        <p:xfrm>
          <a:off x="4434186" y="4217921"/>
          <a:ext cx="4562177" cy="207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7559">
                  <a:extLst>
                    <a:ext uri="{9D8B030D-6E8A-4147-A177-3AD203B41FA5}">
                      <a16:colId xmlns:a16="http://schemas.microsoft.com/office/drawing/2014/main" val="2105615459"/>
                    </a:ext>
                  </a:extLst>
                </a:gridCol>
                <a:gridCol w="2444618">
                  <a:extLst>
                    <a:ext uri="{9D8B030D-6E8A-4147-A177-3AD203B41FA5}">
                      <a16:colId xmlns:a16="http://schemas.microsoft.com/office/drawing/2014/main" val="1684785366"/>
                    </a:ext>
                  </a:extLst>
                </a:gridCol>
              </a:tblGrid>
              <a:tr h="34697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$ </a:t>
                      </a:r>
                      <a:r>
                        <a:rPr lang="uk-UA" sz="1200" dirty="0"/>
                        <a:t>частка</a:t>
                      </a:r>
                      <a:r>
                        <a:rPr lang="en-US" sz="1200" dirty="0"/>
                        <a:t> </a:t>
                      </a:r>
                      <a:r>
                        <a:rPr lang="uk-UA" sz="1200" dirty="0"/>
                        <a:t>до ціни конвенційних продуктів (</a:t>
                      </a:r>
                      <a:r>
                        <a:rPr lang="en-US" sz="1200" dirty="0"/>
                        <a:t>X:1)</a:t>
                      </a:r>
                      <a:endParaRPr lang="uk-UA" sz="1200" dirty="0"/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/>
                        <a:t>Категорія</a:t>
                      </a:r>
                      <a:r>
                        <a:rPr lang="en-US" sz="1400" dirty="0"/>
                        <a:t>/</a:t>
                      </a:r>
                      <a:r>
                        <a:rPr lang="uk-UA" sz="1400" dirty="0"/>
                        <a:t>Сегмент</a:t>
                      </a:r>
                    </a:p>
                  </a:txBody>
                  <a:tcPr marL="36000" marR="36000" marT="0" marB="0"/>
                </a:tc>
                <a:extLst>
                  <a:ext uri="{0D108BD9-81ED-4DB2-BD59-A6C34878D82A}">
                    <a16:rowId xmlns:a16="http://schemas.microsoft.com/office/drawing/2014/main" val="41229976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uk-UA" sz="1400" dirty="0"/>
                        <a:t>2-4.6</a:t>
                      </a: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r>
                        <a:rPr lang="uk-UA" sz="1400" dirty="0"/>
                        <a:t>Йогурт, соки та напої</a:t>
                      </a:r>
                      <a:r>
                        <a:rPr lang="en-US" sz="1400" dirty="0"/>
                        <a:t>, </a:t>
                      </a:r>
                      <a:r>
                        <a:rPr lang="uk-UA" sz="1400" dirty="0"/>
                        <a:t>шоколад, овочеві соки</a:t>
                      </a:r>
                    </a:p>
                  </a:txBody>
                  <a:tcPr marL="36000" marR="36000" marT="0" marB="0"/>
                </a:tc>
                <a:extLst>
                  <a:ext uri="{0D108BD9-81ED-4DB2-BD59-A6C34878D82A}">
                    <a16:rowId xmlns:a16="http://schemas.microsoft.com/office/drawing/2014/main" val="2646458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uk-UA" sz="1400" dirty="0"/>
                        <a:t>1.5-1.9</a:t>
                      </a: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r>
                        <a:rPr lang="uk-UA" sz="1400" dirty="0"/>
                        <a:t>Молоко, яйця, хліб, сир, сметана, масло</a:t>
                      </a:r>
                    </a:p>
                  </a:txBody>
                  <a:tcPr marL="36000" marR="36000" marT="0" marB="0"/>
                </a:tc>
                <a:extLst>
                  <a:ext uri="{0D108BD9-81ED-4DB2-BD59-A6C34878D82A}">
                    <a16:rowId xmlns:a16="http://schemas.microsoft.com/office/drawing/2014/main" val="20733032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uk-UA" sz="1400" dirty="0"/>
                        <a:t>1-1.4</a:t>
                      </a: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r>
                        <a:rPr lang="uk-UA" sz="1400" dirty="0"/>
                        <a:t>Розфасовані салати, кава, крупи, крекери, соєве молоко, макарони</a:t>
                      </a:r>
                    </a:p>
                  </a:txBody>
                  <a:tcPr marL="36000" marR="36000" marT="0" marB="0"/>
                </a:tc>
                <a:extLst>
                  <a:ext uri="{0D108BD9-81ED-4DB2-BD59-A6C34878D82A}">
                    <a16:rowId xmlns:a16="http://schemas.microsoft.com/office/drawing/2014/main" val="3458800421"/>
                  </a:ext>
                </a:extLst>
              </a:tr>
              <a:tr h="204104">
                <a:tc>
                  <a:txBody>
                    <a:bodyPr/>
                    <a:lstStyle/>
                    <a:p>
                      <a:pPr algn="ctr"/>
                      <a:r>
                        <a:rPr lang="uk-UA" sz="1400" dirty="0"/>
                        <a:t>0.3-0.9</a:t>
                      </a: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r>
                        <a:rPr lang="uk-UA" sz="1400" dirty="0"/>
                        <a:t>Рис, дитяче харчування, мед  </a:t>
                      </a:r>
                    </a:p>
                  </a:txBody>
                  <a:tcPr marL="36000" marR="36000" marT="0" marB="0"/>
                </a:tc>
                <a:extLst>
                  <a:ext uri="{0D108BD9-81ED-4DB2-BD59-A6C34878D82A}">
                    <a16:rowId xmlns:a16="http://schemas.microsoft.com/office/drawing/2014/main" val="2723727342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571999" y="3762966"/>
            <a:ext cx="4286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/>
              <a:t>Діапазон надбавки до цін органічних продуктів в межах категорій у Британській Колумбії</a:t>
            </a:r>
            <a:r>
              <a:rPr lang="uk-UA" sz="1400" b="1" baseline="30000" dirty="0"/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8876" y="6342333"/>
            <a:ext cx="539014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1) Canada’s Organic Market. National Highlights, 2013.</a:t>
            </a:r>
          </a:p>
          <a:p>
            <a:r>
              <a:rPr lang="en-US" sz="1400" dirty="0"/>
              <a:t>2</a:t>
            </a:r>
            <a:r>
              <a:rPr lang="uk-UA" sz="1400" dirty="0"/>
              <a:t>) </a:t>
            </a:r>
            <a:r>
              <a:rPr lang="en-US" sz="1400" dirty="0"/>
              <a:t>The BC organic market: Growth, Trends and Opportunities, 2013. </a:t>
            </a:r>
            <a:endParaRPr lang="uk-UA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1393479" y="2936559"/>
            <a:ext cx="60814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/>
              <a:t>Вартість імпорту органічних продуктів харчування в Канаду (2012-2015)</a:t>
            </a:r>
            <a:endParaRPr lang="uk-UA" sz="1400" b="1" baseline="30000" dirty="0"/>
          </a:p>
        </p:txBody>
      </p:sp>
      <p:graphicFrame>
        <p:nvGraphicFramePr>
          <p:cNvPr id="17" name="Таблиця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9806047"/>
              </p:ext>
            </p:extLst>
          </p:nvPr>
        </p:nvGraphicFramePr>
        <p:xfrm>
          <a:off x="1447800" y="3212178"/>
          <a:ext cx="6096000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166430102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459318968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54666417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1619304328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172009899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uk-UA" sz="1200" dirty="0"/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/>
                        <a:t>2012</a:t>
                      </a: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/>
                        <a:t>2013</a:t>
                      </a: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/>
                        <a:t>2014</a:t>
                      </a: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/>
                        <a:t>2015</a:t>
                      </a:r>
                    </a:p>
                  </a:txBody>
                  <a:tcPr marL="36000" marR="36000" marT="0" marB="0"/>
                </a:tc>
                <a:extLst>
                  <a:ext uri="{0D108BD9-81ED-4DB2-BD59-A6C34878D82A}">
                    <a16:rowId xmlns:a16="http://schemas.microsoft.com/office/drawing/2014/main" val="2366609132"/>
                  </a:ext>
                </a:extLst>
              </a:tr>
              <a:tr h="27583">
                <a:tc>
                  <a:txBody>
                    <a:bodyPr/>
                    <a:lstStyle/>
                    <a:p>
                      <a:r>
                        <a:rPr lang="uk-UA" sz="1200" dirty="0"/>
                        <a:t>Вартість</a:t>
                      </a:r>
                    </a:p>
                    <a:p>
                      <a:r>
                        <a:rPr lang="uk-UA" sz="1200" dirty="0"/>
                        <a:t>(млн. </a:t>
                      </a:r>
                      <a:r>
                        <a:rPr lang="en-US" sz="1200" dirty="0"/>
                        <a:t>CAN </a:t>
                      </a:r>
                      <a:r>
                        <a:rPr lang="uk-UA" sz="1200" dirty="0" err="1"/>
                        <a:t>дол</a:t>
                      </a:r>
                      <a:r>
                        <a:rPr lang="uk-UA" sz="1200" dirty="0"/>
                        <a:t>.)</a:t>
                      </a: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/>
                        <a:t>476.8</a:t>
                      </a: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/>
                        <a:t>505.0</a:t>
                      </a: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/>
                        <a:t>576.6</a:t>
                      </a: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/>
                        <a:t>652.4</a:t>
                      </a:r>
                    </a:p>
                  </a:txBody>
                  <a:tcPr marL="36000" marR="36000" marT="0" marB="0"/>
                </a:tc>
                <a:extLst>
                  <a:ext uri="{0D108BD9-81ED-4DB2-BD59-A6C34878D82A}">
                    <a16:rowId xmlns:a16="http://schemas.microsoft.com/office/drawing/2014/main" val="29931811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93358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xfrm>
            <a:off x="628650" y="1200109"/>
            <a:ext cx="7886700" cy="383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100" b="1" dirty="0">
                <a:solidFill>
                  <a:srgbClr val="D61A21"/>
                </a:solidFill>
                <a:latin typeface="+mn-lt"/>
                <a:ea typeface="+mn-ea"/>
                <a:cs typeface="+mn-cs"/>
              </a:rPr>
              <a:t>Регулювання ринку органічних харчових продуктів в Канаді </a:t>
            </a:r>
          </a:p>
        </p:txBody>
      </p:sp>
      <p:grpSp>
        <p:nvGrpSpPr>
          <p:cNvPr id="19" name="Групувати 18"/>
          <p:cNvGrpSpPr/>
          <p:nvPr/>
        </p:nvGrpSpPr>
        <p:grpSpPr>
          <a:xfrm>
            <a:off x="226995" y="3500931"/>
            <a:ext cx="3789824" cy="2033085"/>
            <a:chOff x="195513" y="3235654"/>
            <a:chExt cx="3789824" cy="2033085"/>
          </a:xfrm>
        </p:grpSpPr>
        <p:sp>
          <p:nvSpPr>
            <p:cNvPr id="10" name="TextBox 9"/>
            <p:cNvSpPr txBox="1"/>
            <p:nvPr/>
          </p:nvSpPr>
          <p:spPr>
            <a:xfrm>
              <a:off x="195513" y="3235654"/>
              <a:ext cx="3780000" cy="360000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Canada Food Inspection Agency (CFIA)</a:t>
              </a:r>
              <a:endParaRPr lang="uk-UA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05337" y="3771858"/>
              <a:ext cx="3780000" cy="369332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uk-UA" dirty="0"/>
                <a:t>Органи оцінки відповідності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95513" y="4354421"/>
              <a:ext cx="3780000" cy="36933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uk-UA" dirty="0"/>
                <a:t>Сертифікаційні органи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95513" y="4899407"/>
              <a:ext cx="3780000" cy="369332"/>
            </a:xfrm>
            <a:prstGeom prst="rect">
              <a:avLst/>
            </a:prstGeom>
            <a:noFill/>
            <a:ln w="2540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uk-UA" dirty="0"/>
                <a:t>Оператори органічного виробництва</a:t>
              </a:r>
            </a:p>
          </p:txBody>
        </p:sp>
        <p:cxnSp>
          <p:nvCxnSpPr>
            <p:cNvPr id="15" name="Пряма зі стрілкою 14"/>
            <p:cNvCxnSpPr>
              <a:cxnSpLocks/>
            </p:cNvCxnSpPr>
            <p:nvPr/>
          </p:nvCxnSpPr>
          <p:spPr>
            <a:xfrm>
              <a:off x="2085513" y="3595654"/>
              <a:ext cx="0" cy="180000"/>
            </a:xfrm>
            <a:prstGeom prst="straightConnector1">
              <a:avLst/>
            </a:prstGeom>
            <a:ln w="127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 зі стрілкою 16"/>
            <p:cNvCxnSpPr>
              <a:cxnSpLocks/>
            </p:cNvCxnSpPr>
            <p:nvPr/>
          </p:nvCxnSpPr>
          <p:spPr>
            <a:xfrm>
              <a:off x="2095337" y="4160440"/>
              <a:ext cx="0" cy="180000"/>
            </a:xfrm>
            <a:prstGeom prst="straightConnector1">
              <a:avLst/>
            </a:prstGeom>
            <a:ln w="127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 зі стрілкою 17"/>
            <p:cNvCxnSpPr>
              <a:cxnSpLocks/>
            </p:cNvCxnSpPr>
            <p:nvPr/>
          </p:nvCxnSpPr>
          <p:spPr>
            <a:xfrm>
              <a:off x="2085513" y="4719407"/>
              <a:ext cx="0" cy="180000"/>
            </a:xfrm>
            <a:prstGeom prst="straightConnector1">
              <a:avLst/>
            </a:prstGeom>
            <a:ln w="127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/>
        </p:nvSpPr>
        <p:spPr>
          <a:xfrm>
            <a:off x="130743" y="1673287"/>
            <a:ext cx="867637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dirty="0"/>
              <a:t>Регулювання органічних продуктів (</a:t>
            </a:r>
            <a:r>
              <a:rPr lang="en-US" b="1" dirty="0"/>
              <a:t>Organic Products Regulations</a:t>
            </a:r>
            <a:r>
              <a:rPr lang="en-US" dirty="0"/>
              <a:t>) </a:t>
            </a:r>
            <a:r>
              <a:rPr lang="uk-UA" dirty="0"/>
              <a:t>введені у 2009 р. та оновлені у 2015 р. складаються із:</a:t>
            </a:r>
          </a:p>
          <a:p>
            <a:pPr marL="285750" indent="-285750" algn="just">
              <a:buFontTx/>
              <a:buChar char="-"/>
            </a:pPr>
            <a:r>
              <a:rPr lang="en-US" u="sng" dirty="0">
                <a:hlinkClick r:id="rId2"/>
              </a:rPr>
              <a:t>CAN/CGSB 32.310-2015</a:t>
            </a:r>
            <a:r>
              <a:rPr lang="en-US" dirty="0"/>
              <a:t> – Organic Production Systems – General Principles and Management Standards</a:t>
            </a:r>
            <a:r>
              <a:rPr lang="uk-UA" dirty="0"/>
              <a:t>;</a:t>
            </a:r>
          </a:p>
          <a:p>
            <a:pPr marL="285750" indent="-285750" algn="just">
              <a:buFontTx/>
              <a:buChar char="-"/>
            </a:pPr>
            <a:r>
              <a:rPr lang="en-US" u="sng" dirty="0">
                <a:hlinkClick r:id="rId3"/>
              </a:rPr>
              <a:t>CAN/CGSB 32.311-2015</a:t>
            </a:r>
            <a:r>
              <a:rPr lang="en-US" dirty="0"/>
              <a:t> – Organic Production Systems – Permitted Substances Lists</a:t>
            </a:r>
            <a:r>
              <a:rPr lang="uk-UA" dirty="0"/>
              <a:t>.</a:t>
            </a:r>
          </a:p>
        </p:txBody>
      </p:sp>
      <p:sp>
        <p:nvSpPr>
          <p:cNvPr id="22" name="Прямокутник 21"/>
          <p:cNvSpPr/>
          <p:nvPr/>
        </p:nvSpPr>
        <p:spPr>
          <a:xfrm>
            <a:off x="4235116" y="3346773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b="1" i="1" dirty="0"/>
              <a:t>Canada Organic Regime (COR)</a:t>
            </a:r>
            <a:r>
              <a:rPr lang="uk-UA" sz="1600" b="1" i="1" dirty="0"/>
              <a:t> - </a:t>
            </a:r>
            <a:r>
              <a:rPr lang="en-US" sz="1600" b="1" i="1" dirty="0"/>
              <a:t> </a:t>
            </a:r>
            <a:r>
              <a:rPr lang="uk-UA" sz="1600" dirty="0"/>
              <a:t>сертифікаційна система описана у </a:t>
            </a:r>
            <a:r>
              <a:rPr lang="en-US" sz="1600" b="1" dirty="0"/>
              <a:t>Organic Products Regulations</a:t>
            </a:r>
            <a:r>
              <a:rPr lang="uk-UA" sz="1600" b="1" dirty="0"/>
              <a:t>.</a:t>
            </a:r>
            <a:endParaRPr lang="uk-UA" sz="1600" dirty="0"/>
          </a:p>
        </p:txBody>
      </p:sp>
      <p:sp>
        <p:nvSpPr>
          <p:cNvPr id="23" name="Прямокутник 22"/>
          <p:cNvSpPr/>
          <p:nvPr/>
        </p:nvSpPr>
        <p:spPr>
          <a:xfrm>
            <a:off x="4235116" y="4110784"/>
            <a:ext cx="4572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500" b="1" i="1" dirty="0"/>
              <a:t>«Органічний» </a:t>
            </a:r>
            <a:r>
              <a:rPr lang="uk-UA" sz="1500" dirty="0"/>
              <a:t>– ⩾95% органічного вмісту.</a:t>
            </a:r>
          </a:p>
          <a:p>
            <a:r>
              <a:rPr lang="uk-UA" sz="1500" b="1" i="1" dirty="0"/>
              <a:t>«Містить </a:t>
            </a:r>
            <a:r>
              <a:rPr lang="en-US" sz="1500" b="1" i="1" dirty="0"/>
              <a:t>X% </a:t>
            </a:r>
            <a:r>
              <a:rPr lang="uk-UA" sz="1500" b="1" i="1" dirty="0"/>
              <a:t>органічних інгредієнтів» </a:t>
            </a:r>
            <a:r>
              <a:rPr lang="uk-UA" sz="1500" dirty="0"/>
              <a:t>- ⩾70-95%.</a:t>
            </a:r>
          </a:p>
        </p:txBody>
      </p:sp>
      <p:grpSp>
        <p:nvGrpSpPr>
          <p:cNvPr id="28" name="Групувати 27"/>
          <p:cNvGrpSpPr/>
          <p:nvPr/>
        </p:nvGrpSpPr>
        <p:grpSpPr>
          <a:xfrm>
            <a:off x="6521116" y="5074684"/>
            <a:ext cx="2556000" cy="1188000"/>
            <a:chOff x="5944344" y="5174016"/>
            <a:chExt cx="2622884" cy="1260000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4"/>
            <a:srcRect l="38842" t="53134" r="51474" b="28340"/>
            <a:stretch/>
          </p:blipFill>
          <p:spPr>
            <a:xfrm>
              <a:off x="7396316" y="5174016"/>
              <a:ext cx="1170912" cy="12600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4344" y="5304200"/>
              <a:ext cx="999631" cy="999631"/>
            </a:xfrm>
            <a:prstGeom prst="rect">
              <a:avLst/>
            </a:prstGeom>
          </p:spPr>
        </p:pic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2316" y="5630251"/>
              <a:ext cx="324000" cy="324000"/>
            </a:xfrm>
            <a:prstGeom prst="rect">
              <a:avLst/>
            </a:prstGeom>
          </p:spPr>
        </p:pic>
      </p:grpSp>
      <p:sp>
        <p:nvSpPr>
          <p:cNvPr id="29" name="Прямокутник 28"/>
          <p:cNvSpPr/>
          <p:nvPr/>
        </p:nvSpPr>
        <p:spPr>
          <a:xfrm>
            <a:off x="4235116" y="4955350"/>
            <a:ext cx="16618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/>
              <a:t>Сертифікація</a:t>
            </a:r>
            <a:endParaRPr lang="uk-UA" dirty="0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336" y="5349350"/>
            <a:ext cx="1797644" cy="575246"/>
          </a:xfrm>
          <a:prstGeom prst="rect">
            <a:avLst/>
          </a:prstGeom>
        </p:spPr>
      </p:pic>
      <p:sp>
        <p:nvSpPr>
          <p:cNvPr id="31" name="Прямокутник 30"/>
          <p:cNvSpPr/>
          <p:nvPr/>
        </p:nvSpPr>
        <p:spPr>
          <a:xfrm>
            <a:off x="5944067" y="5540653"/>
            <a:ext cx="5770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або</a:t>
            </a:r>
          </a:p>
        </p:txBody>
      </p:sp>
    </p:spTree>
    <p:extLst>
      <p:ext uri="{BB962C8B-B14F-4D97-AF65-F5344CB8AC3E}">
        <p14:creationId xmlns:p14="http://schemas.microsoft.com/office/powerpoint/2010/main" val="8092636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xfrm>
            <a:off x="628650" y="1200109"/>
            <a:ext cx="7886700" cy="383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100" b="1" dirty="0">
                <a:solidFill>
                  <a:srgbClr val="D61A21"/>
                </a:solidFill>
                <a:latin typeface="+mn-lt"/>
                <a:ea typeface="+mn-ea"/>
                <a:cs typeface="+mn-cs"/>
              </a:rPr>
              <a:t>Екологічний аспект в </a:t>
            </a:r>
            <a:r>
              <a:rPr lang="en-US" sz="2100" b="1" dirty="0">
                <a:solidFill>
                  <a:srgbClr val="D61A21"/>
                </a:solidFill>
                <a:latin typeface="+mn-lt"/>
                <a:ea typeface="+mn-ea"/>
                <a:cs typeface="+mn-cs"/>
              </a:rPr>
              <a:t>CUTIS</a:t>
            </a:r>
            <a:endParaRPr lang="uk-UA" sz="2100" b="1" dirty="0">
              <a:solidFill>
                <a:srgbClr val="D61A2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33813" y="1981296"/>
            <a:ext cx="867637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dirty="0"/>
              <a:t>Ріст експорту з України в Канаду без додаткового навантаження на довкілля:</a:t>
            </a:r>
          </a:p>
          <a:p>
            <a:pPr algn="just"/>
            <a:endParaRPr lang="uk-UA" dirty="0"/>
          </a:p>
          <a:p>
            <a:pPr marL="2368550" lvl="4" indent="182563" algn="just">
              <a:buFontTx/>
              <a:buChar char="-"/>
              <a:tabLst>
                <a:tab pos="895350" algn="l"/>
              </a:tabLst>
            </a:pPr>
            <a:r>
              <a:rPr lang="uk-UA" dirty="0"/>
              <a:t>оптимізація екологічного менеджменту на підприємстві;</a:t>
            </a:r>
          </a:p>
          <a:p>
            <a:pPr marL="539750" indent="268288" algn="just">
              <a:tabLst>
                <a:tab pos="895350" algn="l"/>
              </a:tabLst>
            </a:pPr>
            <a:r>
              <a:rPr lang="uk-UA" dirty="0"/>
              <a:t> 					 - оптимізація </a:t>
            </a:r>
            <a:r>
              <a:rPr lang="uk-UA" dirty="0" err="1"/>
              <a:t>енерго</a:t>
            </a:r>
            <a:r>
              <a:rPr lang="uk-UA" dirty="0"/>
              <a:t>- та </a:t>
            </a:r>
            <a:r>
              <a:rPr lang="uk-UA" dirty="0" err="1"/>
              <a:t>ресурсоспоживання</a:t>
            </a:r>
            <a:r>
              <a:rPr lang="ru-RU" dirty="0"/>
              <a:t>;</a:t>
            </a:r>
          </a:p>
          <a:p>
            <a:pPr marL="2368550" lvl="4" indent="182563" algn="just">
              <a:buFontTx/>
              <a:buChar char="-"/>
              <a:tabLst>
                <a:tab pos="895350" algn="l"/>
              </a:tabLst>
            </a:pPr>
            <a:r>
              <a:rPr lang="ru-RU" dirty="0"/>
              <a:t>«</a:t>
            </a:r>
            <a:r>
              <a:rPr lang="ru-RU" dirty="0" err="1"/>
              <a:t>озеленення</a:t>
            </a:r>
            <a:r>
              <a:rPr lang="ru-RU" dirty="0"/>
              <a:t>» </a:t>
            </a:r>
            <a:r>
              <a:rPr lang="ru-RU" dirty="0" err="1"/>
              <a:t>ланцюга</a:t>
            </a:r>
            <a:r>
              <a:rPr lang="ru-RU" dirty="0"/>
              <a:t> </a:t>
            </a:r>
            <a:r>
              <a:rPr lang="ru-RU" dirty="0" err="1"/>
              <a:t>постачання</a:t>
            </a:r>
            <a:r>
              <a:rPr lang="ru-RU" dirty="0"/>
              <a:t>.</a:t>
            </a:r>
            <a:endParaRPr lang="uk-UA" dirty="0"/>
          </a:p>
          <a:p>
            <a:pPr algn="just"/>
            <a:endParaRPr lang="uk-UA" dirty="0"/>
          </a:p>
          <a:p>
            <a:pPr algn="just"/>
            <a:endParaRPr lang="uk-UA" dirty="0"/>
          </a:p>
          <a:p>
            <a:pPr algn="just"/>
            <a:endParaRPr lang="uk-UA" dirty="0"/>
          </a:p>
          <a:p>
            <a:pPr algn="just"/>
            <a:r>
              <a:rPr lang="uk-UA" dirty="0"/>
              <a:t>Інвестиції з Канади в Україну з урахуванням природоохоронного компонента:</a:t>
            </a:r>
          </a:p>
          <a:p>
            <a:pPr algn="just"/>
            <a:endParaRPr lang="uk-UA" dirty="0"/>
          </a:p>
          <a:p>
            <a:pPr marL="2328863" algn="just" defTabSz="581025"/>
            <a:r>
              <a:rPr lang="uk-UA" dirty="0"/>
              <a:t>- консультації щодо місцевого законодавчого регулювання у галузі оцінки впливу на довкілля інвестиційних проектів.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13" y="2576377"/>
            <a:ext cx="1473201" cy="97457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53" y="4500098"/>
            <a:ext cx="1913322" cy="1150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8311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290" y="1505540"/>
            <a:ext cx="5489921" cy="30959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26740" y="5073445"/>
            <a:ext cx="28710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rgbClr val="FF0000"/>
                </a:solidFill>
              </a:rPr>
              <a:t>Успіхів!</a:t>
            </a:r>
          </a:p>
        </p:txBody>
      </p:sp>
    </p:spTree>
    <p:extLst>
      <p:ext uri="{BB962C8B-B14F-4D97-AF65-F5344CB8AC3E}">
        <p14:creationId xmlns:p14="http://schemas.microsoft.com/office/powerpoint/2010/main" val="230725967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ія1" id="{D95289C1-44DB-44A6-9A11-9BC554E52770}" vid="{0165DB41-A353-44EC-805C-B6066746D5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Environment_International Trade Data Analysis and Target Commodities Selection Training Program</Template>
  <TotalTime>9129</TotalTime>
  <Words>446</Words>
  <Application>Microsoft Office PowerPoint</Application>
  <PresentationFormat>Екран (4:3)</PresentationFormat>
  <Paragraphs>99</Paragraphs>
  <Slides>8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Огляд основних екологічних аспектів CUFTA та проекту CUTIS</vt:lpstr>
      <vt:lpstr>CUFTA та довкілля: Розділ 12</vt:lpstr>
      <vt:lpstr>Міжнародна торгівля та довкілля:  обмеження</vt:lpstr>
      <vt:lpstr>Міжнародна торгівля та довкілля: можливості</vt:lpstr>
      <vt:lpstr>Ринок органічних харчових продуктів Канади у цифрах</vt:lpstr>
      <vt:lpstr>Регулювання ринку органічних харчових продуктів в Канаді </vt:lpstr>
      <vt:lpstr>Екологічний аспект в CUTIS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Тренінг з аналізу даних міжнародної торгівлі та вибору цільових товарів</dc:title>
  <dc:creator>User</dc:creator>
  <cp:lastModifiedBy>Zoia</cp:lastModifiedBy>
  <cp:revision>366</cp:revision>
  <dcterms:created xsi:type="dcterms:W3CDTF">2016-12-27T13:03:51Z</dcterms:created>
  <dcterms:modified xsi:type="dcterms:W3CDTF">2017-07-12T10:47:30Z</dcterms:modified>
</cp:coreProperties>
</file>