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3.xml" ContentType="application/vnd.openxmlformats-officedocument.drawingml.chartshapes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9.xml" ContentType="application/vnd.openxmlformats-officedocument.drawingml.chart+xml"/>
  <Override PartName="/ppt/drawings/drawing4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8" r:id="rId2"/>
    <p:sldId id="494" r:id="rId3"/>
    <p:sldId id="263" r:id="rId4"/>
    <p:sldId id="269" r:id="rId5"/>
    <p:sldId id="262" r:id="rId6"/>
    <p:sldId id="265" r:id="rId7"/>
    <p:sldId id="270" r:id="rId8"/>
    <p:sldId id="266" r:id="rId9"/>
    <p:sldId id="280" r:id="rId10"/>
    <p:sldId id="279" r:id="rId11"/>
    <p:sldId id="274" r:id="rId12"/>
    <p:sldId id="273" r:id="rId13"/>
    <p:sldId id="278" r:id="rId14"/>
    <p:sldId id="281" r:id="rId15"/>
    <p:sldId id="409" r:id="rId16"/>
    <p:sldId id="471" r:id="rId17"/>
    <p:sldId id="497" r:id="rId18"/>
    <p:sldId id="486" r:id="rId19"/>
    <p:sldId id="488" r:id="rId20"/>
    <p:sldId id="268" r:id="rId21"/>
    <p:sldId id="257" r:id="rId22"/>
    <p:sldId id="276" r:id="rId23"/>
    <p:sldId id="271" r:id="rId24"/>
    <p:sldId id="481" r:id="rId25"/>
    <p:sldId id="498" r:id="rId26"/>
    <p:sldId id="470" r:id="rId27"/>
  </p:sldIdLst>
  <p:sldSz cx="12192000" cy="6858000"/>
  <p:notesSz cx="6735763" cy="9866313"/>
  <p:defaultTextStyle>
    <a:defPPr>
      <a:defRPr lang="ru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9F39"/>
    <a:srgbClr val="2856BE"/>
    <a:srgbClr val="983A8F"/>
    <a:srgbClr val="FFDD71"/>
    <a:srgbClr val="CC0000"/>
    <a:srgbClr val="FFFFB9"/>
    <a:srgbClr val="E8D4E6"/>
    <a:srgbClr val="FCEACC"/>
    <a:srgbClr val="DBEDE7"/>
    <a:srgbClr val="2EAB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D:\&#1044;&#1086;&#1082;&#1091;&#1084;&#1077;&#1085;&#1090;&#1080;\&#1047;&#1074;&#1110;&#1090;&#1080;\2021\2021%20&#1088;&#1110;&#1082;\&#1063;&#1086;&#1088;&#1085;&#1077;&#1090;&#1082;&#1080;\&#1076;&#1110;&#1072;&#1075;&#1088;&#1072;&#1084;&#1080;%20&#1042;&#1060;&#1055;&#1050;&#1042;%202021%20&#1076;&#1083;&#1103;%20&#1087;&#1088;&#1077;&#1079;&#1077;&#1085;&#1090;&#1072;&#1094;\&#1044;&#1080;&#1085;&#1072;&#1084;%20&#1074;&#1080;&#1082;&#1086;&#1085;%20&#1086;&#1073;&#1089;&#1103;&#1075;&#1091;%20&#1076;&#1086;&#1093;%2020-21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ork\Desktop\&#1044;&#1110;&#1072;&#1075;&#1088;%20&#1076;&#1086;&#1093;%20&#1047;&#1060;%202019%20&#1088;&#1072;&#1079;&#1086;&#1084;______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ork\Desktop\&#1044;&#1080;&#1085;&#1072;&#1084;%20&#1074;&#1080;&#1082;&#1086;&#1085;%20&#1086;&#1073;&#1089;&#1103;&#1075;&#1091;%20&#1076;&#1086;&#1093;%2018-19.xls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work\Desktop\&#1044;&#1110;&#1072;&#1075;&#1088;%20&#1076;&#1086;&#1093;%20&#1047;&#1060;%202019%20&#1088;&#1072;&#1079;&#1086;&#1084;______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44;&#1086;&#1082;&#1091;&#1084;&#1077;&#1085;&#1090;&#1080;\&#1047;&#1074;&#1110;&#1090;&#1080;\2021\2021%20&#1088;&#1110;&#1082;\&#1063;&#1086;&#1088;&#1085;&#1077;&#1090;&#1082;&#1080;\&#1076;&#1110;&#1072;&#1075;&#1088;&#1072;&#1084;&#1080;%20&#1042;&#1060;&#1055;&#1050;&#1042;%202021%20&#1076;&#1083;&#1103;%20&#1087;&#1088;&#1077;&#1079;&#1077;&#1085;&#1090;&#1072;&#1094;\&#1076;&#1080;&#1085;&#1072;&#1084;%20%20&#1085;&#1072;&#1076;&#1093;&#1086;&#1076;&#1078;%20&#1055;&#1044;&#1060;&#1054;%209%20&#1084;%2020-21_.xls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D:\&#1044;&#1086;&#1082;&#1091;&#1084;&#1077;&#1085;&#1090;&#1080;\&#1047;&#1074;&#1110;&#1090;&#1080;\2021\2021%20&#1088;&#1110;&#1082;\&#1063;&#1086;&#1088;&#1085;&#1077;&#1090;&#1082;&#1080;\&#1076;&#1110;&#1072;&#1075;&#1088;&#1072;&#1084;&#1080;%20&#1042;&#1060;&#1055;&#1050;&#1042;%202021%20&#1076;&#1083;&#1103;%20&#1087;&#1088;&#1077;&#1079;&#1077;&#1085;&#1090;&#1072;&#1094;\&#1076;&#1080;&#1085;&#1072;&#1084;%20%20&#1085;&#1072;&#1076;&#1093;&#1086;&#1076;&#1078;%20&#1055;&#1044;&#1060;&#1054;%209%20&#1084;%2020-21_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44;&#1086;&#1082;&#1091;&#1084;&#1077;&#1085;&#1090;&#1080;\&#1047;&#1074;&#1110;&#1090;&#1080;\2021\2021%20&#1088;&#1110;&#1082;\&#1063;&#1086;&#1088;&#1085;&#1077;&#1090;&#1082;&#1080;\&#1076;&#1110;&#1072;&#1075;&#1088;&#1072;&#1084;&#1080;%20&#1042;&#1060;&#1055;&#1050;&#1042;%202021%20&#1076;&#1083;&#1103;%20&#1087;&#1088;&#1077;&#1079;&#1077;&#1085;&#1090;&#1072;&#1094;\&#1076;&#1080;&#1085;&#1072;&#1084;%20%20&#1085;&#1072;&#1076;&#1093;&#1086;&#1076;&#1078;%20&#1055;&#1044;&#1060;&#1054;%209%20&#1084;%2020-21_.xls" TargetMode="Externa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work\Desktop\&#1057;&#1060;%20&#1089;&#1090;&#1088;&#1091;&#1082;&#1090;&#1091;&#1088;&#1072;%209%20&#1084;%20202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D:\&#1044;&#1086;&#1082;&#1091;&#1084;&#1077;&#1085;&#1090;&#1080;\&#1047;&#1074;&#1110;&#1090;&#1080;\2021\2021%20&#1088;&#1110;&#1082;\&#1063;&#1086;&#1088;&#1085;&#1077;&#1090;&#1082;&#1080;\&#1076;&#1110;&#1072;&#1075;&#1088;&#1072;&#1084;&#1080;%20&#1042;&#1060;&#1055;&#1050;&#1042;%202021%20&#1076;&#1083;&#1103;%20&#1087;&#1088;&#1077;&#1079;&#1077;&#1085;&#1090;&#1072;&#1094;\&#1044;&#1080;&#1072;&#1075;&#1088;%20&#1041;&#1056;%2020-21__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819266601259502"/>
          <c:y val="0.13287902648532571"/>
          <c:w val="0.61290322580645162"/>
          <c:h val="0.867120954003407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Факт 2020</c:v>
                </c:pt>
              </c:strCache>
            </c:strRef>
          </c:tx>
          <c:spPr>
            <a:gradFill flip="none" rotWithShape="1">
              <a:gsLst>
                <a:gs pos="39000">
                  <a:srgbClr val="A7E5E9"/>
                </a:gs>
                <a:gs pos="53000">
                  <a:schemeClr val="accent1">
                    <a:lumMod val="20000"/>
                    <a:lumOff val="80000"/>
                  </a:schemeClr>
                </a:gs>
                <a:gs pos="71000">
                  <a:srgbClr val="A0E5E7"/>
                </a:gs>
                <a:gs pos="0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3.0077149897524439E-3"/>
                  <c:y val="9.2638324526490498E-4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139,5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E3F-40B5-8A3E-2E50CCF3386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2 008,8</a:t>
                    </a:r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E3F-40B5-8A3E-2E50CCF3386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2 531,8</a:t>
                    </a:r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E3F-40B5-8A3E-2E50CCF33860}"/>
                </c:ext>
              </c:extLst>
            </c:dLbl>
            <c:dLbl>
              <c:idx val="3"/>
              <c:layout>
                <c:manualLayout>
                  <c:x val="-0.46730838489286958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2 671,3</a:t>
                    </a:r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E3F-40B5-8A3E-2E50CCF33860}"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/>
                </a:pPr>
                <a:endParaRPr lang="uk-UA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Лист1!$A$3:$A$6</c:f>
              <c:strCache>
                <c:ptCount val="4"/>
                <c:pt idx="0">
                  <c:v>Доходи спеціального фонду</c:v>
                </c:pt>
                <c:pt idx="1">
                  <c:v>Власні доходи загального фонду</c:v>
                </c:pt>
                <c:pt idx="2">
                  <c:v>Доходи загального фонду</c:v>
                </c:pt>
                <c:pt idx="3">
                  <c:v>Загальний обсяг доходів </c:v>
                </c:pt>
              </c:strCache>
            </c:strRef>
          </c:cat>
          <c:val>
            <c:numRef>
              <c:f>Лист1!$B$3:$B$6</c:f>
              <c:numCache>
                <c:formatCode>#\ ##0.0</c:formatCode>
                <c:ptCount val="4"/>
                <c:pt idx="0">
                  <c:v>139519.9</c:v>
                </c:pt>
                <c:pt idx="1">
                  <c:v>2008798</c:v>
                </c:pt>
                <c:pt idx="2">
                  <c:v>2531786.6</c:v>
                </c:pt>
                <c:pt idx="3">
                  <c:v>2671306.5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E3F-40B5-8A3E-2E50CCF33860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Факт 2021</c:v>
                </c:pt>
              </c:strCache>
            </c:strRef>
          </c:tx>
          <c:spPr>
            <a:gradFill flip="none" rotWithShape="1">
              <a:gsLst>
                <a:gs pos="1093">
                  <a:srgbClr val="C00000"/>
                </a:gs>
                <a:gs pos="54096">
                  <a:srgbClr val="FFCC00"/>
                </a:gs>
                <a:gs pos="34973">
                  <a:srgbClr xmlns:mc="http://schemas.openxmlformats.org/markup-compatibility/2006" xmlns:a14="http://schemas.microsoft.com/office/drawing/2010/main" val="FFCC99" mc:Ignorable="a14" a14:legacySpreadsheetColorIndex="47"/>
                </a:gs>
                <a:gs pos="74000">
                  <a:srgbClr xmlns:mc="http://schemas.openxmlformats.org/markup-compatibility/2006" xmlns:a14="http://schemas.microsoft.com/office/drawing/2010/main" val="FFCC99" mc:Ignorable="a14" a14:legacySpreadsheetColorIndex="47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1.8475356414047184E-3"/>
                  <c:y val="-4.7674867289579925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281,2</a:t>
                    </a:r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E3F-40B5-8A3E-2E50CCF3386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2 364 ,0</a:t>
                    </a:r>
                  </a:p>
                </c:rich>
              </c:tx>
              <c:dLblPos val="inBase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E3F-40B5-8A3E-2E50CCF33860}"/>
                </c:ext>
              </c:extLst>
            </c:dLbl>
            <c:dLbl>
              <c:idx val="2"/>
              <c:layout>
                <c:manualLayout>
                  <c:x val="-0.52353018688644948"/>
                  <c:y val="-2.8469859872746773E-4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3 009,2</a:t>
                    </a:r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E3F-40B5-8A3E-2E50CCF33860}"/>
                </c:ext>
              </c:extLst>
            </c:dLbl>
            <c:dLbl>
              <c:idx val="3"/>
              <c:layout>
                <c:manualLayout>
                  <c:x val="-0.57069519570987615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3 290,4</a:t>
                    </a:r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E3F-40B5-8A3E-2E50CCF33860}"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/>
                </a:pPr>
                <a:endParaRPr lang="uk-UA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Лист1!$A$3:$A$6</c:f>
              <c:strCache>
                <c:ptCount val="4"/>
                <c:pt idx="0">
                  <c:v>Доходи спеціального фонду</c:v>
                </c:pt>
                <c:pt idx="1">
                  <c:v>Власні доходи загального фонду</c:v>
                </c:pt>
                <c:pt idx="2">
                  <c:v>Доходи загального фонду</c:v>
                </c:pt>
                <c:pt idx="3">
                  <c:v>Загальний обсяг доходів </c:v>
                </c:pt>
              </c:strCache>
            </c:strRef>
          </c:cat>
          <c:val>
            <c:numRef>
              <c:f>Лист1!$C$3:$C$6</c:f>
              <c:numCache>
                <c:formatCode>#\ ##0.0</c:formatCode>
                <c:ptCount val="4"/>
                <c:pt idx="0">
                  <c:v>281176.7</c:v>
                </c:pt>
                <c:pt idx="1">
                  <c:v>2364002.5</c:v>
                </c:pt>
                <c:pt idx="2">
                  <c:v>3009248.7</c:v>
                </c:pt>
                <c:pt idx="3">
                  <c:v>3290425.4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E3F-40B5-8A3E-2E50CCF3386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6611600"/>
        <c:axId val="1"/>
      </c:barChart>
      <c:catAx>
        <c:axId val="4766116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1"/>
            </a:pPr>
            <a:endParaRPr lang="uk-UA"/>
          </a:p>
        </c:txPr>
        <c:crossAx val="1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"/>
        <c:scaling>
          <c:orientation val="minMax"/>
        </c:scaling>
        <c:delete val="0"/>
        <c:axPos val="b"/>
        <c:numFmt formatCode="#\ ##0.0" sourceLinked="1"/>
        <c:majorTickMark val="none"/>
        <c:minorTickMark val="none"/>
        <c:tickLblPos val="none"/>
        <c:spPr>
          <a:ln w="6350">
            <a:noFill/>
          </a:ln>
        </c:spPr>
        <c:crossAx val="47661160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6295631975715495"/>
          <c:y val="0.94804796163069549"/>
          <c:w val="0.18418319643580894"/>
          <c:h val="5.0057138541135603E-2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200" b="1"/>
          </a:pPr>
          <a:endParaRPr lang="uk-UA"/>
        </a:p>
      </c:txPr>
    </c:legend>
    <c:plotVisOnly val="1"/>
    <c:dispBlanksAs val="gap"/>
    <c:showDLblsOverMax val="0"/>
  </c:chart>
  <c:spPr>
    <a:noFill/>
    <a:ln w="6350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+mn-lt"/>
          <a:ea typeface="Arial Cyr"/>
          <a:cs typeface="Arial Cyr"/>
        </a:defRPr>
      </a:pPr>
      <a:endParaRPr lang="uk-UA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7059235564304482"/>
          <c:y val="0.19833980694333939"/>
          <c:w val="0.30218389107611582"/>
          <c:h val="0.53571972816654334"/>
        </c:manualLayout>
      </c:layout>
      <c:doughnutChart>
        <c:varyColors val="1"/>
        <c:dLbls>
          <c:showLegendKey val="0"/>
          <c:showVal val="1"/>
          <c:showCatName val="1"/>
          <c:showSerName val="0"/>
          <c:showPercent val="1"/>
          <c:showBubbleSize val="0"/>
          <c:showLeaderLines val="0"/>
        </c:dLbls>
        <c:firstSliceAng val="102"/>
        <c:holeSize val="67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6350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uk-UA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9272118169118184E-2"/>
          <c:y val="4.0694833642170971E-3"/>
          <c:w val="0.80145566451215455"/>
          <c:h val="0.92487603470221658"/>
        </c:manualLayout>
      </c:layout>
      <c:doughnut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Pt>
            <c:idx val="0"/>
            <c:bubble3D val="0"/>
            <c:spPr>
              <a:gradFill>
                <a:gsLst>
                  <a:gs pos="83000">
                    <a:srgbClr val="FFFF00"/>
                  </a:gs>
                  <a:gs pos="28000">
                    <a:schemeClr val="accent2"/>
                  </a:gs>
                </a:gsLst>
                <a:lin ang="18900000" scaled="1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1-7844-4700-BE3A-1B70054244E2}"/>
              </c:ext>
            </c:extLst>
          </c:dPt>
          <c:dPt>
            <c:idx val="1"/>
            <c:bubble3D val="0"/>
            <c:spPr>
              <a:gradFill>
                <a:gsLst>
                  <a:gs pos="84163">
                    <a:schemeClr val="accent6">
                      <a:lumMod val="20000"/>
                      <a:lumOff val="80000"/>
                    </a:schemeClr>
                  </a:gs>
                  <a:gs pos="29000">
                    <a:schemeClr val="accent3">
                      <a:lumMod val="75000"/>
                    </a:schemeClr>
                  </a:gs>
                </a:gsLst>
                <a:lin ang="18900000" scaled="1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3-7844-4700-BE3A-1B70054244E2}"/>
              </c:ext>
            </c:extLst>
          </c:dPt>
          <c:dPt>
            <c:idx val="2"/>
            <c:bubble3D val="0"/>
            <c:spPr>
              <a:gradFill>
                <a:gsLst>
                  <a:gs pos="41000">
                    <a:srgbClr val="B1CE61"/>
                  </a:gs>
                  <a:gs pos="61000">
                    <a:srgbClr val="FFFF9F"/>
                  </a:gs>
                  <a:gs pos="49000">
                    <a:srgbClr val="639D23"/>
                  </a:gs>
                </a:gsLst>
                <a:lin ang="18900000" scaled="1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5-7844-4700-BE3A-1B70054244E2}"/>
              </c:ext>
            </c:extLst>
          </c:dPt>
          <c:dPt>
            <c:idx val="3"/>
            <c:bubble3D val="0"/>
            <c:spPr>
              <a:gradFill>
                <a:gsLst>
                  <a:gs pos="84163">
                    <a:srgbClr val="FABCC8"/>
                  </a:gs>
                  <a:gs pos="29000">
                    <a:srgbClr val="FE5054"/>
                  </a:gs>
                </a:gsLst>
                <a:lin ang="18900000" scaled="1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7-7844-4700-BE3A-1B70054244E2}"/>
              </c:ext>
            </c:extLst>
          </c:dPt>
          <c:dPt>
            <c:idx val="4"/>
            <c:bubble3D val="0"/>
            <c:spPr>
              <a:gradFill>
                <a:gsLst>
                  <a:gs pos="93443">
                    <a:schemeClr val="accent6">
                      <a:lumMod val="75000"/>
                    </a:schemeClr>
                  </a:gs>
                  <a:gs pos="60000">
                    <a:srgbClr val="F8C946"/>
                  </a:gs>
                  <a:gs pos="27000">
                    <a:srgbClr val="00B0F0"/>
                  </a:gs>
                </a:gsLst>
                <a:lin ang="18900000" scaled="1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9-7844-4700-BE3A-1B70054244E2}"/>
              </c:ext>
            </c:extLst>
          </c:dPt>
          <c:dPt>
            <c:idx val="5"/>
            <c:bubble3D val="0"/>
            <c:spPr>
              <a:gradFill>
                <a:gsLst>
                  <a:gs pos="48000">
                    <a:schemeClr val="accent6">
                      <a:lumMod val="50000"/>
                    </a:schemeClr>
                  </a:gs>
                  <a:gs pos="36000">
                    <a:srgbClr val="399783"/>
                  </a:gs>
                  <a:gs pos="58000">
                    <a:srgbClr val="399783"/>
                  </a:gs>
                </a:gsLst>
                <a:lin ang="18900000" scaled="1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B-7844-4700-BE3A-1B70054244E2}"/>
              </c:ext>
            </c:extLst>
          </c:dPt>
          <c:dPt>
            <c:idx val="6"/>
            <c:bubble3D val="0"/>
            <c:spPr>
              <a:gradFill>
                <a:gsLst>
                  <a:gs pos="93443">
                    <a:schemeClr val="accent3">
                      <a:lumMod val="60000"/>
                      <a:lumOff val="40000"/>
                    </a:schemeClr>
                  </a:gs>
                  <a:gs pos="30000">
                    <a:srgbClr val="A51B60"/>
                  </a:gs>
                </a:gsLst>
                <a:lin ang="18900000" scaled="1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D-7844-4700-BE3A-1B70054244E2}"/>
              </c:ext>
            </c:extLst>
          </c:dPt>
          <c:dPt>
            <c:idx val="7"/>
            <c:bubble3D val="0"/>
            <c:spPr>
              <a:gradFill>
                <a:gsLst>
                  <a:gs pos="93443">
                    <a:schemeClr val="accent6">
                      <a:lumMod val="75000"/>
                    </a:schemeClr>
                  </a:gs>
                  <a:gs pos="78000">
                    <a:srgbClr val="F8C946"/>
                  </a:gs>
                  <a:gs pos="27000">
                    <a:srgbClr val="7030A0"/>
                  </a:gs>
                </a:gsLst>
                <a:lin ang="18900000" scaled="1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F-7844-4700-BE3A-1B70054244E2}"/>
              </c:ext>
            </c:extLst>
          </c:dPt>
          <c:dPt>
            <c:idx val="8"/>
            <c:bubble3D val="0"/>
            <c:spPr>
              <a:gradFill>
                <a:gsLst>
                  <a:gs pos="84000">
                    <a:schemeClr val="accent4">
                      <a:lumMod val="40000"/>
                      <a:lumOff val="60000"/>
                    </a:schemeClr>
                  </a:gs>
                  <a:gs pos="30000">
                    <a:srgbClr val="FC211C"/>
                  </a:gs>
                </a:gsLst>
                <a:lin ang="18900000" scaled="1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11-7844-4700-BE3A-1B70054244E2}"/>
              </c:ext>
            </c:extLst>
          </c:dPt>
          <c:cat>
            <c:strRef>
              <c:f>Лист2!$A$2:$A$10</c:f>
              <c:strCache>
                <c:ptCount val="9"/>
                <c:pt idx="0">
                  <c:v>Податок на прибуток підприємств</c:v>
                </c:pt>
                <c:pt idx="1">
                  <c:v>Акцизний податок</c:v>
                </c:pt>
                <c:pt idx="2">
                  <c:v>Плата за розміщення тимчасово вільних бюджетних коштів </c:v>
                </c:pt>
                <c:pt idx="3">
                  <c:v>Надходження від орендної плати за користування ЦМК та іншим майном, що у комунальній власності</c:v>
                </c:pt>
                <c:pt idx="4">
                  <c:v>Податок та збір на доходи фізичних осіб</c:v>
                </c:pt>
                <c:pt idx="5">
                  <c:v>Плата за надання адміністративних послуг</c:v>
                </c:pt>
                <c:pt idx="6">
                  <c:v>Кошти за шкоду, що заподіяна на земельних ділянках</c:v>
                </c:pt>
                <c:pt idx="7">
                  <c:v>Місцеві податки </c:v>
                </c:pt>
                <c:pt idx="8">
                  <c:v>Інші надходження</c:v>
                </c:pt>
              </c:strCache>
            </c:strRef>
          </c:cat>
          <c:val>
            <c:numRef>
              <c:f>Лист2!$D$2:$D$10</c:f>
              <c:numCache>
                <c:formatCode>#,##0.0</c:formatCode>
                <c:ptCount val="9"/>
                <c:pt idx="0">
                  <c:v>2.2000000000000002</c:v>
                </c:pt>
                <c:pt idx="1">
                  <c:v>8.3000000000000007</c:v>
                </c:pt>
                <c:pt idx="2">
                  <c:v>2.2000000000000002</c:v>
                </c:pt>
                <c:pt idx="3">
                  <c:v>4.5999999999999996</c:v>
                </c:pt>
                <c:pt idx="4">
                  <c:v>46.3</c:v>
                </c:pt>
                <c:pt idx="5">
                  <c:v>2.6</c:v>
                </c:pt>
                <c:pt idx="6">
                  <c:v>2.5</c:v>
                </c:pt>
                <c:pt idx="7">
                  <c:v>26.8</c:v>
                </c:pt>
                <c:pt idx="8">
                  <c:v>4.4000000000000004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7844-4700-BE3A-1B70054244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0"/>
        <c:holeSize val="5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uk-UA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Структура </a:t>
            </a:r>
            <a:r>
              <a:rPr lang="uk-UA" dirty="0"/>
              <a:t>дохідної</a:t>
            </a:r>
            <a:r>
              <a:rPr lang="ru-RU" dirty="0"/>
              <a:t> </a:t>
            </a:r>
            <a:r>
              <a:rPr lang="uk-UA" dirty="0"/>
              <a:t>частини</a:t>
            </a:r>
            <a:r>
              <a:rPr lang="ru-RU" dirty="0"/>
              <a:t> </a:t>
            </a:r>
            <a:r>
              <a:rPr lang="uk-UA" dirty="0"/>
              <a:t>загального</a:t>
            </a:r>
            <a:r>
              <a:rPr lang="ru-RU" dirty="0"/>
              <a:t> фонду </a:t>
            </a:r>
            <a:r>
              <a:rPr lang="uk-UA" dirty="0"/>
              <a:t>міського</a:t>
            </a:r>
            <a:r>
              <a:rPr lang="ru-RU" dirty="0"/>
              <a:t> бюджету </a:t>
            </a:r>
            <a:r>
              <a:rPr lang="uk-UA" dirty="0"/>
              <a:t>міста</a:t>
            </a:r>
            <a:r>
              <a:rPr lang="ru-RU" dirty="0"/>
              <a:t> </a:t>
            </a:r>
            <a:r>
              <a:rPr lang="uk-UA" dirty="0"/>
              <a:t>Чернігова</a:t>
            </a:r>
            <a:r>
              <a:rPr lang="ru-RU" dirty="0"/>
              <a:t> </a:t>
            </a:r>
          </a:p>
          <a:p>
            <a:pPr>
              <a:defRPr/>
            </a:pPr>
            <a:r>
              <a:rPr lang="ru-RU" dirty="0"/>
              <a:t>за 2019 </a:t>
            </a:r>
            <a:r>
              <a:rPr lang="uk-UA" dirty="0"/>
              <a:t>рік</a:t>
            </a:r>
            <a:endParaRPr lang="ru-RU" dirty="0"/>
          </a:p>
        </c:rich>
      </c:tx>
      <c:layout>
        <c:manualLayout>
          <c:xMode val="edge"/>
          <c:yMode val="edge"/>
          <c:x val="0.15098241985522307"/>
          <c:y val="2.0338983050847428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371763205380578"/>
          <c:y val="0.24450714494021591"/>
          <c:w val="0.31334022750775692"/>
          <c:h val="0.51355932203389865"/>
        </c:manualLayout>
      </c:layout>
      <c:doughnutChart>
        <c:varyColors val="1"/>
        <c:dLbls>
          <c:showLegendKey val="0"/>
          <c:showVal val="1"/>
          <c:showCatName val="1"/>
          <c:showSerName val="0"/>
          <c:showPercent val="1"/>
          <c:showBubbleSize val="0"/>
          <c:showLeaderLines val="0"/>
        </c:dLbls>
        <c:firstSliceAng val="102"/>
        <c:holeSize val="67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6350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+mn-lt"/>
          <a:ea typeface="Times New Roman"/>
          <a:cs typeface="Times New Roman"/>
        </a:defRPr>
      </a:pPr>
      <a:endParaRPr lang="uk-UA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1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dirty="0"/>
              <a:t>Надходження податку 
на доходи фізичних осіб, млн грн</a:t>
            </a:r>
          </a:p>
        </c:rich>
      </c:tx>
      <c:layout>
        <c:manualLayout>
          <c:xMode val="edge"/>
          <c:yMode val="edge"/>
          <c:x val="3.7500011293769002E-2"/>
          <c:y val="4.9128332642630203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hPercent val="90"/>
      <c:rotY val="20"/>
      <c:depthPercent val="100"/>
      <c:rAngAx val="1"/>
    </c:view3D>
    <c:floor>
      <c:thickness val="0"/>
      <c:spPr>
        <a:noFill/>
        <a:ln w="6350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3.8461538461538464E-3"/>
          <c:y val="0.17749617538518919"/>
          <c:w val="0.49038461538461536"/>
          <c:h val="0.64659321033176065"/>
        </c:manualLayout>
      </c:layout>
      <c:bar3DChart>
        <c:barDir val="col"/>
        <c:grouping val="clustered"/>
        <c:varyColors val="0"/>
        <c:ser>
          <c:idx val="0"/>
          <c:order val="0"/>
          <c:spPr>
            <a:gradFill rotWithShape="0">
              <a:gsLst>
                <a:gs pos="0">
                  <a:schemeClr val="accent2">
                    <a:lumMod val="60000"/>
                    <a:lumOff val="40000"/>
                  </a:schemeClr>
                </a:gs>
                <a:gs pos="94000">
                  <a:srgbClr val="3B6ABF"/>
                </a:gs>
              </a:gsLst>
              <a:lin ang="5400000" scaled="1"/>
            </a:gradFill>
            <a:ln w="12700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2.6010001761828105E-3"/>
                  <c:y val="0.26370168125269167"/>
                </c:manualLayout>
              </c:layout>
              <c:spPr>
                <a:solidFill>
                  <a:srgbClr val="FFFFFF"/>
                </a:solidFill>
                <a:ln w="38100">
                  <a:solidFill>
                    <a:srgbClr val="000000"/>
                  </a:solidFill>
                  <a:prstDash val="solid"/>
                </a:ln>
                <a:effectLst>
                  <a:outerShdw dist="35921" dir="2700000" algn="br">
                    <a:srgbClr val="000000"/>
                  </a:outerShdw>
                </a:effectLst>
              </c:spPr>
              <c:txPr>
                <a:bodyPr/>
                <a:lstStyle/>
                <a:p>
                  <a:pPr>
                    <a:defRPr sz="195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uk-UA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0C2-4A45-80F2-B933DF2FFDEC}"/>
                </c:ext>
              </c:extLst>
            </c:dLbl>
            <c:dLbl>
              <c:idx val="1"/>
              <c:layout>
                <c:manualLayout>
                  <c:x val="9.0894059929255699E-3"/>
                  <c:y val="0.18076383640899379"/>
                </c:manualLayout>
              </c:layout>
              <c:spPr>
                <a:solidFill>
                  <a:srgbClr val="FFFFFF"/>
                </a:solidFill>
                <a:ln w="38100">
                  <a:solidFill>
                    <a:srgbClr val="000000"/>
                  </a:solidFill>
                  <a:prstDash val="solid"/>
                </a:ln>
                <a:effectLst>
                  <a:outerShdw dist="35921" dir="2700000" algn="br">
                    <a:srgbClr val="000000"/>
                  </a:outerShdw>
                </a:effectLst>
              </c:spPr>
              <c:txPr>
                <a:bodyPr/>
                <a:lstStyle/>
                <a:p>
                  <a:pPr>
                    <a:defRPr sz="195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uk-UA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0C2-4A45-80F2-B933DF2FFDEC}"/>
                </c:ext>
              </c:extLst>
            </c:dLbl>
            <c:dLbl>
              <c:idx val="2"/>
              <c:layout>
                <c:manualLayout>
                  <c:x val="9.7138098122350192E-3"/>
                  <c:y val="0.17383447512800992"/>
                </c:manualLayout>
              </c:layout>
              <c:spPr>
                <a:solidFill>
                  <a:srgbClr val="FFFFFF"/>
                </a:solidFill>
                <a:ln w="38100">
                  <a:solidFill>
                    <a:srgbClr val="000000"/>
                  </a:solidFill>
                  <a:prstDash val="solid"/>
                </a:ln>
                <a:effectLst>
                  <a:outerShdw dist="35921" dir="2700000" algn="br">
                    <a:srgbClr val="000000"/>
                  </a:outerShdw>
                </a:effectLst>
              </c:spPr>
              <c:txPr>
                <a:bodyPr/>
                <a:lstStyle/>
                <a:p>
                  <a:pPr>
                    <a:defRPr sz="1950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uk-UA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0C2-4A45-80F2-B933DF2FFDEC}"/>
                </c:ext>
              </c:extLst>
            </c:dLbl>
            <c:spPr>
              <a:solidFill>
                <a:srgbClr val="FFFFFF"/>
              </a:solidFill>
              <a:ln w="38100">
                <a:solidFill>
                  <a:srgbClr val="000000"/>
                </a:solidFill>
                <a:prstDash val="solid"/>
              </a:ln>
              <a:effectLst>
                <a:outerShdw dist="35921" dir="2700000" algn="br">
                  <a:srgbClr val="000000"/>
                </a:outerShdw>
              </a:effectLst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95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Лист1!$B$4:$D$4</c:f>
              <c:strCache>
                <c:ptCount val="3"/>
                <c:pt idx="0">
                  <c:v>2019 рік</c:v>
                </c:pt>
                <c:pt idx="1">
                  <c:v>2020 рік</c:v>
                </c:pt>
                <c:pt idx="2">
                  <c:v>2021 рік</c:v>
                </c:pt>
              </c:strCache>
            </c:strRef>
          </c:cat>
          <c:val>
            <c:numRef>
              <c:f>Лист1!$B$5:$D$5</c:f>
              <c:numCache>
                <c:formatCode>#\ ##0.0</c:formatCode>
                <c:ptCount val="3"/>
                <c:pt idx="0">
                  <c:v>1065.021</c:v>
                </c:pt>
                <c:pt idx="1">
                  <c:v>1171.8764000000001</c:v>
                </c:pt>
                <c:pt idx="2">
                  <c:v>1374.8623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0C2-4A45-80F2-B933DF2FFD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box"/>
        <c:axId val="550662928"/>
        <c:axId val="1"/>
        <c:axId val="0"/>
      </c:bar3DChart>
      <c:catAx>
        <c:axId val="5506629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6350">
            <a:noFill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uk-UA"/>
          </a:p>
        </c:txPr>
        <c:crossAx val="1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"/>
        <c:scaling>
          <c:orientation val="minMax"/>
        </c:scaling>
        <c:delete val="1"/>
        <c:axPos val="l"/>
        <c:numFmt formatCode="#\ ##0.0" sourceLinked="1"/>
        <c:majorTickMark val="out"/>
        <c:minorTickMark val="none"/>
        <c:tickLblPos val="nextTo"/>
        <c:crossAx val="55066292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 w="6350">
      <a:noFill/>
    </a:ln>
  </c:spPr>
  <c:txPr>
    <a:bodyPr/>
    <a:lstStyle/>
    <a:p>
      <a:pPr>
        <a:defRPr sz="1625" b="1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uk-UA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dirty="0"/>
              <a:t>ПДФО у структурі власних надходжень  бюджету Чернігівської міської територіальної громади, %</a:t>
            </a:r>
          </a:p>
        </c:rich>
      </c:tx>
      <c:layout>
        <c:manualLayout>
          <c:xMode val="edge"/>
          <c:yMode val="edge"/>
          <c:x val="0.18249534450651769"/>
          <c:y val="9.7465886939571145E-3"/>
        </c:manualLayout>
      </c:layout>
      <c:overlay val="0"/>
      <c:spPr>
        <a:noFill/>
        <a:ln w="25400">
          <a:noFill/>
        </a:ln>
      </c:spPr>
    </c:title>
    <c:autoTitleDeleted val="0"/>
    <c:view3D>
      <c:rotX val="50"/>
      <c:rotY val="17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118501308758611"/>
          <c:y val="0.1713153200360662"/>
          <c:w val="0.6188504919213581"/>
          <c:h val="0.43008948545861297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explosion val="8"/>
          <c:dPt>
            <c:idx val="0"/>
            <c:bubble3D val="0"/>
            <c:spPr>
              <a:gradFill rotWithShape="0">
                <a:gsLst>
                  <a:gs pos="0">
                    <a:srgbClr val="FFC000"/>
                  </a:gs>
                  <a:gs pos="97000">
                    <a:srgbClr val="ECF892"/>
                  </a:gs>
                </a:gsLst>
                <a:lin ang="5400000" scaled="1"/>
              </a:gra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0AE9-4807-AC5B-9765BD43ECB2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D2FAF7"/>
                  </a:gs>
                  <a:gs pos="97000">
                    <a:srgbClr val="348BC6"/>
                  </a:gs>
                </a:gsLst>
                <a:lin ang="5400000" scaled="1"/>
              </a:gra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0AE9-4807-AC5B-9765BD43ECB2}"/>
              </c:ext>
            </c:extLst>
          </c:dPt>
          <c:dLbls>
            <c:dLbl>
              <c:idx val="0"/>
              <c:layout>
                <c:manualLayout>
                  <c:x val="0.18713814504039059"/>
                  <c:y val="-3.8652258753249014E-2"/>
                </c:manualLayout>
              </c:layout>
              <c:tx>
                <c:rich>
                  <a:bodyPr/>
                  <a:lstStyle/>
                  <a:p>
                    <a:pPr>
                      <a:defRPr sz="1400" b="1" i="0" u="none" strike="noStrike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uk-UA" sz="1400" dirty="0"/>
                      <a:t>ПДФО 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AE9-4807-AC5B-9765BD43ECB2}"/>
                </c:ext>
              </c:extLst>
            </c:dLbl>
            <c:dLbl>
              <c:idx val="1"/>
              <c:layout>
                <c:manualLayout>
                  <c:x val="-0.1959110970867276"/>
                  <c:y val="-7.4390208155129645E-2"/>
                </c:manualLayout>
              </c:layout>
              <c:tx>
                <c:rich>
                  <a:bodyPr/>
                  <a:lstStyle/>
                  <a:p>
                    <a:pPr>
                      <a:defRPr sz="1400" b="1" i="0" u="none" strike="noStrike" baseline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uk-UA" dirty="0"/>
                      <a:t>Інші податки і збори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AE9-4807-AC5B-9765BD43ECB2}"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uk-UA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Лист1!$E$4:$F$4</c:f>
              <c:strCache>
                <c:ptCount val="2"/>
                <c:pt idx="0">
                  <c:v>ПДФО</c:v>
                </c:pt>
                <c:pt idx="1">
                  <c:v>Інші податки і збори</c:v>
                </c:pt>
              </c:strCache>
            </c:strRef>
          </c:cat>
          <c:val>
            <c:numRef>
              <c:f>Лист1!$E$5:$F$5</c:f>
              <c:numCache>
                <c:formatCode>0.0</c:formatCode>
                <c:ptCount val="2"/>
                <c:pt idx="0">
                  <c:v>58.2</c:v>
                </c:pt>
                <c:pt idx="1">
                  <c:v>41.8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AE9-4807-AC5B-9765BD43EC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6350">
      <a:noFill/>
    </a:ln>
  </c:spPr>
  <c:txPr>
    <a:bodyPr/>
    <a:lstStyle/>
    <a:p>
      <a:pPr>
        <a:defRPr sz="800" b="1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uk-UA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dirty="0"/>
              <a:t>Мінімальна зарплата, грн </a:t>
            </a:r>
          </a:p>
        </c:rich>
      </c:tx>
      <c:layout>
        <c:manualLayout>
          <c:xMode val="edge"/>
          <c:yMode val="edge"/>
          <c:x val="0.31217365686432053"/>
          <c:y val="4.3724441852175888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 w="6350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ser>
          <c:idx val="0"/>
          <c:order val="0"/>
          <c:spPr>
            <a:gradFill rotWithShape="0">
              <a:gsLst>
                <a:gs pos="0">
                  <a:srgbClr xmlns:mc="http://schemas.openxmlformats.org/markup-compatibility/2006" xmlns:a14="http://schemas.microsoft.com/office/drawing/2010/main" val="000000" mc:Ignorable="a14" a14:legacySpreadsheetColorIndex="52">
                    <a:gamma/>
                    <a:shade val="46275"/>
                    <a:invGamma/>
                  </a:srgbClr>
                </a:gs>
                <a:gs pos="50000">
                  <a:srgbClr xmlns:mc="http://schemas.openxmlformats.org/markup-compatibility/2006" xmlns:a14="http://schemas.microsoft.com/office/drawing/2010/main" val="FF9900" mc:Ignorable="a14" a14:legacySpreadsheetColorIndex="52"/>
                </a:gs>
                <a:gs pos="100000">
                  <a:srgbClr xmlns:mc="http://schemas.openxmlformats.org/markup-compatibility/2006" xmlns:a14="http://schemas.microsoft.com/office/drawing/2010/main" val="000000" mc:Ignorable="a14" a14:legacySpreadsheetColorIndex="52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25400">
              <a:noFill/>
            </a:ln>
          </c:spPr>
          <c:invertIfNegative val="0"/>
          <c:dLbls>
            <c:dLbl>
              <c:idx val="0"/>
              <c:layout>
                <c:manualLayout>
                  <c:x val="2.3474178403755869E-3"/>
                  <c:y val="0.119341525115347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D78-4125-B09A-F71B73747852}"/>
                </c:ext>
              </c:extLst>
            </c:dLbl>
            <c:dLbl>
              <c:idx val="1"/>
              <c:layout>
                <c:manualLayout>
                  <c:x val="4.6948356807511304E-3"/>
                  <c:y val="0.123456750119325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D78-4125-B09A-F71B73747852}"/>
                </c:ext>
              </c:extLst>
            </c:dLbl>
            <c:dLbl>
              <c:idx val="2"/>
              <c:layout>
                <c:manualLayout>
                  <c:x val="2.3474178403755869E-3"/>
                  <c:y val="0.123456750119325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D78-4125-B09A-F71B73747852}"/>
                </c:ext>
              </c:extLst>
            </c:dLbl>
            <c:dLbl>
              <c:idx val="3"/>
              <c:layout>
                <c:manualLayout>
                  <c:x val="4.6948356807511738E-3"/>
                  <c:y val="0.106995850103415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D78-4125-B09A-F71B73747852}"/>
                </c:ext>
              </c:extLst>
            </c:dLbl>
            <c:spPr>
              <a:solidFill>
                <a:srgbClr xmlns:mc="http://schemas.openxmlformats.org/markup-compatibility/2006" xmlns:a14="http://schemas.microsoft.com/office/drawing/2010/main" val="FFFFFF" mc:Ignorable="a14" a14:legacySpreadsheetColorIndex="65"/>
              </a:solidFill>
              <a:ln w="38100">
                <a:solidFill>
                  <a:srgbClr xmlns:mc="http://schemas.openxmlformats.org/markup-compatibility/2006" xmlns:a14="http://schemas.microsoft.com/office/drawing/2010/main" val="000000" mc:Ignorable="a14" a14:legacySpreadsheetColorIndex="64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Лист1!$N$3:$Q$3</c:f>
              <c:numCache>
                <c:formatCode>m/d/yyyy</c:formatCode>
                <c:ptCount val="4"/>
                <c:pt idx="0">
                  <c:v>43101</c:v>
                </c:pt>
                <c:pt idx="1">
                  <c:v>43466</c:v>
                </c:pt>
                <c:pt idx="2">
                  <c:v>43831</c:v>
                </c:pt>
                <c:pt idx="3">
                  <c:v>44197</c:v>
                </c:pt>
              </c:numCache>
            </c:numRef>
          </c:cat>
          <c:val>
            <c:numRef>
              <c:f>Лист1!$N$4:$Q$4</c:f>
              <c:numCache>
                <c:formatCode>General</c:formatCode>
                <c:ptCount val="4"/>
                <c:pt idx="0">
                  <c:v>3723</c:v>
                </c:pt>
                <c:pt idx="1">
                  <c:v>4173</c:v>
                </c:pt>
                <c:pt idx="2">
                  <c:v>4723</c:v>
                </c:pt>
                <c:pt idx="3">
                  <c:v>6000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D78-4125-B09A-F71B737478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50669584"/>
        <c:axId val="1"/>
        <c:axId val="0"/>
      </c:bar3DChart>
      <c:catAx>
        <c:axId val="550669584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ln w="6350">
            <a:noFill/>
          </a:ln>
        </c:spPr>
        <c:txPr>
          <a:bodyPr rot="0" spcFirstLastPara="1" vertOverflow="ellipsis" vert="horz" wrap="square" anchor="ctr" anchorCtr="1"/>
          <a:lstStyle/>
          <a:p>
            <a:pPr algn="ctr">
              <a:defRPr lang="en-US" sz="1600" b="1" i="0" u="none" strike="noStrike" kern="1200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uk-UA"/>
          </a:p>
        </c:txPr>
        <c:crossAx val="1"/>
        <c:crosses val="autoZero"/>
        <c:auto val="0"/>
        <c:lblAlgn val="ctr"/>
        <c:lblOffset val="100"/>
        <c:noMultiLvlLbl val="0"/>
      </c:catAx>
      <c:valAx>
        <c:axId val="1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5066958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  <a:ln w="6350">
      <a:noFill/>
    </a:ln>
  </c:spPr>
  <c:txPr>
    <a:bodyPr/>
    <a:lstStyle/>
    <a:p>
      <a:pPr>
        <a:defRPr/>
      </a:pPr>
      <a:endParaRPr lang="uk-UA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586863133290625"/>
          <c:y val="3.8508983661214836E-2"/>
          <c:w val="0.69870066386362306"/>
          <c:h val="0.95432292482377379"/>
        </c:manualLayout>
      </c:layout>
      <c:pieChart>
        <c:varyColors val="1"/>
        <c:ser>
          <c:idx val="0"/>
          <c:order val="0"/>
          <c:spPr>
            <a:solidFill>
              <a:schemeClr val="accent2">
                <a:lumMod val="60000"/>
                <a:lumOff val="40000"/>
              </a:schemeClr>
            </a:solidFill>
            <a:scene3d>
              <a:camera prst="orthographicFront"/>
              <a:lightRig rig="threePt" dir="t"/>
            </a:scene3d>
            <a:sp3d>
              <a:bevelT w="215900" prst="coolSlant"/>
            </a:sp3d>
          </c:spPr>
          <c:dPt>
            <c:idx val="0"/>
            <c:bubble3D val="0"/>
            <c:spPr>
              <a:gradFill>
                <a:gsLst>
                  <a:gs pos="51888">
                    <a:srgbClr val="DBEDE7"/>
                  </a:gs>
                  <a:gs pos="15000">
                    <a:srgbClr val="F4EE9A"/>
                  </a:gs>
                  <a:gs pos="93443">
                    <a:srgbClr val="6CBBDE"/>
                  </a:gs>
                  <a:gs pos="68000">
                    <a:srgbClr val="A5D5EB"/>
                  </a:gs>
                </a:gsLst>
                <a:lin ang="5400000" scaled="1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215900" prst="coolSlant"/>
              </a:sp3d>
            </c:spPr>
            <c:extLst>
              <c:ext xmlns:c16="http://schemas.microsoft.com/office/drawing/2014/chart" uri="{C3380CC4-5D6E-409C-BE32-E72D297353CC}">
                <c16:uniqueId val="{00000001-05CA-4638-A312-3C39439898E8}"/>
              </c:ext>
            </c:extLst>
          </c:dPt>
          <c:dPt>
            <c:idx val="1"/>
            <c:bubble3D val="0"/>
            <c:spPr>
              <a:gradFill>
                <a:gsLst>
                  <a:gs pos="37000">
                    <a:srgbClr val="FCEACC"/>
                  </a:gs>
                  <a:gs pos="0">
                    <a:srgbClr val="F4EE9A"/>
                  </a:gs>
                  <a:gs pos="69000">
                    <a:srgbClr val="EB8015"/>
                  </a:gs>
                </a:gsLst>
                <a:lin ang="5400000" scaled="1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215900" prst="coolSlant"/>
              </a:sp3d>
            </c:spPr>
            <c:extLst>
              <c:ext xmlns:c16="http://schemas.microsoft.com/office/drawing/2014/chart" uri="{C3380CC4-5D6E-409C-BE32-E72D297353CC}">
                <c16:uniqueId val="{00000003-05CA-4638-A312-3C39439898E8}"/>
              </c:ext>
            </c:extLst>
          </c:dPt>
          <c:dPt>
            <c:idx val="2"/>
            <c:bubble3D val="0"/>
            <c:spPr>
              <a:gradFill>
                <a:gsLst>
                  <a:gs pos="4345">
                    <a:srgbClr val="2EAB1D"/>
                  </a:gs>
                  <a:gs pos="55000">
                    <a:srgbClr val="DEFBC1"/>
                  </a:gs>
                  <a:gs pos="91257">
                    <a:schemeClr val="accent6">
                      <a:lumMod val="75000"/>
                    </a:schemeClr>
                  </a:gs>
                </a:gsLst>
                <a:lin ang="5400000" scaled="1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215900" prst="coolSlant"/>
              </a:sp3d>
            </c:spPr>
            <c:extLst>
              <c:ext xmlns:c16="http://schemas.microsoft.com/office/drawing/2014/chart" uri="{C3380CC4-5D6E-409C-BE32-E72D297353CC}">
                <c16:uniqueId val="{00000005-05CA-4638-A312-3C39439898E8}"/>
              </c:ext>
            </c:extLst>
          </c:dPt>
          <c:dPt>
            <c:idx val="3"/>
            <c:bubble3D val="0"/>
            <c:spPr>
              <a:gradFill>
                <a:gsLst>
                  <a:gs pos="52430">
                    <a:schemeClr val="bg1"/>
                  </a:gs>
                  <a:gs pos="33000">
                    <a:srgbClr val="E8D4E6"/>
                  </a:gs>
                  <a:gs pos="79000">
                    <a:srgbClr val="C692C1"/>
                  </a:gs>
                  <a:gs pos="100000">
                    <a:srgbClr val="983A8F"/>
                  </a:gs>
                </a:gsLst>
                <a:lin ang="5400000" scaled="1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215900" prst="coolSlant"/>
              </a:sp3d>
            </c:spPr>
            <c:extLst>
              <c:ext xmlns:c16="http://schemas.microsoft.com/office/drawing/2014/chart" uri="{C3380CC4-5D6E-409C-BE32-E72D297353CC}">
                <c16:uniqueId val="{00000007-05CA-4638-A312-3C39439898E8}"/>
              </c:ext>
            </c:extLst>
          </c:dPt>
          <c:dPt>
            <c:idx val="4"/>
            <c:bubble3D val="0"/>
            <c:spPr>
              <a:gradFill>
                <a:gsLst>
                  <a:gs pos="40000">
                    <a:srgbClr val="FAD717"/>
                  </a:gs>
                  <a:gs pos="90200">
                    <a:srgbClr val="F4A833"/>
                  </a:gs>
                  <a:gs pos="0">
                    <a:srgbClr val="FFFF00"/>
                  </a:gs>
                  <a:gs pos="100000">
                    <a:srgbClr val="F39F39"/>
                  </a:gs>
                </a:gsLst>
                <a:lin ang="5400000" scaled="1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215900" prst="coolSlant"/>
              </a:sp3d>
            </c:spPr>
            <c:extLst>
              <c:ext xmlns:c16="http://schemas.microsoft.com/office/drawing/2014/chart" uri="{C3380CC4-5D6E-409C-BE32-E72D297353CC}">
                <c16:uniqueId val="{00000009-05CA-4638-A312-3C39439898E8}"/>
              </c:ext>
            </c:extLst>
          </c:dPt>
          <c:dPt>
            <c:idx val="5"/>
            <c:bubble3D val="0"/>
            <c:spPr>
              <a:gradFill>
                <a:gsLst>
                  <a:gs pos="60000">
                    <a:srgbClr val="FF2424"/>
                  </a:gs>
                  <a:gs pos="33000">
                    <a:srgbClr val="CC0000"/>
                  </a:gs>
                  <a:gs pos="100000">
                    <a:srgbClr val="FF0000"/>
                  </a:gs>
                </a:gsLst>
                <a:lin ang="5400000" scaled="1"/>
              </a:gra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215900" prst="coolSlant"/>
              </a:sp3d>
            </c:spPr>
            <c:extLst>
              <c:ext xmlns:c16="http://schemas.microsoft.com/office/drawing/2014/chart" uri="{C3380CC4-5D6E-409C-BE32-E72D297353CC}">
                <c16:uniqueId val="{0000000B-05CA-4638-A312-3C39439898E8}"/>
              </c:ext>
            </c:extLst>
          </c:dPt>
          <c:cat>
            <c:strRef>
              <c:f>Лист1!$A$2:$A$7</c:f>
              <c:strCache>
                <c:ptCount val="6"/>
                <c:pt idx="0">
                  <c:v>Власні надходження бюджетних установ</c:v>
                </c:pt>
                <c:pt idx="1">
                  <c:v>Цільові фонди</c:v>
                </c:pt>
                <c:pt idx="2">
                  <c:v>Кошти від продажу землі</c:v>
                </c:pt>
                <c:pt idx="3">
                  <c:v>Кошти від відчуження майна, що перебуває в комунальній власності</c:v>
                </c:pt>
                <c:pt idx="4">
                  <c:v>Міський фонд охорони навколишнього природного середовища</c:v>
                </c:pt>
                <c:pt idx="5">
                  <c:v>Інше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0.65800000000000003</c:v>
                </c:pt>
                <c:pt idx="1">
                  <c:v>0.13300000000000001</c:v>
                </c:pt>
                <c:pt idx="2">
                  <c:v>8.6999999999999994E-2</c:v>
                </c:pt>
                <c:pt idx="3">
                  <c:v>6.8000000000000005E-2</c:v>
                </c:pt>
                <c:pt idx="4">
                  <c:v>5.1999999999999998E-2</c:v>
                </c:pt>
                <c:pt idx="5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5CA-4638-A312-3C39439898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2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uk-UA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739130434782608E-2"/>
          <c:y val="0.14261460101867574"/>
          <c:w val="0.61283643892339545"/>
          <c:h val="0.73514431239388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Надходження коштів пайової участі у розвитку інфраструктури населеного пункту</c:v>
                </c:pt>
              </c:strCache>
            </c:strRef>
          </c:tx>
          <c:spPr>
            <a:gradFill rotWithShape="0">
              <a:gsLst>
                <a:gs pos="0">
                  <a:srgbClr val="9FDA8A"/>
                </a:gs>
                <a:gs pos="52000">
                  <a:srgbClr val="2E9FA2"/>
                </a:gs>
                <a:gs pos="100000">
                  <a:srgbClr val="9FDA8A"/>
                </a:gs>
              </a:gsLst>
              <a:lin ang="5400000" scaled="1"/>
            </a:gradFill>
            <a:ln w="25400">
              <a:solidFill>
                <a:schemeClr val="accent6">
                  <a:lumMod val="75000"/>
                </a:schemeClr>
              </a:solidFill>
            </a:ln>
          </c:spPr>
          <c:invertIfNegative val="0"/>
          <c:cat>
            <c:strRef>
              <c:f>Лист1!$B$1:$C$1</c:f>
              <c:strCache>
                <c:ptCount val="2"/>
                <c:pt idx="0">
                  <c:v>2020 рік</c:v>
                </c:pt>
                <c:pt idx="1">
                  <c:v>2021 рік</c:v>
                </c:pt>
              </c:strCache>
            </c:strRef>
          </c:cat>
          <c:val>
            <c:numRef>
              <c:f>Лист1!$B$2:$C$2</c:f>
              <c:numCache>
                <c:formatCode>#\ ##0.0</c:formatCode>
                <c:ptCount val="2"/>
                <c:pt idx="0">
                  <c:v>18580.647000000001</c:v>
                </c:pt>
                <c:pt idx="1">
                  <c:v>1500.6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9F5-4259-8D6D-06C95C2BDE68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Кошти від відчудження майна, що перебуває в комунальній власності</c:v>
                </c:pt>
              </c:strCache>
            </c:strRef>
          </c:tx>
          <c:spPr>
            <a:gradFill rotWithShape="0">
              <a:gsLst>
                <a:gs pos="0">
                  <a:srgbClr val="C9E7E9"/>
                </a:gs>
                <a:gs pos="50000">
                  <a:srgbClr val="0070C0"/>
                </a:gs>
                <a:gs pos="100000">
                  <a:srgbClr val="C9E7E9"/>
                </a:gs>
              </a:gsLst>
              <a:lin ang="5400000" scaled="1"/>
            </a:gradFill>
            <a:ln w="25400">
              <a:solidFill>
                <a:srgbClr val="0070C0"/>
              </a:solidFill>
            </a:ln>
          </c:spPr>
          <c:invertIfNegative val="0"/>
          <c:cat>
            <c:strRef>
              <c:f>Лист1!$B$1:$C$1</c:f>
              <c:strCache>
                <c:ptCount val="2"/>
                <c:pt idx="0">
                  <c:v>2020 рік</c:v>
                </c:pt>
                <c:pt idx="1">
                  <c:v>2021 рік</c:v>
                </c:pt>
              </c:strCache>
            </c:strRef>
          </c:cat>
          <c:val>
            <c:numRef>
              <c:f>Лист1!$B$3:$C$3</c:f>
              <c:numCache>
                <c:formatCode>#\ ##0.0</c:formatCode>
                <c:ptCount val="2"/>
                <c:pt idx="0">
                  <c:v>6286.2280000000001</c:v>
                </c:pt>
                <c:pt idx="1">
                  <c:v>15540.976000000001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9F5-4259-8D6D-06C95C2BDE68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Кошти від продажу землі</c:v>
                </c:pt>
              </c:strCache>
            </c:strRef>
          </c:tx>
          <c:spPr>
            <a:gradFill rotWithShape="0">
              <a:gsLst>
                <a:gs pos="0">
                  <a:schemeClr val="accent4">
                    <a:lumMod val="40000"/>
                    <a:lumOff val="60000"/>
                  </a:schemeClr>
                </a:gs>
                <a:gs pos="50000">
                  <a:srgbClr val="E16009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5400000" scaled="1"/>
            </a:gradFill>
            <a:ln w="25400">
              <a:solidFill>
                <a:srgbClr val="E16009"/>
              </a:solidFill>
            </a:ln>
          </c:spPr>
          <c:invertIfNegative val="0"/>
          <c:cat>
            <c:strRef>
              <c:f>Лист1!$B$1:$C$1</c:f>
              <c:strCache>
                <c:ptCount val="2"/>
                <c:pt idx="0">
                  <c:v>2020 рік</c:v>
                </c:pt>
                <c:pt idx="1">
                  <c:v>2021 рік</c:v>
                </c:pt>
              </c:strCache>
            </c:strRef>
          </c:cat>
          <c:val>
            <c:numRef>
              <c:f>Лист1!$B$4:$C$4</c:f>
              <c:numCache>
                <c:formatCode>#\ ##0.0</c:formatCode>
                <c:ptCount val="2"/>
                <c:pt idx="0">
                  <c:v>3211.1</c:v>
                </c:pt>
                <c:pt idx="1">
                  <c:v>5347.3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9F5-4259-8D6D-06C95C2BDE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001577695"/>
        <c:axId val="1"/>
      </c:barChart>
      <c:catAx>
        <c:axId val="200157769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1600"/>
            </a:pPr>
            <a:endParaRPr lang="uk-UA"/>
          </a:p>
        </c:txPr>
        <c:crossAx val="1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"/>
        <c:scaling>
          <c:orientation val="minMax"/>
        </c:scaling>
        <c:delete val="1"/>
        <c:axPos val="l"/>
        <c:numFmt formatCode="#\ ##0.0" sourceLinked="1"/>
        <c:majorTickMark val="out"/>
        <c:minorTickMark val="none"/>
        <c:tickLblPos val="nextTo"/>
        <c:crossAx val="2001577695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8133657333016295"/>
          <c:y val="0.78653855661999261"/>
          <c:w val="0.31159425325371215"/>
          <c:h val="0.20252575542035736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100"/>
          </a:pPr>
          <a:endParaRPr lang="uk-UA"/>
        </a:p>
      </c:txPr>
    </c:legend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1000" b="1" i="0" u="none" strike="noStrike" baseline="0">
          <a:solidFill>
            <a:srgbClr val="000000"/>
          </a:solidFill>
          <a:latin typeface="+mn-lt"/>
          <a:ea typeface="Times New Roman"/>
          <a:cs typeface="Times New Roman"/>
        </a:defRPr>
      </a:pPr>
      <a:endParaRPr lang="uk-UA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2355B7-CF6C-4CF6-BD03-8AEC3C0FDA7E}" type="doc">
      <dgm:prSet loTypeId="urn:microsoft.com/office/officeart/2005/8/layout/default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ru-UA"/>
        </a:p>
      </dgm:t>
    </dgm:pt>
    <dgm:pt modelId="{D0D8FE38-37A1-4A79-AEEB-09D3F2B1A208}">
      <dgm:prSet phldrT="[Текст]"/>
      <dgm:spPr>
        <a:solidFill>
          <a:srgbClr val="92D050"/>
        </a:solidFill>
        <a:sp3d extrusionH="381000" contourW="38100" prstMaterial="matte">
          <a:contourClr>
            <a:schemeClr val="bg1"/>
          </a:contourClr>
        </a:sp3d>
      </dgm:spPr>
      <dgm:t>
        <a:bodyPr/>
        <a:lstStyle/>
        <a:p>
          <a:r>
            <a:rPr lang="uk-UA" u="none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Територіальний центр</a:t>
          </a:r>
        </a:p>
        <a:p>
          <a:r>
            <a:rPr lang="uk-UA" u="none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27,4 млн грн;</a:t>
          </a:r>
        </a:p>
        <a:p>
          <a:r>
            <a:rPr lang="uk-UA" u="none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34,5 %</a:t>
          </a:r>
          <a:endParaRPr lang="ru-UA" u="none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CC4067-843D-4F67-A33E-9A93D824684B}" type="parTrans" cxnId="{D365A9DD-3DEE-48B0-A05D-32C54996FE72}">
      <dgm:prSet/>
      <dgm:spPr/>
      <dgm:t>
        <a:bodyPr/>
        <a:lstStyle/>
        <a:p>
          <a:endParaRPr lang="ru-UA" u="none"/>
        </a:p>
      </dgm:t>
    </dgm:pt>
    <dgm:pt modelId="{622C691C-D5A4-4E15-B044-399A568E78FF}" type="sibTrans" cxnId="{D365A9DD-3DEE-48B0-A05D-32C54996FE72}">
      <dgm:prSet/>
      <dgm:spPr/>
      <dgm:t>
        <a:bodyPr/>
        <a:lstStyle/>
        <a:p>
          <a:endParaRPr lang="ru-UA" u="none"/>
        </a:p>
      </dgm:t>
    </dgm:pt>
    <dgm:pt modelId="{B914FA07-16A3-415C-8D81-5052C98E6901}">
      <dgm:prSet phldrT="[Текст]"/>
      <dgm:spPr>
        <a:solidFill>
          <a:srgbClr val="FFFF00"/>
        </a:solidFill>
      </dgm:spPr>
      <dgm:t>
        <a:bodyPr/>
        <a:lstStyle/>
        <a:p>
          <a:r>
            <a:rPr lang="uk-UA" u="none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 молодіжні соціальні заходи</a:t>
          </a:r>
        </a:p>
        <a:p>
          <a:r>
            <a:rPr lang="uk-UA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0,8 млн грн;</a:t>
          </a:r>
        </a:p>
        <a:p>
          <a:r>
            <a:rPr lang="uk-UA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1,0 %</a:t>
          </a:r>
          <a:endParaRPr lang="ru-UA" u="none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FEA9BC7-62E8-4265-887B-42D8140859F4}" type="parTrans" cxnId="{1D456C9C-7DC4-4070-B73E-CB11B68A8ADB}">
      <dgm:prSet/>
      <dgm:spPr/>
      <dgm:t>
        <a:bodyPr/>
        <a:lstStyle/>
        <a:p>
          <a:endParaRPr lang="ru-UA" u="none"/>
        </a:p>
      </dgm:t>
    </dgm:pt>
    <dgm:pt modelId="{90E19074-871D-4C5D-AC7A-F671C98EFFBF}" type="sibTrans" cxnId="{1D456C9C-7DC4-4070-B73E-CB11B68A8ADB}">
      <dgm:prSet/>
      <dgm:spPr/>
      <dgm:t>
        <a:bodyPr/>
        <a:lstStyle/>
        <a:p>
          <a:endParaRPr lang="ru-UA" u="none"/>
        </a:p>
      </dgm:t>
    </dgm:pt>
    <dgm:pt modelId="{8DD94E9F-8C97-44A5-857C-8657D95701C0}">
      <dgm:prSet phldrT="[Текст]"/>
      <dgm:spPr>
        <a:solidFill>
          <a:srgbClr val="FDF1E9"/>
        </a:solidFill>
      </dgm:spPr>
      <dgm:t>
        <a:bodyPr/>
        <a:lstStyle/>
        <a:p>
          <a:r>
            <a:rPr lang="uk-UA" u="none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Підтримки ГО</a:t>
          </a:r>
        </a:p>
        <a:p>
          <a:r>
            <a:rPr lang="uk-UA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3,1 млн грн; </a:t>
          </a:r>
        </a:p>
        <a:p>
          <a:r>
            <a:rPr lang="uk-UA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4,0 %</a:t>
          </a:r>
          <a:endParaRPr lang="ru-UA" u="none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9AA562-72BA-4DE8-B6BB-03A3423857B1}" type="parTrans" cxnId="{7F875D94-10FD-466E-8A32-7B7687686C89}">
      <dgm:prSet/>
      <dgm:spPr/>
      <dgm:t>
        <a:bodyPr/>
        <a:lstStyle/>
        <a:p>
          <a:endParaRPr lang="ru-UA" u="none"/>
        </a:p>
      </dgm:t>
    </dgm:pt>
    <dgm:pt modelId="{115AC08D-72AE-444F-919C-34EE4E219645}" type="sibTrans" cxnId="{7F875D94-10FD-466E-8A32-7B7687686C89}">
      <dgm:prSet/>
      <dgm:spPr/>
      <dgm:t>
        <a:bodyPr/>
        <a:lstStyle/>
        <a:p>
          <a:endParaRPr lang="ru-UA" u="none"/>
        </a:p>
      </dgm:t>
    </dgm:pt>
    <dgm:pt modelId="{C56021C4-BF65-4980-9947-D7D0A2A1EBB0}">
      <dgm:prSet phldrT="[Текст]"/>
      <dgm:spPr>
        <a:solidFill>
          <a:srgbClr val="FF6600"/>
        </a:solidFill>
      </dgm:spPr>
      <dgm:t>
        <a:bodyPr/>
        <a:lstStyle/>
        <a:p>
          <a:r>
            <a:rPr lang="uk-UA" u="none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Одноразова допомога </a:t>
          </a:r>
          <a:r>
            <a:rPr lang="uk-UA" u="none" dirty="0" err="1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допомога</a:t>
          </a:r>
          <a:r>
            <a:rPr lang="uk-UA" u="none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при народженні дитини</a:t>
          </a:r>
        </a:p>
        <a:p>
          <a:r>
            <a:rPr lang="uk-UA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13,8 млн грн;</a:t>
          </a:r>
        </a:p>
        <a:p>
          <a:r>
            <a:rPr lang="uk-UA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17,3 %</a:t>
          </a:r>
        </a:p>
      </dgm:t>
    </dgm:pt>
    <dgm:pt modelId="{A53F8255-C8D8-40A4-AB72-1EBF04AFFB59}" type="parTrans" cxnId="{4718A257-3AB7-4243-ADDA-A615AD3AAB01}">
      <dgm:prSet/>
      <dgm:spPr/>
      <dgm:t>
        <a:bodyPr/>
        <a:lstStyle/>
        <a:p>
          <a:endParaRPr lang="ru-UA" u="none"/>
        </a:p>
      </dgm:t>
    </dgm:pt>
    <dgm:pt modelId="{03511FAE-276A-41E2-A4A1-CF91B683B2C8}" type="sibTrans" cxnId="{4718A257-3AB7-4243-ADDA-A615AD3AAB01}">
      <dgm:prSet/>
      <dgm:spPr/>
      <dgm:t>
        <a:bodyPr/>
        <a:lstStyle/>
        <a:p>
          <a:endParaRPr lang="ru-UA" u="none"/>
        </a:p>
      </dgm:t>
    </dgm:pt>
    <dgm:pt modelId="{C3A0BD30-16F0-400E-A739-97D1D1EE8F65}">
      <dgm:prSet phldrT="[Текст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uk-UA" u="none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Матеріальна допомога незахищеним верствам населення</a:t>
          </a:r>
          <a:endParaRPr lang="uk-UA" u="none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uk-UA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2,0 млн грн; </a:t>
          </a:r>
        </a:p>
        <a:p>
          <a:r>
            <a:rPr lang="uk-UA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2,5 %</a:t>
          </a:r>
          <a:endParaRPr lang="ru-UA" u="none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59F656-2BBE-4248-A032-8F6B45E86B2E}" type="parTrans" cxnId="{CCC6D074-8F9D-42ED-AFF4-4CC2A4FBCF68}">
      <dgm:prSet/>
      <dgm:spPr/>
      <dgm:t>
        <a:bodyPr/>
        <a:lstStyle/>
        <a:p>
          <a:endParaRPr lang="ru-UA" u="none"/>
        </a:p>
      </dgm:t>
    </dgm:pt>
    <dgm:pt modelId="{E3545CCC-F29A-44F9-8141-7E5173799018}" type="sibTrans" cxnId="{CCC6D074-8F9D-42ED-AFF4-4CC2A4FBCF68}">
      <dgm:prSet/>
      <dgm:spPr/>
      <dgm:t>
        <a:bodyPr/>
        <a:lstStyle/>
        <a:p>
          <a:endParaRPr lang="ru-UA" u="none"/>
        </a:p>
      </dgm:t>
    </dgm:pt>
    <dgm:pt modelId="{9E2339CE-B480-46F3-A775-557149506D79}">
      <dgm:prSet phldrT="[Текст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uk-UA" u="none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Інші соціальні програми</a:t>
          </a:r>
        </a:p>
        <a:p>
          <a:r>
            <a:rPr lang="uk-UA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5,8 млн грн;</a:t>
          </a:r>
        </a:p>
        <a:p>
          <a:r>
            <a:rPr lang="uk-UA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7,3 %</a:t>
          </a:r>
        </a:p>
      </dgm:t>
    </dgm:pt>
    <dgm:pt modelId="{C3CB5972-6B59-41B1-AC8E-02C9658A36CB}" type="parTrans" cxnId="{8678A46E-77EA-4C55-964D-673E307A6CFF}">
      <dgm:prSet/>
      <dgm:spPr/>
      <dgm:t>
        <a:bodyPr/>
        <a:lstStyle/>
        <a:p>
          <a:endParaRPr lang="ru-UA" u="none"/>
        </a:p>
      </dgm:t>
    </dgm:pt>
    <dgm:pt modelId="{F000F77A-1E82-4AA1-AC91-2AC9C2952C86}" type="sibTrans" cxnId="{8678A46E-77EA-4C55-964D-673E307A6CFF}">
      <dgm:prSet/>
      <dgm:spPr/>
      <dgm:t>
        <a:bodyPr/>
        <a:lstStyle/>
        <a:p>
          <a:endParaRPr lang="ru-UA" u="none"/>
        </a:p>
      </dgm:t>
    </dgm:pt>
    <dgm:pt modelId="{EAA79CEF-FED9-419E-A325-8B47D73843AF}">
      <dgm:prSet phldrT="[Текст]"/>
      <dgm:spPr>
        <a:solidFill>
          <a:srgbClr val="FFFF00"/>
        </a:solidFill>
      </dgm:spPr>
      <dgm:t>
        <a:bodyPr/>
        <a:lstStyle/>
        <a:p>
          <a:r>
            <a:rPr lang="uk-UA" u="none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Житло окремих категорій громадян</a:t>
          </a:r>
        </a:p>
        <a:p>
          <a:r>
            <a:rPr lang="uk-UA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17,9 млн грн;</a:t>
          </a:r>
        </a:p>
        <a:p>
          <a:r>
            <a:rPr lang="uk-UA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22,5 %</a:t>
          </a:r>
          <a:endParaRPr lang="ru-UA" u="none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4A6C84-8B08-4CAE-82FE-7F00377305BC}" type="parTrans" cxnId="{9BA1E7E0-9E22-45C4-BD38-6CB4CD83F1ED}">
      <dgm:prSet/>
      <dgm:spPr/>
      <dgm:t>
        <a:bodyPr/>
        <a:lstStyle/>
        <a:p>
          <a:endParaRPr lang="ru-UA" u="none"/>
        </a:p>
      </dgm:t>
    </dgm:pt>
    <dgm:pt modelId="{FDEBBBF2-35C4-48F8-8F31-E549DE9AB5D6}" type="sibTrans" cxnId="{9BA1E7E0-9E22-45C4-BD38-6CB4CD83F1ED}">
      <dgm:prSet/>
      <dgm:spPr/>
      <dgm:t>
        <a:bodyPr/>
        <a:lstStyle/>
        <a:p>
          <a:endParaRPr lang="ru-UA" u="none"/>
        </a:p>
      </dgm:t>
    </dgm:pt>
    <dgm:pt modelId="{EB36DA55-F4BE-4823-B833-EBB7550C566E}">
      <dgm:prSet phldrT="[Текст]"/>
      <dgm:spPr>
        <a:solidFill>
          <a:srgbClr val="00B0F0"/>
        </a:solidFill>
      </dgm:spPr>
      <dgm:t>
        <a:bodyPr/>
        <a:lstStyle/>
        <a:p>
          <a:r>
            <a:rPr lang="uk-UA" u="none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Компенсаційні виплати</a:t>
          </a:r>
        </a:p>
        <a:p>
          <a:r>
            <a:rPr lang="uk-UA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5,9 млн грн;</a:t>
          </a:r>
        </a:p>
        <a:p>
          <a:r>
            <a:rPr lang="uk-UA" u="none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7,4 %</a:t>
          </a:r>
          <a:endParaRPr lang="ru-UA" u="none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BDC02DB-020A-49EA-A678-9353E207B82B}" type="parTrans" cxnId="{A3133BFE-00B4-467D-8EED-A6DE1023FE22}">
      <dgm:prSet/>
      <dgm:spPr/>
      <dgm:t>
        <a:bodyPr/>
        <a:lstStyle/>
        <a:p>
          <a:endParaRPr lang="ru-UA" u="none"/>
        </a:p>
      </dgm:t>
    </dgm:pt>
    <dgm:pt modelId="{DFF7685B-8805-4873-B542-3D0F26660144}" type="sibTrans" cxnId="{A3133BFE-00B4-467D-8EED-A6DE1023FE22}">
      <dgm:prSet/>
      <dgm:spPr/>
      <dgm:t>
        <a:bodyPr/>
        <a:lstStyle/>
        <a:p>
          <a:endParaRPr lang="ru-UA" u="none"/>
        </a:p>
      </dgm:t>
    </dgm:pt>
    <dgm:pt modelId="{9A4F0213-063D-4D7E-9650-83F87AF382AC}">
      <dgm:prSet phldrT="[Текст]"/>
      <dgm:spPr>
        <a:solidFill>
          <a:schemeClr val="accent4">
            <a:lumMod val="40000"/>
            <a:lumOff val="60000"/>
          </a:schemeClr>
        </a:solidFill>
        <a:sp3d extrusionH="381000" contourW="38100" prstMaterial="matte">
          <a:contourClr>
            <a:schemeClr val="bg1"/>
          </a:contourClr>
        </a:sp3d>
      </dgm:spPr>
      <dgm:t>
        <a:bodyPr/>
        <a:lstStyle/>
        <a:p>
          <a:r>
            <a:rPr lang="uk-UA" u="none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Центр соціальної служби</a:t>
          </a:r>
        </a:p>
        <a:p>
          <a:r>
            <a:rPr lang="uk-UA" u="none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2,8 млн грн;</a:t>
          </a:r>
        </a:p>
        <a:p>
          <a:r>
            <a:rPr lang="uk-UA" u="none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3,5 %</a:t>
          </a:r>
          <a:endParaRPr lang="ru-UA" u="none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D42E132-2A52-4912-A4EC-49F3E6AB5C0B}" type="parTrans" cxnId="{E6F30B76-354E-4216-8663-B785FCFE8BC7}">
      <dgm:prSet/>
      <dgm:spPr/>
      <dgm:t>
        <a:bodyPr/>
        <a:lstStyle/>
        <a:p>
          <a:endParaRPr lang="ru-UA" u="none"/>
        </a:p>
      </dgm:t>
    </dgm:pt>
    <dgm:pt modelId="{689399D2-AF1B-4E0F-A1D0-32489A9C5C59}" type="sibTrans" cxnId="{E6F30B76-354E-4216-8663-B785FCFE8BC7}">
      <dgm:prSet/>
      <dgm:spPr/>
      <dgm:t>
        <a:bodyPr/>
        <a:lstStyle/>
        <a:p>
          <a:endParaRPr lang="ru-UA" u="none"/>
        </a:p>
      </dgm:t>
    </dgm:pt>
    <dgm:pt modelId="{F756ED1A-F48F-43AE-AEE6-FE8741670DB7}" type="pres">
      <dgm:prSet presAssocID="{8A2355B7-CF6C-4CF6-BD03-8AEC3C0FDA7E}" presName="diagram" presStyleCnt="0">
        <dgm:presLayoutVars>
          <dgm:dir/>
          <dgm:resizeHandles val="exact"/>
        </dgm:presLayoutVars>
      </dgm:prSet>
      <dgm:spPr/>
    </dgm:pt>
    <dgm:pt modelId="{4F4BEE78-A109-4BDA-9364-4A165C6056CE}" type="pres">
      <dgm:prSet presAssocID="{D0D8FE38-37A1-4A79-AEEB-09D3F2B1A208}" presName="node" presStyleLbl="node1" presStyleIdx="0" presStyleCnt="9">
        <dgm:presLayoutVars>
          <dgm:bulletEnabled val="1"/>
        </dgm:presLayoutVars>
      </dgm:prSet>
      <dgm:spPr/>
    </dgm:pt>
    <dgm:pt modelId="{B7CE3B89-2DE2-4289-AB93-16787654BE77}" type="pres">
      <dgm:prSet presAssocID="{622C691C-D5A4-4E15-B044-399A568E78FF}" presName="sibTrans" presStyleCnt="0"/>
      <dgm:spPr/>
    </dgm:pt>
    <dgm:pt modelId="{D6137684-108E-4928-B926-B5E1EE08588C}" type="pres">
      <dgm:prSet presAssocID="{B914FA07-16A3-415C-8D81-5052C98E6901}" presName="node" presStyleLbl="node1" presStyleIdx="1" presStyleCnt="9" custLinFactX="100000" custLinFactY="27380" custLinFactNeighborX="125373" custLinFactNeighborY="100000">
        <dgm:presLayoutVars>
          <dgm:bulletEnabled val="1"/>
        </dgm:presLayoutVars>
      </dgm:prSet>
      <dgm:spPr/>
    </dgm:pt>
    <dgm:pt modelId="{079308C9-CE2E-463E-BC4B-57EC2D7F2316}" type="pres">
      <dgm:prSet presAssocID="{90E19074-871D-4C5D-AC7A-F671C98EFFBF}" presName="sibTrans" presStyleCnt="0"/>
      <dgm:spPr/>
    </dgm:pt>
    <dgm:pt modelId="{B0EDE44E-7BB1-4ABD-9686-5D0BA47DA60D}" type="pres">
      <dgm:prSet presAssocID="{8DD94E9F-8C97-44A5-857C-8657D95701C0}" presName="node" presStyleLbl="node1" presStyleIdx="2" presStyleCnt="9" custLinFactX="-100000" custLinFactY="12527" custLinFactNeighborX="-122137" custLinFactNeighborY="100000">
        <dgm:presLayoutVars>
          <dgm:bulletEnabled val="1"/>
        </dgm:presLayoutVars>
      </dgm:prSet>
      <dgm:spPr/>
    </dgm:pt>
    <dgm:pt modelId="{A005135B-D410-4BAB-850E-51F76DF019B6}" type="pres">
      <dgm:prSet presAssocID="{115AC08D-72AE-444F-919C-34EE4E219645}" presName="sibTrans" presStyleCnt="0"/>
      <dgm:spPr/>
    </dgm:pt>
    <dgm:pt modelId="{956791CF-590A-4D97-9226-960F174182A8}" type="pres">
      <dgm:prSet presAssocID="{C56021C4-BF65-4980-9947-D7D0A2A1EBB0}" presName="node" presStyleLbl="node1" presStyleIdx="3" presStyleCnt="9" custLinFactX="-3711" custLinFactNeighborX="-100000" custLinFactNeighborY="1406">
        <dgm:presLayoutVars>
          <dgm:bulletEnabled val="1"/>
        </dgm:presLayoutVars>
      </dgm:prSet>
      <dgm:spPr/>
    </dgm:pt>
    <dgm:pt modelId="{B4944E2B-65FC-4198-BA52-AAB23075AF3E}" type="pres">
      <dgm:prSet presAssocID="{03511FAE-276A-41E2-A4A1-CF91B683B2C8}" presName="sibTrans" presStyleCnt="0"/>
      <dgm:spPr/>
    </dgm:pt>
    <dgm:pt modelId="{5E5F0817-2F4D-4C23-85D5-CD74ABD377DE}" type="pres">
      <dgm:prSet presAssocID="{C3A0BD30-16F0-400E-A739-97D1D1EE8F65}" presName="node" presStyleLbl="node1" presStyleIdx="4" presStyleCnt="9" custLinFactX="100000" custLinFactNeighborX="121787" custLinFactNeighborY="1704">
        <dgm:presLayoutVars>
          <dgm:bulletEnabled val="1"/>
        </dgm:presLayoutVars>
      </dgm:prSet>
      <dgm:spPr/>
    </dgm:pt>
    <dgm:pt modelId="{4490D301-9820-48EB-BABE-1278CAE5EE31}" type="pres">
      <dgm:prSet presAssocID="{E3545CCC-F29A-44F9-8141-7E5173799018}" presName="sibTrans" presStyleCnt="0"/>
      <dgm:spPr/>
    </dgm:pt>
    <dgm:pt modelId="{B7D5F5B7-62A1-4009-BA50-A24AB36CC1E6}" type="pres">
      <dgm:prSet presAssocID="{9E2339CE-B480-46F3-A775-557149506D79}" presName="node" presStyleLbl="node1" presStyleIdx="5" presStyleCnt="9" custLinFactX="1309" custLinFactY="14386" custLinFactNeighborX="100000" custLinFactNeighborY="100000">
        <dgm:presLayoutVars>
          <dgm:bulletEnabled val="1"/>
        </dgm:presLayoutVars>
      </dgm:prSet>
      <dgm:spPr/>
    </dgm:pt>
    <dgm:pt modelId="{3C4A0F1C-5AC1-4211-883E-E2CF984008FF}" type="pres">
      <dgm:prSet presAssocID="{F000F77A-1E82-4AA1-AC91-2AC9C2952C86}" presName="sibTrans" presStyleCnt="0"/>
      <dgm:spPr/>
    </dgm:pt>
    <dgm:pt modelId="{A1354366-D712-441F-AE2C-06FBCDE386B4}" type="pres">
      <dgm:prSet presAssocID="{EAA79CEF-FED9-419E-A325-8B47D73843AF}" presName="node" presStyleLbl="node1" presStyleIdx="6" presStyleCnt="9" custLinFactX="-5139" custLinFactY="-17823" custLinFactNeighborX="-100000" custLinFactNeighborY="-100000">
        <dgm:presLayoutVars>
          <dgm:bulletEnabled val="1"/>
        </dgm:presLayoutVars>
      </dgm:prSet>
      <dgm:spPr/>
    </dgm:pt>
    <dgm:pt modelId="{41CAA11B-2D59-4945-89C0-B829FC16AB22}" type="pres">
      <dgm:prSet presAssocID="{FDEBBBF2-35C4-48F8-8F31-E549DE9AB5D6}" presName="sibTrans" presStyleCnt="0"/>
      <dgm:spPr/>
    </dgm:pt>
    <dgm:pt modelId="{0E56201D-4A2D-478A-8341-26CE607E04F8}" type="pres">
      <dgm:prSet presAssocID="{EB36DA55-F4BE-4823-B833-EBB7550C566E}" presName="node" presStyleLbl="node1" presStyleIdx="7" presStyleCnt="9" custLinFactY="-5444" custLinFactNeighborX="8073" custLinFactNeighborY="-100000">
        <dgm:presLayoutVars>
          <dgm:bulletEnabled val="1"/>
        </dgm:presLayoutVars>
      </dgm:prSet>
      <dgm:spPr/>
    </dgm:pt>
    <dgm:pt modelId="{5391424E-92F3-4539-8BA0-9B6BB8475717}" type="pres">
      <dgm:prSet presAssocID="{DFF7685B-8805-4873-B542-3D0F26660144}" presName="sibTrans" presStyleCnt="0"/>
      <dgm:spPr/>
    </dgm:pt>
    <dgm:pt modelId="{6A7EB7E5-15C4-4D3D-A0E5-609DF419F218}" type="pres">
      <dgm:prSet presAssocID="{9A4F0213-063D-4D7E-9650-83F87AF382AC}" presName="node" presStyleLbl="node1" presStyleIdx="8" presStyleCnt="9" custLinFactY="-19531" custLinFactNeighborX="-55909" custLinFactNeighborY="-100000">
        <dgm:presLayoutVars>
          <dgm:bulletEnabled val="1"/>
        </dgm:presLayoutVars>
      </dgm:prSet>
      <dgm:spPr/>
    </dgm:pt>
  </dgm:ptLst>
  <dgm:cxnLst>
    <dgm:cxn modelId="{2D344B06-30C4-450A-A5E3-1A441A12C0B6}" type="presOf" srcId="{C56021C4-BF65-4980-9947-D7D0A2A1EBB0}" destId="{956791CF-590A-4D97-9226-960F174182A8}" srcOrd="0" destOrd="0" presId="urn:microsoft.com/office/officeart/2005/8/layout/default"/>
    <dgm:cxn modelId="{8814CA0C-BEDC-4C61-B314-6861B6001009}" type="presOf" srcId="{9E2339CE-B480-46F3-A775-557149506D79}" destId="{B7D5F5B7-62A1-4009-BA50-A24AB36CC1E6}" srcOrd="0" destOrd="0" presId="urn:microsoft.com/office/officeart/2005/8/layout/default"/>
    <dgm:cxn modelId="{BC49CA0E-680E-40B3-A2F3-D82779FDC070}" type="presOf" srcId="{EB36DA55-F4BE-4823-B833-EBB7550C566E}" destId="{0E56201D-4A2D-478A-8341-26CE607E04F8}" srcOrd="0" destOrd="0" presId="urn:microsoft.com/office/officeart/2005/8/layout/default"/>
    <dgm:cxn modelId="{37169729-DA8D-40C2-A265-F07B88FC0050}" type="presOf" srcId="{8A2355B7-CF6C-4CF6-BD03-8AEC3C0FDA7E}" destId="{F756ED1A-F48F-43AE-AEE6-FE8741670DB7}" srcOrd="0" destOrd="0" presId="urn:microsoft.com/office/officeart/2005/8/layout/default"/>
    <dgm:cxn modelId="{7A62BF64-965A-4961-A0EB-F7FCC0AE3849}" type="presOf" srcId="{EAA79CEF-FED9-419E-A325-8B47D73843AF}" destId="{A1354366-D712-441F-AE2C-06FBCDE386B4}" srcOrd="0" destOrd="0" presId="urn:microsoft.com/office/officeart/2005/8/layout/default"/>
    <dgm:cxn modelId="{D2849B6D-1FBA-44B8-8200-ECEEE6AFD2C7}" type="presOf" srcId="{D0D8FE38-37A1-4A79-AEEB-09D3F2B1A208}" destId="{4F4BEE78-A109-4BDA-9364-4A165C6056CE}" srcOrd="0" destOrd="0" presId="urn:microsoft.com/office/officeart/2005/8/layout/default"/>
    <dgm:cxn modelId="{8678A46E-77EA-4C55-964D-673E307A6CFF}" srcId="{8A2355B7-CF6C-4CF6-BD03-8AEC3C0FDA7E}" destId="{9E2339CE-B480-46F3-A775-557149506D79}" srcOrd="5" destOrd="0" parTransId="{C3CB5972-6B59-41B1-AC8E-02C9658A36CB}" sibTransId="{F000F77A-1E82-4AA1-AC91-2AC9C2952C86}"/>
    <dgm:cxn modelId="{CCC6D074-8F9D-42ED-AFF4-4CC2A4FBCF68}" srcId="{8A2355B7-CF6C-4CF6-BD03-8AEC3C0FDA7E}" destId="{C3A0BD30-16F0-400E-A739-97D1D1EE8F65}" srcOrd="4" destOrd="0" parTransId="{2C59F656-2BBE-4248-A032-8F6B45E86B2E}" sibTransId="{E3545CCC-F29A-44F9-8141-7E5173799018}"/>
    <dgm:cxn modelId="{E6F30B76-354E-4216-8663-B785FCFE8BC7}" srcId="{8A2355B7-CF6C-4CF6-BD03-8AEC3C0FDA7E}" destId="{9A4F0213-063D-4D7E-9650-83F87AF382AC}" srcOrd="8" destOrd="0" parTransId="{0D42E132-2A52-4912-A4EC-49F3E6AB5C0B}" sibTransId="{689399D2-AF1B-4E0F-A1D0-32489A9C5C59}"/>
    <dgm:cxn modelId="{4718A257-3AB7-4243-ADDA-A615AD3AAB01}" srcId="{8A2355B7-CF6C-4CF6-BD03-8AEC3C0FDA7E}" destId="{C56021C4-BF65-4980-9947-D7D0A2A1EBB0}" srcOrd="3" destOrd="0" parTransId="{A53F8255-C8D8-40A4-AB72-1EBF04AFFB59}" sibTransId="{03511FAE-276A-41E2-A4A1-CF91B683B2C8}"/>
    <dgm:cxn modelId="{2B599393-E225-43D8-8860-B3C46F34E259}" type="presOf" srcId="{8DD94E9F-8C97-44A5-857C-8657D95701C0}" destId="{B0EDE44E-7BB1-4ABD-9686-5D0BA47DA60D}" srcOrd="0" destOrd="0" presId="urn:microsoft.com/office/officeart/2005/8/layout/default"/>
    <dgm:cxn modelId="{7F875D94-10FD-466E-8A32-7B7687686C89}" srcId="{8A2355B7-CF6C-4CF6-BD03-8AEC3C0FDA7E}" destId="{8DD94E9F-8C97-44A5-857C-8657D95701C0}" srcOrd="2" destOrd="0" parTransId="{9D9AA562-72BA-4DE8-B6BB-03A3423857B1}" sibTransId="{115AC08D-72AE-444F-919C-34EE4E219645}"/>
    <dgm:cxn modelId="{1D456C9C-7DC4-4070-B73E-CB11B68A8ADB}" srcId="{8A2355B7-CF6C-4CF6-BD03-8AEC3C0FDA7E}" destId="{B914FA07-16A3-415C-8D81-5052C98E6901}" srcOrd="1" destOrd="0" parTransId="{6FEA9BC7-62E8-4265-887B-42D8140859F4}" sibTransId="{90E19074-871D-4C5D-AC7A-F671C98EFFBF}"/>
    <dgm:cxn modelId="{5AA22CB6-85DA-42C7-888A-8781A259B9AE}" type="presOf" srcId="{B914FA07-16A3-415C-8D81-5052C98E6901}" destId="{D6137684-108E-4928-B926-B5E1EE08588C}" srcOrd="0" destOrd="0" presId="urn:microsoft.com/office/officeart/2005/8/layout/default"/>
    <dgm:cxn modelId="{66712BB9-610E-4031-B1A4-F4C4D466740D}" type="presOf" srcId="{9A4F0213-063D-4D7E-9650-83F87AF382AC}" destId="{6A7EB7E5-15C4-4D3D-A0E5-609DF419F218}" srcOrd="0" destOrd="0" presId="urn:microsoft.com/office/officeart/2005/8/layout/default"/>
    <dgm:cxn modelId="{D365A9DD-3DEE-48B0-A05D-32C54996FE72}" srcId="{8A2355B7-CF6C-4CF6-BD03-8AEC3C0FDA7E}" destId="{D0D8FE38-37A1-4A79-AEEB-09D3F2B1A208}" srcOrd="0" destOrd="0" parTransId="{2ACC4067-843D-4F67-A33E-9A93D824684B}" sibTransId="{622C691C-D5A4-4E15-B044-399A568E78FF}"/>
    <dgm:cxn modelId="{C6B119DF-B18F-41B1-95D0-B4FF8181B7A7}" type="presOf" srcId="{C3A0BD30-16F0-400E-A739-97D1D1EE8F65}" destId="{5E5F0817-2F4D-4C23-85D5-CD74ABD377DE}" srcOrd="0" destOrd="0" presId="urn:microsoft.com/office/officeart/2005/8/layout/default"/>
    <dgm:cxn modelId="{9BA1E7E0-9E22-45C4-BD38-6CB4CD83F1ED}" srcId="{8A2355B7-CF6C-4CF6-BD03-8AEC3C0FDA7E}" destId="{EAA79CEF-FED9-419E-A325-8B47D73843AF}" srcOrd="6" destOrd="0" parTransId="{264A6C84-8B08-4CAE-82FE-7F00377305BC}" sibTransId="{FDEBBBF2-35C4-48F8-8F31-E549DE9AB5D6}"/>
    <dgm:cxn modelId="{A3133BFE-00B4-467D-8EED-A6DE1023FE22}" srcId="{8A2355B7-CF6C-4CF6-BD03-8AEC3C0FDA7E}" destId="{EB36DA55-F4BE-4823-B833-EBB7550C566E}" srcOrd="7" destOrd="0" parTransId="{4BDC02DB-020A-49EA-A678-9353E207B82B}" sibTransId="{DFF7685B-8805-4873-B542-3D0F26660144}"/>
    <dgm:cxn modelId="{7A64C22F-E7F7-4720-BD80-2BB06327C6A7}" type="presParOf" srcId="{F756ED1A-F48F-43AE-AEE6-FE8741670DB7}" destId="{4F4BEE78-A109-4BDA-9364-4A165C6056CE}" srcOrd="0" destOrd="0" presId="urn:microsoft.com/office/officeart/2005/8/layout/default"/>
    <dgm:cxn modelId="{D4321559-BC4B-4ACE-A9AE-FDAFE1105996}" type="presParOf" srcId="{F756ED1A-F48F-43AE-AEE6-FE8741670DB7}" destId="{B7CE3B89-2DE2-4289-AB93-16787654BE77}" srcOrd="1" destOrd="0" presId="urn:microsoft.com/office/officeart/2005/8/layout/default"/>
    <dgm:cxn modelId="{4681E45D-B9C3-4E63-BB38-5B77F7A6A830}" type="presParOf" srcId="{F756ED1A-F48F-43AE-AEE6-FE8741670DB7}" destId="{D6137684-108E-4928-B926-B5E1EE08588C}" srcOrd="2" destOrd="0" presId="urn:microsoft.com/office/officeart/2005/8/layout/default"/>
    <dgm:cxn modelId="{7AC78C6A-5930-427C-9884-3CB92ACC921A}" type="presParOf" srcId="{F756ED1A-F48F-43AE-AEE6-FE8741670DB7}" destId="{079308C9-CE2E-463E-BC4B-57EC2D7F2316}" srcOrd="3" destOrd="0" presId="urn:microsoft.com/office/officeart/2005/8/layout/default"/>
    <dgm:cxn modelId="{4BF47671-DD0A-4AE9-806B-1981760407D9}" type="presParOf" srcId="{F756ED1A-F48F-43AE-AEE6-FE8741670DB7}" destId="{B0EDE44E-7BB1-4ABD-9686-5D0BA47DA60D}" srcOrd="4" destOrd="0" presId="urn:microsoft.com/office/officeart/2005/8/layout/default"/>
    <dgm:cxn modelId="{654E7A23-2D9A-4F43-8ECD-F723C88D65F2}" type="presParOf" srcId="{F756ED1A-F48F-43AE-AEE6-FE8741670DB7}" destId="{A005135B-D410-4BAB-850E-51F76DF019B6}" srcOrd="5" destOrd="0" presId="urn:microsoft.com/office/officeart/2005/8/layout/default"/>
    <dgm:cxn modelId="{430ABA03-1975-4BB5-AB87-33484DED4917}" type="presParOf" srcId="{F756ED1A-F48F-43AE-AEE6-FE8741670DB7}" destId="{956791CF-590A-4D97-9226-960F174182A8}" srcOrd="6" destOrd="0" presId="urn:microsoft.com/office/officeart/2005/8/layout/default"/>
    <dgm:cxn modelId="{3791CE59-AAB0-4BA8-BEB6-B3D5A5E454AD}" type="presParOf" srcId="{F756ED1A-F48F-43AE-AEE6-FE8741670DB7}" destId="{B4944E2B-65FC-4198-BA52-AAB23075AF3E}" srcOrd="7" destOrd="0" presId="urn:microsoft.com/office/officeart/2005/8/layout/default"/>
    <dgm:cxn modelId="{21C97CE8-C252-4B84-BFF1-2567C6ED52AC}" type="presParOf" srcId="{F756ED1A-F48F-43AE-AEE6-FE8741670DB7}" destId="{5E5F0817-2F4D-4C23-85D5-CD74ABD377DE}" srcOrd="8" destOrd="0" presId="urn:microsoft.com/office/officeart/2005/8/layout/default"/>
    <dgm:cxn modelId="{7B3324D7-E3CE-4002-9890-8EC553F39F55}" type="presParOf" srcId="{F756ED1A-F48F-43AE-AEE6-FE8741670DB7}" destId="{4490D301-9820-48EB-BABE-1278CAE5EE31}" srcOrd="9" destOrd="0" presId="urn:microsoft.com/office/officeart/2005/8/layout/default"/>
    <dgm:cxn modelId="{9B788764-437F-4957-A5B2-74C480E9ED09}" type="presParOf" srcId="{F756ED1A-F48F-43AE-AEE6-FE8741670DB7}" destId="{B7D5F5B7-62A1-4009-BA50-A24AB36CC1E6}" srcOrd="10" destOrd="0" presId="urn:microsoft.com/office/officeart/2005/8/layout/default"/>
    <dgm:cxn modelId="{B02D3857-3885-4895-A4BB-CDC95508FD03}" type="presParOf" srcId="{F756ED1A-F48F-43AE-AEE6-FE8741670DB7}" destId="{3C4A0F1C-5AC1-4211-883E-E2CF984008FF}" srcOrd="11" destOrd="0" presId="urn:microsoft.com/office/officeart/2005/8/layout/default"/>
    <dgm:cxn modelId="{F2D681C3-06F2-4933-BB4D-D9BC91ACA1FC}" type="presParOf" srcId="{F756ED1A-F48F-43AE-AEE6-FE8741670DB7}" destId="{A1354366-D712-441F-AE2C-06FBCDE386B4}" srcOrd="12" destOrd="0" presId="urn:microsoft.com/office/officeart/2005/8/layout/default"/>
    <dgm:cxn modelId="{4F66C042-8BCA-463D-9BBD-E384A27DE6ED}" type="presParOf" srcId="{F756ED1A-F48F-43AE-AEE6-FE8741670DB7}" destId="{41CAA11B-2D59-4945-89C0-B829FC16AB22}" srcOrd="13" destOrd="0" presId="urn:microsoft.com/office/officeart/2005/8/layout/default"/>
    <dgm:cxn modelId="{3A122E3D-B117-4238-8EA9-4F85F779AD7C}" type="presParOf" srcId="{F756ED1A-F48F-43AE-AEE6-FE8741670DB7}" destId="{0E56201D-4A2D-478A-8341-26CE607E04F8}" srcOrd="14" destOrd="0" presId="urn:microsoft.com/office/officeart/2005/8/layout/default"/>
    <dgm:cxn modelId="{556F0A7C-E97D-48FF-B273-2765EB581B7C}" type="presParOf" srcId="{F756ED1A-F48F-43AE-AEE6-FE8741670DB7}" destId="{5391424E-92F3-4539-8BA0-9B6BB8475717}" srcOrd="15" destOrd="0" presId="urn:microsoft.com/office/officeart/2005/8/layout/default"/>
    <dgm:cxn modelId="{1E2E0E5E-6B89-44E6-BE13-7A1DF2FB3994}" type="presParOf" srcId="{F756ED1A-F48F-43AE-AEE6-FE8741670DB7}" destId="{6A7EB7E5-15C4-4D3D-A0E5-609DF419F218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4BEE78-A109-4BDA-9364-4A165C6056CE}">
      <dsp:nvSpPr>
        <dsp:cNvPr id="0" name=""/>
        <dsp:cNvSpPr/>
      </dsp:nvSpPr>
      <dsp:spPr>
        <a:xfrm>
          <a:off x="210882" y="176"/>
          <a:ext cx="2771598" cy="1662959"/>
        </a:xfrm>
        <a:prstGeom prst="rect">
          <a:avLst/>
        </a:prstGeom>
        <a:solidFill>
          <a:srgbClr val="92D050"/>
        </a:solidFill>
        <a:ln>
          <a:noFill/>
        </a:ln>
        <a:effectLst/>
        <a:sp3d extrusionH="381000" contourW="38100" prstMaterial="matte"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Територіальний центр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27,4 млн грн;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34,5 %</a:t>
          </a:r>
          <a:endParaRPr lang="ru-UA" sz="1900" u="none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0882" y="176"/>
        <a:ext cx="2771598" cy="1662959"/>
      </dsp:txXfrm>
    </dsp:sp>
    <dsp:sp modelId="{D6137684-108E-4928-B926-B5E1EE08588C}">
      <dsp:nvSpPr>
        <dsp:cNvPr id="0" name=""/>
        <dsp:cNvSpPr/>
      </dsp:nvSpPr>
      <dsp:spPr>
        <a:xfrm>
          <a:off x="9506075" y="2118453"/>
          <a:ext cx="2771598" cy="1662959"/>
        </a:xfrm>
        <a:prstGeom prst="rect">
          <a:avLst/>
        </a:prstGeom>
        <a:solidFill>
          <a:srgbClr val="FFFF00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  молодіжні соціальні заходи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0,8 млн грн;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1,0 %</a:t>
          </a:r>
          <a:endParaRPr lang="ru-UA" sz="1900" u="none" kern="120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506075" y="2118453"/>
        <a:ext cx="2771598" cy="1662959"/>
      </dsp:txXfrm>
    </dsp:sp>
    <dsp:sp modelId="{B0EDE44E-7BB1-4ABD-9686-5D0BA47DA60D}">
      <dsp:nvSpPr>
        <dsp:cNvPr id="0" name=""/>
        <dsp:cNvSpPr/>
      </dsp:nvSpPr>
      <dsp:spPr>
        <a:xfrm>
          <a:off x="151653" y="1871454"/>
          <a:ext cx="2771598" cy="1662959"/>
        </a:xfrm>
        <a:prstGeom prst="rect">
          <a:avLst/>
        </a:prstGeom>
        <a:solidFill>
          <a:srgbClr val="FDF1E9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Підтримки ГО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3,1 млн грн; 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4,0 %</a:t>
          </a:r>
          <a:endParaRPr lang="ru-UA" sz="1900" u="none" kern="120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1653" y="1871454"/>
        <a:ext cx="2771598" cy="1662959"/>
      </dsp:txXfrm>
    </dsp:sp>
    <dsp:sp modelId="{956791CF-590A-4D97-9226-960F174182A8}">
      <dsp:nvSpPr>
        <dsp:cNvPr id="0" name=""/>
        <dsp:cNvSpPr/>
      </dsp:nvSpPr>
      <dsp:spPr>
        <a:xfrm>
          <a:off x="6482704" y="23557"/>
          <a:ext cx="2771598" cy="1662959"/>
        </a:xfrm>
        <a:prstGeom prst="rect">
          <a:avLst/>
        </a:prstGeom>
        <a:solidFill>
          <a:srgbClr val="FF6600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Одноразова допомога </a:t>
          </a:r>
          <a:r>
            <a:rPr lang="uk-UA" sz="1900" u="none" kern="1200" dirty="0" err="1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допомога</a:t>
          </a:r>
          <a:r>
            <a:rPr lang="uk-UA" sz="1900" u="none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при народженні дитини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13,8 млн грн;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17,3 %</a:t>
          </a:r>
        </a:p>
      </dsp:txBody>
      <dsp:txXfrm>
        <a:off x="6482704" y="23557"/>
        <a:ext cx="2771598" cy="1662959"/>
      </dsp:txXfrm>
    </dsp:sp>
    <dsp:sp modelId="{5E5F0817-2F4D-4C23-85D5-CD74ABD377DE}">
      <dsp:nvSpPr>
        <dsp:cNvPr id="0" name=""/>
        <dsp:cNvSpPr/>
      </dsp:nvSpPr>
      <dsp:spPr>
        <a:xfrm>
          <a:off x="6357927" y="1968632"/>
          <a:ext cx="2771598" cy="1662959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Матеріальна допомога незахищеним верствам населення</a:t>
          </a:r>
          <a:endParaRPr lang="uk-UA" sz="1900" u="none" kern="120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2,0 млн грн; 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2,5 %</a:t>
          </a:r>
          <a:endParaRPr lang="ru-UA" sz="1900" u="none" kern="120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357927" y="1968632"/>
        <a:ext cx="2771598" cy="1662959"/>
      </dsp:txXfrm>
    </dsp:sp>
    <dsp:sp modelId="{B7D5F5B7-62A1-4009-BA50-A24AB36CC1E6}">
      <dsp:nvSpPr>
        <dsp:cNvPr id="0" name=""/>
        <dsp:cNvSpPr/>
      </dsp:nvSpPr>
      <dsp:spPr>
        <a:xfrm>
          <a:off x="6067519" y="3842487"/>
          <a:ext cx="2771598" cy="1662959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Інші соціальні програми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5,8 млн грн;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7,3 %</a:t>
          </a:r>
        </a:p>
      </dsp:txBody>
      <dsp:txXfrm>
        <a:off x="6067519" y="3842487"/>
        <a:ext cx="2771598" cy="1662959"/>
      </dsp:txXfrm>
    </dsp:sp>
    <dsp:sp modelId="{A1354366-D712-441F-AE2C-06FBCDE386B4}">
      <dsp:nvSpPr>
        <dsp:cNvPr id="0" name=""/>
        <dsp:cNvSpPr/>
      </dsp:nvSpPr>
      <dsp:spPr>
        <a:xfrm>
          <a:off x="3394368" y="0"/>
          <a:ext cx="2771598" cy="1662959"/>
        </a:xfrm>
        <a:prstGeom prst="rect">
          <a:avLst/>
        </a:prstGeom>
        <a:solidFill>
          <a:srgbClr val="FFFF00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Житло окремих категорій громадян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17,9 млн грн;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22,5 %</a:t>
          </a:r>
          <a:endParaRPr lang="ru-UA" sz="1900" u="none" kern="120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94368" y="0"/>
        <a:ext cx="2771598" cy="1662959"/>
      </dsp:txXfrm>
    </dsp:sp>
    <dsp:sp modelId="{0E56201D-4A2D-478A-8341-26CE607E04F8}">
      <dsp:nvSpPr>
        <dsp:cNvPr id="0" name=""/>
        <dsp:cNvSpPr/>
      </dsp:nvSpPr>
      <dsp:spPr>
        <a:xfrm>
          <a:off x="9568039" y="186804"/>
          <a:ext cx="2771598" cy="1662959"/>
        </a:xfrm>
        <a:prstGeom prst="rect">
          <a:avLst/>
        </a:prstGeom>
        <a:solidFill>
          <a:srgbClr val="00B0F0"/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Компенсаційні виплати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5,9 млн грн;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7,4 %</a:t>
          </a:r>
          <a:endParaRPr lang="ru-UA" sz="1900" u="none" kern="1200" dirty="0">
            <a:solidFill>
              <a:schemeClr val="tx2">
                <a:lumMod val="7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568039" y="186804"/>
        <a:ext cx="2771598" cy="1662959"/>
      </dsp:txXfrm>
    </dsp:sp>
    <dsp:sp modelId="{6A7EB7E5-15C4-4D3D-A0E5-609DF419F218}">
      <dsp:nvSpPr>
        <dsp:cNvPr id="0" name=""/>
        <dsp:cNvSpPr/>
      </dsp:nvSpPr>
      <dsp:spPr>
        <a:xfrm>
          <a:off x="3234446" y="1892662"/>
          <a:ext cx="2771598" cy="1662959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>
          <a:noFill/>
        </a:ln>
        <a:effectLst/>
        <a:sp3d extrusionH="381000" contourW="38100" prstMaterial="matte"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Центр соціальної служби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2,8 млн грн;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k-UA" sz="1900" u="none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3,5 %</a:t>
          </a:r>
          <a:endParaRPr lang="ru-UA" sz="1900" u="none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34446" y="1892662"/>
        <a:ext cx="2771598" cy="16629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0.4945</cdr:x>
      <cdr:y>0.16825</cdr:y>
    </cdr:from>
    <cdr:to>
      <cdr:x>0.74825</cdr:x>
      <cdr:y>0.2255</cdr:y>
    </cdr:to>
    <cdr:sp macro="" textlink="">
      <cdr:nvSpPr>
        <cdr:cNvPr id="1025" name="Rectangle 1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540863" y="941308"/>
          <a:ext cx="2341814" cy="32173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UA" dirty="0"/>
        </a:p>
      </cdr:txBody>
    </cdr:sp>
  </cdr:relSizeAnchor>
  <cdr:relSizeAnchor xmlns:cdr="http://schemas.openxmlformats.org/drawingml/2006/chartDrawing">
    <cdr:from>
      <cdr:x>0.47009</cdr:x>
      <cdr:y>0.40948</cdr:y>
    </cdr:from>
    <cdr:to>
      <cdr:x>0.72584</cdr:x>
      <cdr:y>0.45</cdr:y>
    </cdr:to>
    <cdr:sp macro="" textlink="">
      <cdr:nvSpPr>
        <cdr:cNvPr id="1026" name="Rectangle 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929864" y="2574179"/>
          <a:ext cx="2682056" cy="25474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UA" dirty="0"/>
        </a:p>
      </cdr:txBody>
    </cdr:sp>
  </cdr:relSizeAnchor>
  <cdr:relSizeAnchor xmlns:cdr="http://schemas.openxmlformats.org/drawingml/2006/chartDrawing">
    <cdr:from>
      <cdr:x>0.462</cdr:x>
      <cdr:y>0.6055</cdr:y>
    </cdr:from>
    <cdr:to>
      <cdr:x>0.75625</cdr:x>
      <cdr:y>0.64975</cdr:y>
    </cdr:to>
    <cdr:sp macro="" textlink="">
      <cdr:nvSpPr>
        <cdr:cNvPr id="1027" name="Rectangle 3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243819" y="3404164"/>
          <a:ext cx="2714846" cy="24867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0" tIns="27432" rIns="27432" bIns="0" anchor="t" upright="1"/>
        <a:lstStyle xmlns:a="http://schemas.openxmlformats.org/drawingml/2006/main"/>
        <a:p xmlns:a="http://schemas.openxmlformats.org/drawingml/2006/main">
          <a:pPr algn="r" rtl="0">
            <a:defRPr sz="1000"/>
          </a:pPr>
          <a:r>
            <a:rPr lang="uk-UA" sz="1200" b="0" i="0" u="none" strike="noStrike" baseline="0" dirty="0">
              <a:solidFill>
                <a:srgbClr val="000000"/>
              </a:solidFill>
              <a:latin typeface="Times New Roman"/>
              <a:cs typeface="Times New Roman"/>
            </a:rPr>
            <a:t>  </a:t>
          </a:r>
          <a:r>
            <a:rPr lang="uk-UA" sz="1400" b="0" i="0" u="none" strike="noStrike" baseline="0" dirty="0">
              <a:solidFill>
                <a:srgbClr val="000000"/>
              </a:solidFill>
              <a:latin typeface="Times New Roman"/>
              <a:cs typeface="Times New Roman"/>
            </a:rPr>
            <a:t> </a:t>
          </a:r>
        </a:p>
      </cdr:txBody>
    </cdr:sp>
  </cdr:relSizeAnchor>
  <cdr:relSizeAnchor xmlns:cdr="http://schemas.openxmlformats.org/drawingml/2006/chartDrawing">
    <cdr:from>
      <cdr:x>0.48325</cdr:x>
      <cdr:y>0.1825</cdr:y>
    </cdr:from>
    <cdr:to>
      <cdr:x>0.6875</cdr:x>
      <cdr:y>0.23525</cdr:y>
    </cdr:to>
    <cdr:sp macro="" textlink="">
      <cdr:nvSpPr>
        <cdr:cNvPr id="1053" name="Rectangle 1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423441" y="1020389"/>
          <a:ext cx="1869607" cy="29493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36576" tIns="32004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uk-UA" sz="1400" b="1" i="0" u="none" strike="noStrike" baseline="0" dirty="0">
              <a:solidFill>
                <a:srgbClr val="0070C0"/>
              </a:solidFill>
              <a:latin typeface="+mn-lt"/>
              <a:cs typeface="Times New Roman"/>
            </a:rPr>
            <a:t>+23,2</a:t>
          </a:r>
          <a:r>
            <a:rPr lang="ru-UA" sz="1400" b="1" i="0" u="none" strike="noStrike" baseline="0" dirty="0">
              <a:solidFill>
                <a:srgbClr val="0070C0"/>
              </a:solidFill>
              <a:latin typeface="+mn-lt"/>
              <a:cs typeface="Times New Roman"/>
            </a:rPr>
            <a:t>% (</a:t>
          </a:r>
          <a:r>
            <a:rPr lang="uk-UA" sz="1400" b="1" i="0" u="none" strike="noStrike" baseline="0" dirty="0">
              <a:solidFill>
                <a:srgbClr val="0070C0"/>
              </a:solidFill>
              <a:latin typeface="+mn-lt"/>
              <a:cs typeface="Times New Roman"/>
            </a:rPr>
            <a:t>+619,1</a:t>
          </a:r>
          <a:r>
            <a:rPr lang="ru-UA" sz="1400" b="1" i="0" u="none" strike="noStrike" baseline="0" dirty="0">
              <a:solidFill>
                <a:srgbClr val="0070C0"/>
              </a:solidFill>
              <a:latin typeface="+mn-lt"/>
              <a:cs typeface="Times New Roman"/>
            </a:rPr>
            <a:t>)</a:t>
          </a:r>
        </a:p>
      </cdr:txBody>
    </cdr:sp>
  </cdr:relSizeAnchor>
  <cdr:relSizeAnchor xmlns:cdr="http://schemas.openxmlformats.org/drawingml/2006/chartDrawing">
    <cdr:from>
      <cdr:x>0.48325</cdr:x>
      <cdr:y>0.3975</cdr:y>
    </cdr:from>
    <cdr:to>
      <cdr:x>0.6765</cdr:x>
      <cdr:y>0.45125</cdr:y>
    </cdr:to>
    <cdr:sp macro="" textlink="">
      <cdr:nvSpPr>
        <cdr:cNvPr id="1054" name="Rectangle 13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423441" y="2222492"/>
          <a:ext cx="1768919" cy="3005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36576" tIns="32004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uk-UA" sz="1400" b="1" i="0" u="none" strike="noStrike" baseline="0" dirty="0">
              <a:solidFill>
                <a:srgbClr val="0070C0"/>
              </a:solidFill>
              <a:latin typeface="+mn-lt"/>
              <a:cs typeface="Times New Roman"/>
            </a:rPr>
            <a:t>+18,9</a:t>
          </a:r>
          <a:r>
            <a:rPr lang="ru-UA" sz="1400" b="1" i="0" u="none" strike="noStrike" baseline="0" dirty="0">
              <a:solidFill>
                <a:srgbClr val="0070C0"/>
              </a:solidFill>
              <a:latin typeface="+mn-lt"/>
              <a:cs typeface="Times New Roman"/>
            </a:rPr>
            <a:t>% (</a:t>
          </a:r>
          <a:r>
            <a:rPr lang="uk-UA" sz="1400" b="1" i="0" u="none" strike="noStrike" baseline="0" dirty="0">
              <a:solidFill>
                <a:srgbClr val="0070C0"/>
              </a:solidFill>
              <a:latin typeface="+mn-lt"/>
              <a:cs typeface="Times New Roman"/>
            </a:rPr>
            <a:t>+477,4</a:t>
          </a:r>
          <a:r>
            <a:rPr lang="ru-UA" sz="1400" b="1" i="0" u="none" strike="noStrike" baseline="0" dirty="0">
              <a:solidFill>
                <a:srgbClr val="0070C0"/>
              </a:solidFill>
              <a:latin typeface="+mn-lt"/>
              <a:cs typeface="Times New Roman"/>
            </a:rPr>
            <a:t>)</a:t>
          </a:r>
        </a:p>
      </cdr:txBody>
    </cdr:sp>
  </cdr:relSizeAnchor>
  <cdr:relSizeAnchor xmlns:cdr="http://schemas.openxmlformats.org/drawingml/2006/chartDrawing">
    <cdr:from>
      <cdr:x>0.4025</cdr:x>
      <cdr:y>0.6185</cdr:y>
    </cdr:from>
    <cdr:to>
      <cdr:x>0.59358</cdr:x>
      <cdr:y>0.67575</cdr:y>
    </cdr:to>
    <cdr:sp macro="" textlink="">
      <cdr:nvSpPr>
        <cdr:cNvPr id="1055" name="Rectangle 14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708222" y="3473784"/>
          <a:ext cx="1760442" cy="32154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0" tIns="32004" rIns="36576" bIns="0" anchor="t" upright="1"/>
        <a:lstStyle xmlns:a="http://schemas.openxmlformats.org/drawingml/2006/main"/>
        <a:p xmlns:a="http://schemas.openxmlformats.org/drawingml/2006/main">
          <a:pPr algn="r" rtl="0">
            <a:defRPr sz="1000"/>
          </a:pPr>
          <a:r>
            <a:rPr lang="ru-UA" sz="1400" b="1" i="0" u="none" strike="noStrike" baseline="0" dirty="0">
              <a:solidFill>
                <a:srgbClr val="0070C0"/>
              </a:solidFill>
              <a:latin typeface="+mn-lt"/>
              <a:cs typeface="Times New Roman"/>
            </a:rPr>
            <a:t>+</a:t>
          </a:r>
          <a:r>
            <a:rPr lang="uk-UA" sz="1400" b="1" i="0" u="none" strike="noStrike" baseline="0" dirty="0">
              <a:solidFill>
                <a:srgbClr val="0070C0"/>
              </a:solidFill>
              <a:latin typeface="+mn-lt"/>
              <a:cs typeface="Times New Roman"/>
            </a:rPr>
            <a:t>17,7</a:t>
          </a:r>
          <a:r>
            <a:rPr lang="ru-UA" sz="1400" b="1" i="0" u="none" strike="noStrike" baseline="0" dirty="0">
              <a:solidFill>
                <a:srgbClr val="0070C0"/>
              </a:solidFill>
              <a:latin typeface="+mn-lt"/>
              <a:cs typeface="Times New Roman"/>
            </a:rPr>
            <a:t>% (+</a:t>
          </a:r>
          <a:r>
            <a:rPr lang="uk-UA" sz="1400" b="1" i="0" u="none" strike="noStrike" baseline="0" dirty="0">
              <a:solidFill>
                <a:srgbClr val="0070C0"/>
              </a:solidFill>
              <a:latin typeface="+mn-lt"/>
              <a:cs typeface="Times New Roman"/>
            </a:rPr>
            <a:t>355,2)</a:t>
          </a:r>
          <a:endParaRPr lang="ru-UA" sz="1400" b="1" i="0" u="none" strike="noStrike" baseline="0" dirty="0">
            <a:solidFill>
              <a:srgbClr val="0070C0"/>
            </a:solidFill>
            <a:latin typeface="+mn-lt"/>
            <a:cs typeface="Times New Roman"/>
          </a:endParaRPr>
        </a:p>
      </cdr:txBody>
    </cdr:sp>
  </cdr:relSizeAnchor>
  <cdr:relSizeAnchor xmlns:cdr="http://schemas.openxmlformats.org/drawingml/2006/chartDrawing">
    <cdr:from>
      <cdr:x>0.39537</cdr:x>
      <cdr:y>0.83048</cdr:y>
    </cdr:from>
    <cdr:to>
      <cdr:x>0.52657</cdr:x>
      <cdr:y>0.88348</cdr:y>
    </cdr:to>
    <cdr:sp macro="" textlink="">
      <cdr:nvSpPr>
        <cdr:cNvPr id="1039" name="Rectangle 15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714875" y="5204996"/>
          <a:ext cx="1564586" cy="33217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0" tIns="32004" rIns="36576" bIns="0" anchor="t" upright="1"/>
        <a:lstStyle xmlns:a="http://schemas.openxmlformats.org/drawingml/2006/main"/>
        <a:p xmlns:a="http://schemas.openxmlformats.org/drawingml/2006/main">
          <a:pPr algn="r" rtl="0">
            <a:defRPr sz="1000"/>
          </a:pPr>
          <a:r>
            <a:rPr lang="ru-UA" sz="1400" b="1" i="0" u="none" strike="noStrike" baseline="0" dirty="0">
              <a:solidFill>
                <a:srgbClr val="0070C0"/>
              </a:solidFill>
              <a:latin typeface="+mn-lt"/>
              <a:cs typeface="Times New Roman"/>
            </a:rPr>
            <a:t>+</a:t>
          </a:r>
          <a:r>
            <a:rPr lang="uk-UA" sz="1400" b="1" i="0" u="none" strike="noStrike" baseline="0" dirty="0">
              <a:solidFill>
                <a:srgbClr val="0070C0"/>
              </a:solidFill>
              <a:latin typeface="+mn-lt"/>
              <a:cs typeface="Times New Roman"/>
            </a:rPr>
            <a:t>101,6</a:t>
          </a:r>
          <a:r>
            <a:rPr lang="ru-UA" sz="1400" b="1" i="0" u="none" strike="noStrike" baseline="0" dirty="0">
              <a:solidFill>
                <a:srgbClr val="0070C0"/>
              </a:solidFill>
              <a:latin typeface="+mn-lt"/>
              <a:cs typeface="Times New Roman"/>
            </a:rPr>
            <a:t>% (+</a:t>
          </a:r>
          <a:r>
            <a:rPr lang="uk-UA" sz="1400" b="1" i="0" u="none" strike="noStrike" baseline="0" dirty="0">
              <a:solidFill>
                <a:srgbClr val="0070C0"/>
              </a:solidFill>
              <a:latin typeface="+mn-lt"/>
              <a:cs typeface="Times New Roman"/>
            </a:rPr>
            <a:t>141,7</a:t>
          </a:r>
          <a:r>
            <a:rPr lang="ru-UA" sz="1400" b="1" i="0" u="none" strike="noStrike" baseline="0" dirty="0">
              <a:solidFill>
                <a:srgbClr val="0070C0"/>
              </a:solidFill>
              <a:latin typeface="+mn-lt"/>
              <a:cs typeface="Times New Roman"/>
            </a:rPr>
            <a:t>)</a:t>
          </a:r>
        </a:p>
      </cdr:txBody>
    </cdr:sp>
  </cdr:relSizeAnchor>
  <cdr:relSizeAnchor xmlns:cdr="http://schemas.openxmlformats.org/drawingml/2006/chartDrawing">
    <cdr:from>
      <cdr:x>0.1246</cdr:x>
      <cdr:y>0.01515</cdr:y>
    </cdr:from>
    <cdr:to>
      <cdr:x>0.97204</cdr:x>
      <cdr:y>0.149</cdr:y>
    </cdr:to>
    <cdr:sp macro="" textlink="">
      <cdr:nvSpPr>
        <cdr:cNvPr id="2" name="Прямоугольник 1">
          <a:extLst xmlns:a="http://schemas.openxmlformats.org/drawingml/2006/main">
            <a:ext uri="{FF2B5EF4-FFF2-40B4-BE49-F238E27FC236}">
              <a16:creationId xmlns:a16="http://schemas.microsoft.com/office/drawing/2014/main" id="{5A0AB581-0ECF-419A-B15A-0CA79F5178D6}"/>
            </a:ext>
          </a:extLst>
        </cdr:cNvPr>
        <cdr:cNvSpPr/>
      </cdr:nvSpPr>
      <cdr:spPr>
        <a:xfrm xmlns:a="http://schemas.openxmlformats.org/drawingml/2006/main">
          <a:off x="1485892" y="94952"/>
          <a:ext cx="10105977" cy="83889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 rtl="0">
            <a:defRPr sz="1600" b="1" i="0" u="none" strike="noStrike" kern="1200" baseline="0">
              <a:solidFill>
                <a:srgbClr val="000000"/>
              </a:solidFill>
              <a:latin typeface="+mn-lt"/>
              <a:ea typeface="Arial Cyr"/>
              <a:cs typeface="Arial Cyr"/>
            </a:defRPr>
          </a:pPr>
          <a:r>
            <a:rPr lang="ru-UA" sz="1800" b="1" dirty="0">
              <a:solidFill>
                <a:schemeClr val="tx1"/>
              </a:solidFill>
            </a:rPr>
            <a:t>Динаміка обсягу доходів бюджету Чернігівської міської територіальної громади за 2020-2021 </a:t>
          </a:r>
          <a:r>
            <a:rPr lang="uk-UA" sz="1800" b="1" dirty="0" err="1">
              <a:solidFill>
                <a:schemeClr val="tx1"/>
              </a:solidFill>
            </a:rPr>
            <a:t>рр</a:t>
          </a:r>
          <a:r>
            <a:rPr lang="ru-UA" sz="1800" b="1" dirty="0">
              <a:solidFill>
                <a:schemeClr val="tx1"/>
              </a:solidFill>
            </a:rPr>
            <a:t>. (</a:t>
          </a:r>
          <a:r>
            <a:rPr lang="uk-UA" sz="1800" b="1" dirty="0">
              <a:solidFill>
                <a:schemeClr val="tx1"/>
              </a:solidFill>
            </a:rPr>
            <a:t>млн</a:t>
          </a:r>
          <a:r>
            <a:rPr lang="ru-UA" sz="1800" b="1" dirty="0">
              <a:solidFill>
                <a:schemeClr val="tx1"/>
              </a:solidFill>
            </a:rPr>
            <a:t> грн) 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0.06136</cdr:x>
      <cdr:y>0.56943</cdr:y>
    </cdr:from>
    <cdr:to>
      <cdr:x>0.19763</cdr:x>
      <cdr:y>0.61855</cdr:y>
    </cdr:to>
    <cdr:sp macro="" textlink="">
      <cdr:nvSpPr>
        <cdr:cNvPr id="6" name="Прямоугольник: скругленные углы 5"/>
        <cdr:cNvSpPr/>
      </cdr:nvSpPr>
      <cdr:spPr>
        <a:xfrm xmlns:a="http://schemas.openxmlformats.org/drawingml/2006/main">
          <a:off x="727411" y="3818375"/>
          <a:ext cx="1615514" cy="329379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4">
            <a:lumMod val="20000"/>
            <a:lumOff val="8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uk-UA" sz="1400" b="1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rPr>
            <a:t>   </a:t>
          </a:r>
          <a:r>
            <a:rPr lang="uk-UA" sz="1400" b="1" dirty="0">
              <a:solidFill>
                <a:srgbClr val="2856BE"/>
              </a:solidFill>
              <a:latin typeface="Arial" panose="020B0604020202020204" pitchFamily="34" charset="0"/>
              <a:cs typeface="Arial" panose="020B0604020202020204" pitchFamily="34" charset="0"/>
            </a:rPr>
            <a:t>+</a:t>
          </a:r>
          <a:r>
            <a:rPr lang="uk-UA" sz="1200" b="1" dirty="0">
              <a:solidFill>
                <a:srgbClr val="2856BE"/>
              </a:solidFill>
              <a:latin typeface="Arial" panose="020B0604020202020204" pitchFamily="34" charset="0"/>
              <a:cs typeface="Arial" panose="020B0604020202020204" pitchFamily="34" charset="0"/>
            </a:rPr>
            <a:t>355,2 (+17,7%)</a:t>
          </a:r>
          <a:endParaRPr lang="x-none" sz="1400" b="1" dirty="0">
            <a:solidFill>
              <a:srgbClr val="2856BE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0.73133</cdr:x>
      <cdr:y>0.38661</cdr:y>
    </cdr:from>
    <cdr:to>
      <cdr:x>0.7469</cdr:x>
      <cdr:y>0.53662</cdr:y>
    </cdr:to>
    <cdr:cxnSp macro="">
      <cdr:nvCxnSpPr>
        <cdr:cNvPr id="15" name="Прямая соединительная линия 14">
          <a:extLst xmlns:a="http://schemas.openxmlformats.org/drawingml/2006/main">
            <a:ext uri="{FF2B5EF4-FFF2-40B4-BE49-F238E27FC236}">
              <a16:creationId xmlns:a16="http://schemas.microsoft.com/office/drawing/2014/main" id="{EB3D8F93-A196-4330-85D1-6A21B012A437}"/>
            </a:ext>
          </a:extLst>
        </cdr:cNvPr>
        <cdr:cNvCxnSpPr/>
      </cdr:nvCxnSpPr>
      <cdr:spPr>
        <a:xfrm xmlns:a="http://schemas.openxmlformats.org/drawingml/2006/main" flipH="1">
          <a:off x="8670067" y="2592441"/>
          <a:ext cx="184586" cy="1005907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rgbClr val="0070C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0.42921</cdr:x>
      <cdr:y>0.4701</cdr:y>
    </cdr:from>
    <cdr:to>
      <cdr:x>0.6786</cdr:x>
      <cdr:y>0.73661</cdr:y>
    </cdr:to>
    <cdr:sp macro="" textlink="">
      <cdr:nvSpPr>
        <cdr:cNvPr id="29" name="Прямоугольник: скругленные углы 28"/>
        <cdr:cNvSpPr/>
      </cdr:nvSpPr>
      <cdr:spPr>
        <a:xfrm xmlns:a="http://schemas.openxmlformats.org/drawingml/2006/main">
          <a:off x="5088448" y="3152325"/>
          <a:ext cx="2956485" cy="1787110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lvl="0" algn="ctr"/>
          <a:r>
            <a:rPr lang="uk-UA" sz="2900" b="1" kern="1200" dirty="0">
              <a:solidFill>
                <a:srgbClr val="2856BE"/>
              </a:solidFill>
              <a:latin typeface="Arial" panose="020B0604020202020204" pitchFamily="34" charset="0"/>
              <a:cs typeface="Arial" panose="020B0604020202020204" pitchFamily="34" charset="0"/>
            </a:rPr>
            <a:t>2 364,0</a:t>
          </a:r>
        </a:p>
        <a:p xmlns:a="http://schemas.openxmlformats.org/drawingml/2006/main">
          <a:pPr lvl="0" algn="ctr"/>
          <a:r>
            <a:rPr lang="uk-UA" sz="2400" b="1" kern="1200" dirty="0">
              <a:solidFill>
                <a:srgbClr val="2856BE"/>
              </a:solidFill>
              <a:latin typeface="Arial" panose="020B0604020202020204" pitchFamily="34" charset="0"/>
              <a:cs typeface="Arial" panose="020B0604020202020204" pitchFamily="34" charset="0"/>
            </a:rPr>
            <a:t>тис грн</a:t>
          </a:r>
        </a:p>
        <a:p xmlns:a="http://schemas.openxmlformats.org/drawingml/2006/main">
          <a:pPr lvl="0" algn="ctr"/>
          <a:r>
            <a:rPr lang="uk-UA" sz="2400" b="1" kern="1200" dirty="0">
              <a:solidFill>
                <a:srgbClr val="2856BE"/>
              </a:solidFill>
              <a:latin typeface="Arial" panose="020B0604020202020204" pitchFamily="34" charset="0"/>
              <a:cs typeface="Arial" panose="020B0604020202020204" pitchFamily="34" charset="0"/>
            </a:rPr>
            <a:t>(100%)</a:t>
          </a:r>
          <a:endParaRPr lang="x-none" dirty="0">
            <a:solidFill>
              <a:srgbClr val="2856BE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8.43508E-8</cdr:x>
      <cdr:y>0.41869</cdr:y>
    </cdr:from>
    <cdr:to>
      <cdr:x>0.12855</cdr:x>
      <cdr:y>0.48192</cdr:y>
    </cdr:to>
    <cdr:sp macro="" textlink="">
      <cdr:nvSpPr>
        <cdr:cNvPr id="30" name="Прямоугольник: скругленные углы 29"/>
        <cdr:cNvSpPr/>
      </cdr:nvSpPr>
      <cdr:spPr>
        <a:xfrm xmlns:a="http://schemas.openxmlformats.org/drawingml/2006/main">
          <a:off x="1" y="2807568"/>
          <a:ext cx="1524000" cy="42399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uk-UA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2020</a:t>
          </a:r>
          <a:endParaRPr lang="x-none" sz="14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0.14961</cdr:x>
      <cdr:y>0.41102</cdr:y>
    </cdr:from>
    <cdr:to>
      <cdr:x>0.29487</cdr:x>
      <cdr:y>0.47425</cdr:y>
    </cdr:to>
    <cdr:sp macro="" textlink="">
      <cdr:nvSpPr>
        <cdr:cNvPr id="33" name="Прямоугольник: скругленные углы 32"/>
        <cdr:cNvSpPr/>
      </cdr:nvSpPr>
      <cdr:spPr>
        <a:xfrm xmlns:a="http://schemas.openxmlformats.org/drawingml/2006/main">
          <a:off x="1773659" y="2756134"/>
          <a:ext cx="1722050" cy="423995"/>
        </a:xfrm>
        <a:prstGeom xmlns:a="http://schemas.openxmlformats.org/drawingml/2006/main" prst="round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uk-UA" sz="2000" b="1" kern="1200" dirty="0">
              <a:solidFill>
                <a:srgbClr val="2856BE"/>
              </a:solidFill>
              <a:latin typeface="Arial" panose="020B0604020202020204" pitchFamily="34" charset="0"/>
              <a:cs typeface="Arial" panose="020B0604020202020204" pitchFamily="34" charset="0"/>
            </a:rPr>
            <a:t>2021</a:t>
          </a:r>
        </a:p>
        <a:p xmlns:a="http://schemas.openxmlformats.org/drawingml/2006/main">
          <a:endParaRPr lang="x-none" sz="2000" b="1" kern="1200" dirty="0">
            <a:solidFill>
              <a:srgbClr val="5311B3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0.04495</cdr:x>
      <cdr:y>0.48339</cdr:y>
    </cdr:from>
    <cdr:to>
      <cdr:x>0.24056</cdr:x>
      <cdr:y>0.52458</cdr:y>
    </cdr:to>
    <cdr:sp macro="" textlink="">
      <cdr:nvSpPr>
        <cdr:cNvPr id="38" name="Прямоугольник 37"/>
        <cdr:cNvSpPr/>
      </cdr:nvSpPr>
      <cdr:spPr>
        <a:xfrm xmlns:a="http://schemas.openxmlformats.org/drawingml/2006/main">
          <a:off x="532857" y="3241424"/>
          <a:ext cx="2319006" cy="27620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uk-UA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Власні надходження</a:t>
          </a:r>
          <a:endParaRPr lang="x-none" sz="14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</cdr:x>
      <cdr:y>0.52612</cdr:y>
    </cdr:from>
    <cdr:to>
      <cdr:x>0.10897</cdr:x>
      <cdr:y>0.58528</cdr:y>
    </cdr:to>
    <cdr:sp macro="" textlink="">
      <cdr:nvSpPr>
        <cdr:cNvPr id="39" name="Блок-схема: ссылка на другую страницу 38"/>
        <cdr:cNvSpPr/>
      </cdr:nvSpPr>
      <cdr:spPr>
        <a:xfrm xmlns:a="http://schemas.openxmlformats.org/drawingml/2006/main">
          <a:off x="0" y="3527950"/>
          <a:ext cx="1291871" cy="396704"/>
        </a:xfrm>
        <a:prstGeom xmlns:a="http://schemas.openxmlformats.org/drawingml/2006/main" prst="flowChartOffpageConnector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uk-UA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2 008,8</a:t>
          </a:r>
        </a:p>
      </cdr:txBody>
    </cdr:sp>
  </cdr:relSizeAnchor>
  <cdr:relSizeAnchor xmlns:cdr="http://schemas.openxmlformats.org/drawingml/2006/chartDrawing">
    <cdr:from>
      <cdr:x>0.16479</cdr:x>
      <cdr:y>0.52499</cdr:y>
    </cdr:from>
    <cdr:to>
      <cdr:x>0.27565</cdr:x>
      <cdr:y>0.58415</cdr:y>
    </cdr:to>
    <cdr:sp macro="" textlink="">
      <cdr:nvSpPr>
        <cdr:cNvPr id="43" name="Блок-схема: ссылка на другую страницу 42"/>
        <cdr:cNvSpPr/>
      </cdr:nvSpPr>
      <cdr:spPr>
        <a:xfrm xmlns:a="http://schemas.openxmlformats.org/drawingml/2006/main">
          <a:off x="1953625" y="3520373"/>
          <a:ext cx="1314275" cy="396703"/>
        </a:xfrm>
        <a:prstGeom xmlns:a="http://schemas.openxmlformats.org/drawingml/2006/main" prst="flowChartOffpageConnector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uk-UA" sz="1600" b="1" kern="1200" dirty="0">
              <a:solidFill>
                <a:srgbClr val="2856BE"/>
              </a:solidFill>
              <a:latin typeface="Arial" panose="020B0604020202020204" pitchFamily="34" charset="0"/>
              <a:cs typeface="Arial" panose="020B0604020202020204" pitchFamily="34" charset="0"/>
            </a:rPr>
            <a:t>2 364,0</a:t>
          </a:r>
          <a:endParaRPr lang="x-none" sz="2800" b="1" kern="1200" dirty="0">
            <a:solidFill>
              <a:srgbClr val="2856BE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</cdr:x>
      <cdr:y>0.64392</cdr:y>
    </cdr:from>
    <cdr:to>
      <cdr:x>0.25005</cdr:x>
      <cdr:y>0.95946</cdr:y>
    </cdr:to>
    <cdr:sp macro="" textlink="">
      <cdr:nvSpPr>
        <cdr:cNvPr id="40" name="Овал 39"/>
        <cdr:cNvSpPr/>
      </cdr:nvSpPr>
      <cdr:spPr>
        <a:xfrm xmlns:a="http://schemas.openxmlformats.org/drawingml/2006/main">
          <a:off x="0" y="4317870"/>
          <a:ext cx="2964406" cy="2115885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47625">
          <a:gradFill>
            <a:gsLst>
              <a:gs pos="16000">
                <a:srgbClr val="FFC000"/>
              </a:gs>
              <a:gs pos="70000">
                <a:srgbClr val="586F8D"/>
              </a:gs>
              <a:gs pos="0">
                <a:schemeClr val="accent1">
                  <a:lumMod val="75000"/>
                </a:schemeClr>
              </a:gs>
              <a:gs pos="33000">
                <a:srgbClr val="3E5F93"/>
              </a:gs>
              <a:gs pos="100000">
                <a:srgbClr val="355995"/>
              </a:gs>
              <a:gs pos="52000">
                <a:schemeClr val="accent4">
                  <a:lumMod val="60000"/>
                  <a:lumOff val="40000"/>
                </a:schemeClr>
              </a:gs>
              <a:gs pos="85000">
                <a:srgbClr val="FFC000"/>
              </a:gs>
            </a:gsLst>
            <a:lin ang="5400000" scaled="1"/>
          </a:gradFill>
        </a:ln>
        <a:effectLst xmlns:a="http://schemas.openxmlformats.org/drawingml/2006/main">
          <a:innerShdw blurRad="63500" dist="50800" dir="8100000">
            <a:prstClr val="black">
              <a:alpha val="50000"/>
            </a:prstClr>
          </a:innerShdw>
        </a:effectLst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uk-UA" sz="2800" b="1" kern="1200" dirty="0">
              <a:solidFill>
                <a:srgbClr val="2856BE"/>
              </a:solidFill>
              <a:latin typeface="Arial" panose="020B0604020202020204" pitchFamily="34" charset="0"/>
              <a:cs typeface="Arial" panose="020B0604020202020204" pitchFamily="34" charset="0"/>
            </a:rPr>
            <a:t>3 009,2</a:t>
          </a:r>
        </a:p>
      </cdr:txBody>
    </cdr:sp>
  </cdr:relSizeAnchor>
  <cdr:relSizeAnchor xmlns:cdr="http://schemas.openxmlformats.org/drawingml/2006/chartDrawing">
    <cdr:from>
      <cdr:x>0.00218</cdr:x>
      <cdr:y>0.7449</cdr:y>
    </cdr:from>
    <cdr:to>
      <cdr:x>0.23765</cdr:x>
      <cdr:y>0.9442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25844" y="4994987"/>
          <a:ext cx="2791557" cy="13364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uk-UA" sz="1500" b="1" dirty="0">
              <a:solidFill>
                <a:schemeClr val="tx1"/>
              </a:solidFill>
              <a:cs typeface="Arial" panose="020B0604020202020204" pitchFamily="34" charset="0"/>
            </a:rPr>
            <a:t>надходження ЗФ бюджету Чернігівської міської територіальної громади</a:t>
          </a:r>
          <a:r>
            <a:rPr lang="uk-UA" sz="15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  <a:p xmlns:a="http://schemas.openxmlformats.org/drawingml/2006/main">
          <a:pPr algn="ctr"/>
          <a:r>
            <a:rPr lang="uk-UA" sz="15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(+477,4 (+18,9</a:t>
          </a:r>
          <a:r>
            <a:rPr lang="en-US" sz="15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%</a:t>
          </a:r>
          <a:r>
            <a:rPr lang="uk-UA" sz="15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)</a:t>
          </a:r>
          <a:r>
            <a:rPr lang="en-US" sz="15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uk-UA" sz="15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до </a:t>
          </a:r>
        </a:p>
        <a:p xmlns:a="http://schemas.openxmlformats.org/drawingml/2006/main">
          <a:pPr algn="ctr"/>
          <a:r>
            <a:rPr lang="uk-UA" sz="15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2020 року)</a:t>
          </a:r>
          <a:endParaRPr lang="x-none" sz="15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0.29816</cdr:x>
      <cdr:y>0.93861</cdr:y>
    </cdr:from>
    <cdr:to>
      <cdr:x>0.43557</cdr:x>
      <cdr:y>0.98773</cdr:y>
    </cdr:to>
    <cdr:sp macro="" textlink="">
      <cdr:nvSpPr>
        <cdr:cNvPr id="23" name="Прямоугольник: скругленные углы 22"/>
        <cdr:cNvSpPr/>
      </cdr:nvSpPr>
      <cdr:spPr>
        <a:xfrm xmlns:a="http://schemas.openxmlformats.org/drawingml/2006/main">
          <a:off x="3534705" y="6293943"/>
          <a:ext cx="1629075" cy="329379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4">
            <a:lumMod val="20000"/>
            <a:lumOff val="8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uk-UA" sz="1400" b="1" dirty="0">
              <a:solidFill>
                <a:srgbClr val="CC3300"/>
              </a:solidFill>
              <a:latin typeface="Arial" panose="020B0604020202020204" pitchFamily="34" charset="0"/>
              <a:cs typeface="Arial" panose="020B0604020202020204" pitchFamily="34" charset="0"/>
            </a:rPr>
            <a:t>  </a:t>
          </a:r>
          <a:r>
            <a:rPr lang="uk-UA" sz="1400" b="1" dirty="0">
              <a:solidFill>
                <a:srgbClr val="2856BE"/>
              </a:solidFill>
              <a:latin typeface="Arial" panose="020B0604020202020204" pitchFamily="34" charset="0"/>
              <a:cs typeface="Arial" panose="020B0604020202020204" pitchFamily="34" charset="0"/>
            </a:rPr>
            <a:t>+122,2 </a:t>
          </a:r>
          <a:r>
            <a:rPr lang="uk-UA" sz="1200" b="1" dirty="0">
              <a:solidFill>
                <a:srgbClr val="2856BE"/>
              </a:solidFill>
              <a:latin typeface="Arial" panose="020B0604020202020204" pitchFamily="34" charset="0"/>
              <a:cs typeface="Arial" panose="020B0604020202020204" pitchFamily="34" charset="0"/>
            </a:rPr>
            <a:t>(+23,4%)</a:t>
          </a:r>
          <a:endParaRPr lang="x-none" sz="1400" b="1" dirty="0">
            <a:solidFill>
              <a:srgbClr val="2856BE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0.07426</cdr:x>
      <cdr:y>0.27549</cdr:y>
    </cdr:from>
    <cdr:to>
      <cdr:x>0.19293</cdr:x>
      <cdr:y>0.44723</cdr:y>
    </cdr:to>
    <cdr:pic>
      <cdr:nvPicPr>
        <cdr:cNvPr id="8" name="Рисунок 7">
          <a:extLst xmlns:a="http://schemas.openxmlformats.org/drawingml/2006/main">
            <a:ext uri="{FF2B5EF4-FFF2-40B4-BE49-F238E27FC236}">
              <a16:creationId xmlns:a16="http://schemas.microsoft.com/office/drawing/2014/main" id="{8787EDE6-EA35-450F-8CCF-953E77485046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880391" y="1847316"/>
          <a:ext cx="1406890" cy="1151607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</cdr:spPr>
    </cdr:pic>
  </cdr:relSizeAnchor>
  <cdr:relSizeAnchor xmlns:cdr="http://schemas.openxmlformats.org/drawingml/2006/chartDrawing">
    <cdr:from>
      <cdr:x>0.27062</cdr:x>
      <cdr:y>0.87987</cdr:y>
    </cdr:from>
    <cdr:to>
      <cdr:x>0.46546</cdr:x>
      <cdr:y>0.92396</cdr:y>
    </cdr:to>
    <cdr:sp macro="" textlink="">
      <cdr:nvSpPr>
        <cdr:cNvPr id="46" name="Прямоугольник 45"/>
        <cdr:cNvSpPr/>
      </cdr:nvSpPr>
      <cdr:spPr>
        <a:xfrm xmlns:a="http://schemas.openxmlformats.org/drawingml/2006/main">
          <a:off x="3299382" y="6051000"/>
          <a:ext cx="2375554" cy="303213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uk-UA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Офіційні трансферти</a:t>
          </a:r>
          <a:endParaRPr lang="x-none" sz="1400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0.18983</cdr:x>
      <cdr:y>0.92453</cdr:y>
    </cdr:from>
    <cdr:to>
      <cdr:x>0.30212</cdr:x>
      <cdr:y>0.98368</cdr:y>
    </cdr:to>
    <cdr:sp macro="" textlink="">
      <cdr:nvSpPr>
        <cdr:cNvPr id="47" name="Блок-схема: ссылка на другую страницу 46"/>
        <cdr:cNvSpPr/>
      </cdr:nvSpPr>
      <cdr:spPr>
        <a:xfrm xmlns:a="http://schemas.openxmlformats.org/drawingml/2006/main">
          <a:off x="2250498" y="6199528"/>
          <a:ext cx="1331211" cy="396637"/>
        </a:xfrm>
        <a:prstGeom xmlns:a="http://schemas.openxmlformats.org/drawingml/2006/main" prst="flowChartOffpageConnector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lvl="0" algn="ctr"/>
          <a:r>
            <a:rPr lang="uk-UA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rPr>
            <a:t>523,0</a:t>
          </a:r>
        </a:p>
      </cdr:txBody>
    </cdr:sp>
  </cdr:relSizeAnchor>
  <cdr:relSizeAnchor xmlns:cdr="http://schemas.openxmlformats.org/drawingml/2006/chartDrawing">
    <cdr:from>
      <cdr:x>0.42942</cdr:x>
      <cdr:y>0.92453</cdr:y>
    </cdr:from>
    <cdr:to>
      <cdr:x>0.5401</cdr:x>
      <cdr:y>0.98368</cdr:y>
    </cdr:to>
    <cdr:sp macro="" textlink="">
      <cdr:nvSpPr>
        <cdr:cNvPr id="48" name="Блок-схема: ссылка на другую страницу 47"/>
        <cdr:cNvSpPr/>
      </cdr:nvSpPr>
      <cdr:spPr>
        <a:xfrm xmlns:a="http://schemas.openxmlformats.org/drawingml/2006/main">
          <a:off x="5090882" y="6199528"/>
          <a:ext cx="1312167" cy="396637"/>
        </a:xfrm>
        <a:prstGeom xmlns:a="http://schemas.openxmlformats.org/drawingml/2006/main" prst="flowChartOffpageConnector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rgbClr val="0070C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lvl="0" algn="ctr"/>
          <a:r>
            <a:rPr lang="uk-UA" sz="1600" b="1" kern="1200" dirty="0">
              <a:solidFill>
                <a:srgbClr val="2856BE"/>
              </a:solidFill>
              <a:latin typeface="Arial" panose="020B0604020202020204" pitchFamily="34" charset="0"/>
              <a:cs typeface="Arial" panose="020B0604020202020204" pitchFamily="34" charset="0"/>
            </a:rPr>
            <a:t>645,2</a:t>
          </a:r>
          <a:endParaRPr lang="x-none" sz="2800" b="1" kern="1200" dirty="0">
            <a:solidFill>
              <a:srgbClr val="2856BE"/>
            </a:solidFill>
            <a:latin typeface="Arial" panose="020B0604020202020204" pitchFamily="34" charset="0"/>
            <a:cs typeface="Arial" panose="020B0604020202020204" pitchFamily="34" charset="0"/>
          </a:endParaRPr>
        </a:p>
        <a:p xmlns:a="http://schemas.openxmlformats.org/drawingml/2006/main">
          <a:endParaRPr lang="x-none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0.32754</cdr:x>
      <cdr:y>0.74727</cdr:y>
    </cdr:from>
    <cdr:to>
      <cdr:x>0.39838</cdr:x>
      <cdr:y>0.87251</cdr:y>
    </cdr:to>
    <cdr:pic>
      <cdr:nvPicPr>
        <cdr:cNvPr id="11" name="Рисунок 10">
          <a:extLst xmlns:a="http://schemas.openxmlformats.org/drawingml/2006/main">
            <a:ext uri="{FF2B5EF4-FFF2-40B4-BE49-F238E27FC236}">
              <a16:creationId xmlns:a16="http://schemas.microsoft.com/office/drawing/2014/main" id="{96B065EA-A504-4089-A2EF-96D9E28C020A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3883059" y="5010902"/>
          <a:ext cx="839789" cy="839789"/>
        </a:xfrm>
        <a:prstGeom xmlns:a="http://schemas.openxmlformats.org/drawingml/2006/main" prst="rect">
          <a:avLst/>
        </a:prstGeom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0.25454</cdr:x>
      <cdr:y>0.34635</cdr:y>
    </cdr:from>
    <cdr:to>
      <cdr:x>0.41648</cdr:x>
      <cdr:y>0.40862</cdr:y>
    </cdr:to>
    <cdr:sp macro="" textlink="">
      <cdr:nvSpPr>
        <cdr:cNvPr id="80897" name="Прямоугольник 1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303008" y="1692083"/>
          <a:ext cx="828931" cy="30419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36576" tIns="32004" rIns="36576" bIns="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UA" sz="1600" b="1" i="0" u="none" strike="noStrike" baseline="0" dirty="0">
              <a:solidFill>
                <a:srgbClr val="000000"/>
              </a:solidFill>
              <a:latin typeface="Times New Roman"/>
              <a:cs typeface="Times New Roman"/>
            </a:rPr>
            <a:t> 58,</a:t>
          </a:r>
          <a:r>
            <a:rPr lang="uk-UA" sz="1600" b="1" i="0" u="none" strike="noStrike" baseline="0" dirty="0">
              <a:solidFill>
                <a:srgbClr val="000000"/>
              </a:solidFill>
              <a:latin typeface="Times New Roman"/>
              <a:cs typeface="Times New Roman"/>
            </a:rPr>
            <a:t>2</a:t>
          </a:r>
          <a:r>
            <a:rPr lang="ru-UA" sz="1600" b="1" i="0" u="none" strike="noStrike" baseline="0" dirty="0">
              <a:solidFill>
                <a:srgbClr val="000000"/>
              </a:solidFill>
              <a:latin typeface="Times New Roman"/>
              <a:cs typeface="Times New Roman"/>
            </a:rPr>
            <a:t>%</a:t>
          </a:r>
        </a:p>
      </cdr:txBody>
    </cdr:sp>
  </cdr:relSizeAnchor>
  <cdr:relSizeAnchor xmlns:cdr="http://schemas.openxmlformats.org/drawingml/2006/chartDrawing">
    <cdr:from>
      <cdr:x>0.51104</cdr:x>
      <cdr:y>0.41568</cdr:y>
    </cdr:from>
    <cdr:to>
      <cdr:x>0.65604</cdr:x>
      <cdr:y>0.48089</cdr:y>
    </cdr:to>
    <cdr:sp macro="" textlink="">
      <cdr:nvSpPr>
        <cdr:cNvPr id="80898" name="Прямоугольник 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616000" y="2030775"/>
          <a:ext cx="742251" cy="31858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45720" tIns="36576" rIns="45720" bIns="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UA" sz="1600" b="1" i="0" u="none" strike="noStrike" baseline="0" dirty="0">
              <a:solidFill>
                <a:srgbClr val="000000"/>
              </a:solidFill>
              <a:latin typeface="Times New Roman"/>
              <a:cs typeface="Times New Roman"/>
            </a:rPr>
            <a:t>41,</a:t>
          </a:r>
          <a:r>
            <a:rPr lang="uk-UA" sz="1600" b="1" i="0" u="none" strike="noStrike" baseline="0" dirty="0">
              <a:solidFill>
                <a:srgbClr val="000000"/>
              </a:solidFill>
              <a:latin typeface="Times New Roman"/>
              <a:cs typeface="Times New Roman"/>
            </a:rPr>
            <a:t>8</a:t>
          </a:r>
          <a:r>
            <a:rPr lang="ru-UA" sz="1600" b="1" i="0" u="none" strike="noStrike" baseline="0" dirty="0">
              <a:solidFill>
                <a:srgbClr val="000000"/>
              </a:solidFill>
              <a:latin typeface="Times New Roman"/>
              <a:cs typeface="Times New Roman"/>
            </a:rPr>
            <a:t>%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0.12375</cdr:x>
      <cdr:y>0.57575</cdr:y>
    </cdr:from>
    <cdr:to>
      <cdr:x>0.1955</cdr:x>
      <cdr:y>0.62075</cdr:y>
    </cdr:to>
    <cdr:sp macro="" textlink="">
      <cdr:nvSpPr>
        <cdr:cNvPr id="94209" name="Rectangle 1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139821" y="3235571"/>
          <a:ext cx="660866" cy="25288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18288" tIns="0" rIns="0" bIns="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endParaRPr lang="ru-UA" dirty="0"/>
        </a:p>
      </cdr:txBody>
    </cdr:sp>
  </cdr:relSizeAnchor>
  <cdr:relSizeAnchor xmlns:cdr="http://schemas.openxmlformats.org/drawingml/2006/chartDrawing">
    <cdr:from>
      <cdr:x>0.12825</cdr:x>
      <cdr:y>0.31903</cdr:y>
    </cdr:from>
    <cdr:to>
      <cdr:x>0.222</cdr:x>
      <cdr:y>0.37203</cdr:y>
    </cdr:to>
    <cdr:sp macro="" textlink="">
      <cdr:nvSpPr>
        <cdr:cNvPr id="94271" name="Rectangle 2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181175" y="1790553"/>
          <a:ext cx="863432" cy="2974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36576" tIns="32004" rIns="36576" bIns="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uk-UA" sz="1600" b="1" i="0" u="none" strike="noStrike" baseline="0" dirty="0">
              <a:solidFill>
                <a:srgbClr val="FFFFFF"/>
              </a:solidFill>
              <a:latin typeface="+mn-lt"/>
              <a:cs typeface="Times New Roman"/>
            </a:rPr>
            <a:t>6,3</a:t>
          </a:r>
          <a:endParaRPr lang="ru-UA" sz="1600" b="1" i="0" u="none" strike="noStrike" baseline="0" dirty="0">
            <a:solidFill>
              <a:srgbClr val="FFFFFF"/>
            </a:solidFill>
            <a:latin typeface="+mn-lt"/>
            <a:cs typeface="Times New Roman"/>
          </a:endParaRPr>
        </a:p>
      </cdr:txBody>
    </cdr:sp>
  </cdr:relSizeAnchor>
  <cdr:relSizeAnchor xmlns:cdr="http://schemas.openxmlformats.org/drawingml/2006/chartDrawing">
    <cdr:from>
      <cdr:x>0.12243</cdr:x>
      <cdr:y>0.63931</cdr:y>
    </cdr:from>
    <cdr:to>
      <cdr:x>0.22593</cdr:x>
      <cdr:y>0.68231</cdr:y>
    </cdr:to>
    <cdr:sp macro="" textlink="">
      <cdr:nvSpPr>
        <cdr:cNvPr id="94211" name="Rectangle 3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127585" y="3588071"/>
          <a:ext cx="953229" cy="24133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</cdr:spPr>
      <cdr:txBody>
        <a:bodyPr xmlns:a="http://schemas.openxmlformats.org/drawingml/2006/main" vertOverflow="clip" wrap="square" lIns="36576" tIns="32004" rIns="36576" bIns="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uk-UA" sz="1600" b="1" i="0" u="none" strike="noStrike" baseline="0" dirty="0">
              <a:solidFill>
                <a:srgbClr val="FFFFFF"/>
              </a:solidFill>
              <a:latin typeface="+mn-lt"/>
              <a:cs typeface="Times New Roman"/>
            </a:rPr>
            <a:t>18,6</a:t>
          </a:r>
          <a:endParaRPr lang="ru-UA" sz="1600" b="1" i="0" u="none" strike="noStrike" baseline="0" dirty="0">
            <a:solidFill>
              <a:srgbClr val="FFFFFF"/>
            </a:solidFill>
            <a:latin typeface="+mn-lt"/>
            <a:cs typeface="Times New Roman"/>
          </a:endParaRPr>
        </a:p>
      </cdr:txBody>
    </cdr:sp>
  </cdr:relSizeAnchor>
  <cdr:relSizeAnchor xmlns:cdr="http://schemas.openxmlformats.org/drawingml/2006/chartDrawing">
    <cdr:from>
      <cdr:x>0.42607</cdr:x>
      <cdr:y>0.25617</cdr:y>
    </cdr:from>
    <cdr:to>
      <cdr:x>0.53632</cdr:x>
      <cdr:y>0.31217</cdr:y>
    </cdr:to>
    <cdr:sp macro="" textlink="">
      <cdr:nvSpPr>
        <cdr:cNvPr id="94212" name="Rectangle 4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795112" y="1637245"/>
          <a:ext cx="1240790" cy="35791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</cdr:spPr>
      <cdr:txBody>
        <a:bodyPr xmlns:a="http://schemas.openxmlformats.org/drawingml/2006/main" vertOverflow="clip" wrap="square" lIns="36576" tIns="36576" rIns="36576" bIns="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uk-UA" sz="1800" b="1" i="1" u="none" strike="noStrike" baseline="0" dirty="0">
              <a:solidFill>
                <a:srgbClr val="000000"/>
              </a:solidFill>
              <a:latin typeface="+mn-lt"/>
              <a:cs typeface="Times New Roman"/>
            </a:rPr>
            <a:t>20,9</a:t>
          </a:r>
          <a:endParaRPr lang="ru-UA" sz="1800" b="1" i="1" u="none" strike="noStrike" baseline="0" dirty="0">
            <a:solidFill>
              <a:srgbClr val="000000"/>
            </a:solidFill>
            <a:latin typeface="+mn-lt"/>
            <a:cs typeface="Times New Roman"/>
          </a:endParaRPr>
        </a:p>
      </cdr:txBody>
    </cdr:sp>
  </cdr:relSizeAnchor>
  <cdr:relSizeAnchor xmlns:cdr="http://schemas.openxmlformats.org/drawingml/2006/chartDrawing">
    <cdr:from>
      <cdr:x>0.43736</cdr:x>
      <cdr:y>0.38228</cdr:y>
    </cdr:from>
    <cdr:to>
      <cdr:x>0.53036</cdr:x>
      <cdr:y>0.43428</cdr:y>
    </cdr:to>
    <cdr:sp macro="" textlink="">
      <cdr:nvSpPr>
        <cdr:cNvPr id="94214" name="Rectangle 6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028091" y="2145496"/>
          <a:ext cx="856525" cy="29184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</cdr:spPr>
      <cdr:txBody>
        <a:bodyPr xmlns:a="http://schemas.openxmlformats.org/drawingml/2006/main" vertOverflow="clip" wrap="square" lIns="36576" tIns="32004" rIns="36576" bIns="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uk-UA" sz="1600" b="1" i="0" u="none" strike="noStrike" baseline="0" dirty="0">
              <a:solidFill>
                <a:srgbClr val="FFFFFF"/>
              </a:solidFill>
              <a:latin typeface="+mn-lt"/>
              <a:cs typeface="Times New Roman"/>
            </a:rPr>
            <a:t>5,3</a:t>
          </a:r>
          <a:endParaRPr lang="ru-UA" sz="1600" b="1" i="0" u="none" strike="noStrike" baseline="0" dirty="0">
            <a:solidFill>
              <a:srgbClr val="FFFFFF"/>
            </a:solidFill>
            <a:latin typeface="+mn-lt"/>
            <a:cs typeface="Times New Roman"/>
          </a:endParaRPr>
        </a:p>
      </cdr:txBody>
    </cdr:sp>
  </cdr:relSizeAnchor>
  <cdr:relSizeAnchor xmlns:cdr="http://schemas.openxmlformats.org/drawingml/2006/chartDrawing">
    <cdr:from>
      <cdr:x>0.5927</cdr:x>
      <cdr:y>0.16785</cdr:y>
    </cdr:from>
    <cdr:to>
      <cdr:x>0.75533</cdr:x>
      <cdr:y>0.32628</cdr:y>
    </cdr:to>
    <cdr:sp macro="" textlink="">
      <cdr:nvSpPr>
        <cdr:cNvPr id="94276" name="Oval 11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670470" y="1072770"/>
          <a:ext cx="1830292" cy="101257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9525">
          <a:solidFill>
            <a:srgbClr xmlns:mc="http://schemas.openxmlformats.org/markup-compatibility/2006" xmlns:a14="http://schemas.microsoft.com/office/drawing/2010/main" val="000000" mc:Ignorable="a14" a14:legacySpreadsheetColorIndex="64"/>
          </a:solidFill>
          <a:round/>
          <a:headEnd/>
          <a:tailEnd/>
        </a:ln>
      </cdr:spPr>
      <cdr:txBody>
        <a:bodyPr xmlns:a="http://schemas.openxmlformats.org/drawingml/2006/main" vertOverflow="clip" wrap="square" lIns="36576" tIns="32004" rIns="36576" bIns="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uk-UA" sz="1800" b="1" i="0" u="none" strike="noStrike" baseline="0" dirty="0">
              <a:solidFill>
                <a:srgbClr val="000000"/>
              </a:solidFill>
              <a:latin typeface="+mn-lt"/>
              <a:cs typeface="Times New Roman"/>
            </a:rPr>
            <a:t>-25,3</a:t>
          </a:r>
          <a:r>
            <a:rPr lang="ru-UA" sz="1800" b="1" i="0" u="none" strike="noStrike" baseline="0" dirty="0">
              <a:solidFill>
                <a:srgbClr val="000000"/>
              </a:solidFill>
              <a:latin typeface="+mn-lt"/>
              <a:cs typeface="Times New Roman"/>
            </a:rPr>
            <a:t>%</a:t>
          </a:r>
        </a:p>
        <a:p xmlns:a="http://schemas.openxmlformats.org/drawingml/2006/main">
          <a:pPr algn="ctr" rtl="0">
            <a:defRPr sz="1000"/>
          </a:pPr>
          <a:r>
            <a:rPr lang="uk-UA" sz="1800" b="1" i="0" u="none" strike="noStrike" baseline="0" dirty="0">
              <a:solidFill>
                <a:srgbClr val="000000"/>
              </a:solidFill>
              <a:latin typeface="+mn-lt"/>
              <a:cs typeface="Times New Roman"/>
            </a:rPr>
            <a:t>-7,2</a:t>
          </a:r>
          <a:r>
            <a:rPr lang="ru-UA" sz="1800" b="1" i="0" u="none" strike="noStrike" baseline="0" dirty="0">
              <a:solidFill>
                <a:srgbClr val="000000"/>
              </a:solidFill>
              <a:latin typeface="+mn-lt"/>
              <a:cs typeface="Times New Roman"/>
            </a:rPr>
            <a:t> </a:t>
          </a:r>
        </a:p>
      </cdr:txBody>
    </cdr:sp>
  </cdr:relSizeAnchor>
  <cdr:relSizeAnchor xmlns:cdr="http://schemas.openxmlformats.org/drawingml/2006/chartDrawing">
    <cdr:from>
      <cdr:x>0.12402</cdr:x>
      <cdr:y>0.12148</cdr:y>
    </cdr:from>
    <cdr:to>
      <cdr:x>0.22752</cdr:x>
      <cdr:y>0.17673</cdr:y>
    </cdr:to>
    <cdr:sp macro="" textlink="">
      <cdr:nvSpPr>
        <cdr:cNvPr id="94221" name="Rectangle 13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142238" y="681770"/>
          <a:ext cx="953229" cy="31008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36576" tIns="36576" rIns="36576" bIns="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uk-UA" sz="1800" b="1" i="1" u="none" strike="noStrike" baseline="0" dirty="0">
              <a:solidFill>
                <a:srgbClr val="000000"/>
              </a:solidFill>
              <a:latin typeface="+mn-lt"/>
              <a:cs typeface="Times New Roman"/>
            </a:rPr>
            <a:t>28,1</a:t>
          </a:r>
          <a:endParaRPr lang="ru-UA" sz="1800" b="1" i="1" u="none" strike="noStrike" baseline="0" dirty="0">
            <a:solidFill>
              <a:srgbClr val="000000"/>
            </a:solidFill>
            <a:latin typeface="+mn-lt"/>
            <a:cs typeface="Times New Roman"/>
          </a:endParaRPr>
        </a:p>
      </cdr:txBody>
    </cdr:sp>
  </cdr:relSizeAnchor>
  <cdr:relSizeAnchor xmlns:cdr="http://schemas.openxmlformats.org/drawingml/2006/chartDrawing">
    <cdr:from>
      <cdr:x>0.42825</cdr:x>
      <cdr:y>0.62</cdr:y>
    </cdr:from>
    <cdr:to>
      <cdr:x>0.5395</cdr:x>
      <cdr:y>0.67525</cdr:y>
    </cdr:to>
    <cdr:sp macro="" textlink="">
      <cdr:nvSpPr>
        <cdr:cNvPr id="94222" name="Rectangle 14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946774" y="3956304"/>
          <a:ext cx="1022385" cy="30768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</cdr:spPr>
      <cdr:txBody>
        <a:bodyPr xmlns:a="http://schemas.openxmlformats.org/drawingml/2006/main" vertOverflow="clip" wrap="square" lIns="36576" tIns="32004" rIns="36576" bIns="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uk-UA" sz="1600" b="1" i="0" u="none" strike="noStrike" baseline="0" dirty="0">
              <a:solidFill>
                <a:srgbClr val="FFFFFF"/>
              </a:solidFill>
              <a:latin typeface="+mn-lt"/>
              <a:cs typeface="Times New Roman"/>
            </a:rPr>
            <a:t>15,5</a:t>
          </a:r>
          <a:endParaRPr lang="ru-UA" sz="1600" b="1" i="0" u="none" strike="noStrike" baseline="0" dirty="0">
            <a:solidFill>
              <a:srgbClr val="FFFFFF"/>
            </a:solidFill>
            <a:latin typeface="+mn-lt"/>
            <a:cs typeface="Times New Roman"/>
          </a:endParaRPr>
        </a:p>
      </cdr:txBody>
    </cdr:sp>
  </cdr:relSizeAnchor>
  <cdr:relSizeAnchor xmlns:cdr="http://schemas.openxmlformats.org/drawingml/2006/chartDrawing">
    <cdr:from>
      <cdr:x>0.13802</cdr:x>
      <cdr:y>0.205</cdr:y>
    </cdr:from>
    <cdr:to>
      <cdr:x>0.22027</cdr:x>
      <cdr:y>0.25075</cdr:y>
    </cdr:to>
    <cdr:sp macro="" textlink="">
      <cdr:nvSpPr>
        <cdr:cNvPr id="94285" name="Rectangle 77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271186" y="1150569"/>
          <a:ext cx="757518" cy="25676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36576" tIns="32004" rIns="36576" bIns="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uk-UA" sz="1600" b="1" i="0" u="none" strike="noStrike" baseline="0" dirty="0">
              <a:solidFill>
                <a:srgbClr val="FFFFFF"/>
              </a:solidFill>
              <a:latin typeface="+mn-lt"/>
              <a:cs typeface="Times New Roman"/>
            </a:rPr>
            <a:t>3,2</a:t>
          </a:r>
          <a:endParaRPr lang="ru-UA" sz="1600" b="1" i="0" u="none" strike="noStrike" baseline="0" dirty="0">
            <a:solidFill>
              <a:srgbClr val="FFFFFF"/>
            </a:solidFill>
            <a:latin typeface="+mn-lt"/>
            <a:cs typeface="Times New Roman"/>
          </a:endParaRPr>
        </a:p>
      </cdr:txBody>
    </cdr:sp>
  </cdr:relSizeAnchor>
  <cdr:relSizeAnchor xmlns:cdr="http://schemas.openxmlformats.org/drawingml/2006/chartDrawing">
    <cdr:from>
      <cdr:x>0.42607</cdr:x>
      <cdr:y>0.83548</cdr:y>
    </cdr:from>
    <cdr:to>
      <cdr:x>0.53632</cdr:x>
      <cdr:y>0.89148</cdr:y>
    </cdr:to>
    <cdr:sp macro="" textlink="">
      <cdr:nvSpPr>
        <cdr:cNvPr id="14" name="Rectangle 4">
          <a:extLst xmlns:a="http://schemas.openxmlformats.org/drawingml/2006/main">
            <a:ext uri="{FF2B5EF4-FFF2-40B4-BE49-F238E27FC236}">
              <a16:creationId xmlns:a16="http://schemas.microsoft.com/office/drawing/2014/main" id="{D18A7AA6-9EEF-4D50-8ED1-6E5CA6F354F5}"/>
            </a:ext>
          </a:extLst>
        </cdr:cNvPr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4795112" y="5339772"/>
          <a:ext cx="1240790" cy="35791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</cdr:spPr>
      <cdr:txBody>
        <a:bodyPr xmlns:a="http://schemas.openxmlformats.org/drawingml/2006/main" wrap="square" lIns="36576" tIns="36576" rIns="36576" bIns="0" anchor="t" upright="1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>
            <a:defRPr sz="1000"/>
          </a:pPr>
          <a:r>
            <a:rPr lang="uk-UA" sz="1600" b="1" i="0" u="none" strike="noStrike" baseline="0" dirty="0">
              <a:solidFill>
                <a:srgbClr val="FFFFFF"/>
              </a:solidFill>
              <a:latin typeface="+mn-lt"/>
              <a:ea typeface="+mn-ea"/>
              <a:cs typeface="Times New Roman"/>
            </a:rPr>
            <a:t>0,1</a:t>
          </a:r>
          <a:endParaRPr lang="ru-UA" sz="1600" b="1" i="0" u="none" strike="noStrike" baseline="0" dirty="0">
            <a:solidFill>
              <a:srgbClr val="FFFFFF"/>
            </a:solidFill>
            <a:latin typeface="+mn-lt"/>
            <a:ea typeface="+mn-ea"/>
            <a:cs typeface="Times New Roman"/>
          </a:endParaRPr>
        </a:p>
      </cdr:txBody>
    </cdr:sp>
  </cdr:relSizeAnchor>
  <cdr:relSizeAnchor xmlns:cdr="http://schemas.openxmlformats.org/drawingml/2006/chartDrawing">
    <cdr:from>
      <cdr:x>0.63391</cdr:x>
      <cdr:y>0.27347</cdr:y>
    </cdr:from>
    <cdr:to>
      <cdr:x>0.84577</cdr:x>
      <cdr:y>0.5462</cdr:y>
    </cdr:to>
    <cdr:pic>
      <cdr:nvPicPr>
        <cdr:cNvPr id="3" name="Рисунок 2">
          <a:extLst xmlns:a="http://schemas.openxmlformats.org/drawingml/2006/main">
            <a:ext uri="{FF2B5EF4-FFF2-40B4-BE49-F238E27FC236}">
              <a16:creationId xmlns:a16="http://schemas.microsoft.com/office/drawing/2014/main" id="{8AF284CD-1BBD-4E35-898E-4C5A0EB365DB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7134225" y="1747837"/>
          <a:ext cx="2384364" cy="1743076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0.03221</cdr:x>
      <cdr:y>0</cdr:y>
    </cdr:from>
    <cdr:to>
      <cdr:x>0.99154</cdr:x>
      <cdr:y>0.0791</cdr:y>
    </cdr:to>
    <cdr:sp macro="" textlink="">
      <cdr:nvSpPr>
        <cdr:cNvPr id="17" name="Прямоугольник 16">
          <a:extLst xmlns:a="http://schemas.openxmlformats.org/drawingml/2006/main">
            <a:ext uri="{FF2B5EF4-FFF2-40B4-BE49-F238E27FC236}">
              <a16:creationId xmlns:a16="http://schemas.microsoft.com/office/drawing/2014/main" id="{1A1119D6-AE84-4DDB-B2DB-4FC252FABB34}"/>
            </a:ext>
          </a:extLst>
        </cdr:cNvPr>
        <cdr:cNvSpPr/>
      </cdr:nvSpPr>
      <cdr:spPr>
        <a:xfrm xmlns:a="http://schemas.openxmlformats.org/drawingml/2006/main">
          <a:off x="362494" y="0"/>
          <a:ext cx="10796588" cy="5055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 rtl="0">
            <a:defRPr sz="1200" b="1" i="0" u="none" strike="noStrike" kern="1200" baseline="0">
              <a:solidFill>
                <a:srgbClr val="000000"/>
              </a:solidFill>
              <a:latin typeface="+mn-lt"/>
              <a:ea typeface="Times New Roman"/>
              <a:cs typeface="Times New Roman"/>
            </a:defRPr>
          </a:pPr>
          <a:r>
            <a:rPr lang="ru-RU" sz="1800" dirty="0"/>
            <a:t>Структура та динаміка доходів бюджету розвитку до </a:t>
          </a:r>
          <a:r>
            <a:rPr lang="ru-UA" sz="1800" b="1" dirty="0"/>
            <a:t>бюджету Чернігівської міської територіальної громади</a:t>
          </a:r>
          <a:r>
            <a:rPr lang="ru-RU" sz="1800" dirty="0"/>
            <a:t> за 2020-2021 рр., млн грн
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1E00CF-69B5-4908-A47A-B1701D80F8E2}" type="datetimeFigureOut">
              <a:rPr lang="uk-UA" smtClean="0"/>
              <a:t>07.02.2022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3B33BD-CF7A-4E5A-AE8C-9D6220E11210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49004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0483" name="Номер слайда 3"/>
          <p:cNvSpPr txBox="1">
            <a:spLocks noGrp="1"/>
          </p:cNvSpPr>
          <p:nvPr/>
        </p:nvSpPr>
        <p:spPr bwMode="auto">
          <a:xfrm>
            <a:off x="3747368" y="10111553"/>
            <a:ext cx="2866806" cy="534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FA55BEC-34EA-46AA-9515-5B8FB9769C81}" type="slidenum">
              <a:rPr lang="en-US" altLang="en-US" sz="1200"/>
              <a:pPr algn="r"/>
              <a:t>26</a:t>
            </a:fld>
            <a:endParaRPr lang="en-US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DF90BD-6A1E-4D4D-89FA-59160894CF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1B4C11F-31AD-4F97-8390-C7D30743DF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uk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BD463B-7477-4BFC-AB14-D5FDD15FE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081E-222D-4AA9-B1E1-501059E61C6E}" type="datetimeFigureOut">
              <a:rPr lang="uk-UA" smtClean="0"/>
              <a:t>07.02.2022</a:t>
            </a:fld>
            <a:endParaRPr lang="uk-UA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E1B69AF-8A75-4FF7-9083-EC2B725C1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88816B-5526-420B-A6CF-AC30DCCD6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0D3FA-C5BF-4CAE-8380-504C784805C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09913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9B0367-7AA6-4451-8F8C-7BBDFA9F4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72BE1DE-6540-454E-8BD9-6F4CF156CC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E847C0-9353-4107-AB85-A0EA8335B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081E-222D-4AA9-B1E1-501059E61C6E}" type="datetimeFigureOut">
              <a:rPr lang="uk-UA" smtClean="0"/>
              <a:t>07.02.2022</a:t>
            </a:fld>
            <a:endParaRPr lang="uk-UA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A46094-3B28-4671-8AAF-FD4C0DD56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1E8C816-11AD-4D0B-807B-DCFDB752E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0D3FA-C5BF-4CAE-8380-504C784805C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32262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D2648EB-363A-40BA-B561-21FF09E444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781078C-991C-4FCA-8985-BCB9C40B3C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0D5A57-031C-4D1B-A7DD-9C7E705CD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081E-222D-4AA9-B1E1-501059E61C6E}" type="datetimeFigureOut">
              <a:rPr lang="uk-UA" smtClean="0"/>
              <a:t>07.02.2022</a:t>
            </a:fld>
            <a:endParaRPr lang="uk-UA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1D61B1-5BBB-4DC7-9BAC-24D8D3595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6377636-69CF-4FDA-B541-0E0F02451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0D3FA-C5BF-4CAE-8380-504C784805C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75041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1F703A-0D63-43B8-A4B1-6880AB4D9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A7DA6C-9C5F-45E4-A9AD-7801146660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313F08-75F8-4BA2-8D80-E881661F3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081E-222D-4AA9-B1E1-501059E61C6E}" type="datetimeFigureOut">
              <a:rPr lang="uk-UA" smtClean="0"/>
              <a:t>07.02.2022</a:t>
            </a:fld>
            <a:endParaRPr lang="uk-UA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2ACE5D9-C15E-4B1E-A791-FCB5A1DBE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CD8E01D-D9A3-4EC0-B17E-311DBEA18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0D3FA-C5BF-4CAE-8380-504C784805C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73670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FB8F36-3BE8-46D1-B415-45CAA9986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1959667-572E-4F0B-9D7D-5D9CDDC396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2F139DF-0620-42DF-BF00-124D1D1BF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081E-222D-4AA9-B1E1-501059E61C6E}" type="datetimeFigureOut">
              <a:rPr lang="uk-UA" smtClean="0"/>
              <a:t>07.02.2022</a:t>
            </a:fld>
            <a:endParaRPr lang="uk-UA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10DDEF-869D-4233-A535-734EE52EB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6CF13C-A301-4DA9-B9D2-48D65B070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0D3FA-C5BF-4CAE-8380-504C784805C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3675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5B07B6-B372-4036-A142-619E79D72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13F440-79E3-4301-84C3-69119DDB1C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A073B67-0AFE-440B-8CEA-CC0E4A6B96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5AD176E-1098-4DB4-848E-DE9A3874C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081E-222D-4AA9-B1E1-501059E61C6E}" type="datetimeFigureOut">
              <a:rPr lang="uk-UA" smtClean="0"/>
              <a:t>07.02.2022</a:t>
            </a:fld>
            <a:endParaRPr lang="uk-UA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5709511-A82D-4DDB-A023-94640D817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E13815-0C01-468E-AB92-6B04EC6F0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0D3FA-C5BF-4CAE-8380-504C784805C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63890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B52D1D-6DC3-447A-A453-3FC94B2C0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AE9CD0F-A53C-4D23-A093-D4A72EF400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1E90988-F626-4B48-940A-6530188F69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5AA9A31-A661-4929-B7B3-C28E8529D5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B7E617D-087E-40A5-BF77-BFA64B6F0B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74C8F54-A8BD-4FAD-9792-9626C008B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081E-222D-4AA9-B1E1-501059E61C6E}" type="datetimeFigureOut">
              <a:rPr lang="uk-UA" smtClean="0"/>
              <a:t>07.02.2022</a:t>
            </a:fld>
            <a:endParaRPr lang="uk-UA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AC01BA1-8117-431F-B18E-CBA972CAC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72DE6E7-1D44-4560-B409-416854CE8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0D3FA-C5BF-4CAE-8380-504C784805C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70799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784CDC-B69A-4AD7-8E13-C8395357D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F624FC8-1E60-4846-8149-5ED1C263D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081E-222D-4AA9-B1E1-501059E61C6E}" type="datetimeFigureOut">
              <a:rPr lang="uk-UA" smtClean="0"/>
              <a:t>07.02.2022</a:t>
            </a:fld>
            <a:endParaRPr lang="uk-UA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3E0A3D7-D696-424E-887D-A8341F1A5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79255EC-6509-4C75-AD9D-A8B746D2B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0D3FA-C5BF-4CAE-8380-504C784805C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770495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ADF14E3-3D40-43F3-9757-434FF906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081E-222D-4AA9-B1E1-501059E61C6E}" type="datetimeFigureOut">
              <a:rPr lang="uk-UA" smtClean="0"/>
              <a:t>07.02.2022</a:t>
            </a:fld>
            <a:endParaRPr lang="uk-UA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C8381F9-B8F3-47EC-A911-2A57D1A41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8C14420-26C4-4532-A711-B5161EFE3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0D3FA-C5BF-4CAE-8380-504C784805C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02940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72DE99-D4F6-4134-88B2-6AE65E8EA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F9ADE7-5B8E-4A72-A3E9-2C6139663E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DD3A6DD-F867-4AE6-A867-50D0F3FDDD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0CDD492-7E62-491E-AB91-8CA0FBF08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081E-222D-4AA9-B1E1-501059E61C6E}" type="datetimeFigureOut">
              <a:rPr lang="uk-UA" smtClean="0"/>
              <a:t>07.02.2022</a:t>
            </a:fld>
            <a:endParaRPr lang="uk-UA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1CFA6F7-FAAB-4C26-90AF-5462503E1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86C424F-916E-45F0-AEDC-69401A027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0D3FA-C5BF-4CAE-8380-504C784805C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75141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E0CC03-0F05-4674-A311-810E74FCE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998A081-6AAF-49F1-93C3-3B6D95A9D4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730A69A-F9E4-4D0B-84B3-568B01E145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16F525E-55FE-4F8D-B336-932EDFFD2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5081E-222D-4AA9-B1E1-501059E61C6E}" type="datetimeFigureOut">
              <a:rPr lang="uk-UA" smtClean="0"/>
              <a:t>07.02.2022</a:t>
            </a:fld>
            <a:endParaRPr lang="uk-UA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AC70ECC-E106-4622-83D7-FB619391B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B4FCB77-6346-49C0-B48B-95CFDA9E6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0D3FA-C5BF-4CAE-8380-504C784805C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17211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BCF891-1197-46A2-8A48-F28E0927D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C6DE89-EBD3-48AF-BAD2-A82CE9FAD9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131A09-EB37-4ED2-9AE1-7EE89EB2BC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5081E-222D-4AA9-B1E1-501059E61C6E}" type="datetimeFigureOut">
              <a:rPr lang="uk-UA" smtClean="0"/>
              <a:t>07.02.2022</a:t>
            </a:fld>
            <a:endParaRPr lang="uk-UA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96924B-5B37-4DBA-84D7-DC56AC274E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7CA1CA4-25CC-42A5-B0A8-F76F80598C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0D3FA-C5BF-4CAE-8380-504C784805CD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89594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7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wmf"/><Relationship Id="rId4" Type="http://schemas.openxmlformats.org/officeDocument/2006/relationships/image" Target="../media/image38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6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7.png"/><Relationship Id="rId9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microsoft.com/office/2007/relationships/hdphoto" Target="../media/hdphoto2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6.png"/><Relationship Id="rId4" Type="http://schemas.openxmlformats.org/officeDocument/2006/relationships/image" Target="../media/image5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7.png"/><Relationship Id="rId7" Type="http://schemas.openxmlformats.org/officeDocument/2006/relationships/image" Target="../media/image1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chart" Target="../charts/char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51FBF23-1E15-4663-99F8-7645865AA9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63569">
            <a:off x="4359295" y="-700687"/>
            <a:ext cx="8088049" cy="810876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30D7BF9-4D48-4390-BEB4-93D9AE6484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226" y="0"/>
            <a:ext cx="3143372" cy="23849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9AC3AC9-C1EC-4CC9-A44A-275C1B31EB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226" y="4501594"/>
            <a:ext cx="3260823" cy="23849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1FC64C1-2419-4178-803C-D2C9760465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089" y="2236508"/>
            <a:ext cx="3223956" cy="23849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B754AB4-9966-4E65-B16C-500083C1D824}"/>
              </a:ext>
            </a:extLst>
          </p:cNvPr>
          <p:cNvSpPr/>
          <p:nvPr/>
        </p:nvSpPr>
        <p:spPr>
          <a:xfrm>
            <a:off x="5049546" y="1740079"/>
            <a:ext cx="670754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700" b="1" dirty="0">
                <a:ln/>
                <a:solidFill>
                  <a:schemeClr val="tx2">
                    <a:lumMod val="75000"/>
                  </a:schemeClr>
                </a:solidFill>
                <a:effectLst>
                  <a:glow rad="127000">
                    <a:schemeClr val="bg1"/>
                  </a:glow>
                </a:effectLst>
                <a:latin typeface="+mn-lt"/>
              </a:rPr>
              <a:t>Виконання бюджету Чернігівської міської </a:t>
            </a:r>
            <a:r>
              <a:rPr lang="uk-UA" sz="4700" b="1" dirty="0">
                <a:ln/>
                <a:solidFill>
                  <a:schemeClr val="tx2">
                    <a:lumMod val="75000"/>
                  </a:schemeClr>
                </a:solidFill>
                <a:effectLst>
                  <a:glow rad="127000">
                    <a:schemeClr val="bg1"/>
                  </a:glow>
                </a:effectLst>
                <a:latin typeface="+mn-lt"/>
              </a:rPr>
              <a:t>територіальної</a:t>
            </a:r>
            <a:r>
              <a:rPr lang="ru-RU" sz="4700" b="1" dirty="0">
                <a:ln/>
                <a:solidFill>
                  <a:schemeClr val="tx2">
                    <a:lumMod val="75000"/>
                  </a:schemeClr>
                </a:solidFill>
                <a:effectLst>
                  <a:glow rad="127000">
                    <a:schemeClr val="bg1"/>
                  </a:glow>
                </a:effectLst>
                <a:latin typeface="+mn-lt"/>
              </a:rPr>
              <a:t> громади за 2021 рік</a:t>
            </a:r>
            <a:endParaRPr lang="ru-RU" sz="4700" b="1" cap="none" spc="0" dirty="0">
              <a:ln/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pic>
        <p:nvPicPr>
          <p:cNvPr id="11" name="Picture 12" descr="1200px-Coat_of_Arms_of_Chernihiv">
            <a:extLst>
              <a:ext uri="{FF2B5EF4-FFF2-40B4-BE49-F238E27FC236}">
                <a16:creationId xmlns:a16="http://schemas.microsoft.com/office/drawing/2014/main" id="{E31F8DF6-3F99-4197-8FE7-5C500BBB8C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88020" cy="8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E4FF134-0539-47E0-BABC-B441C50671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27" y="5934941"/>
            <a:ext cx="788020" cy="95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3037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1200px-Coat_of_Arms_of_Chernihiv">
            <a:extLst>
              <a:ext uri="{FF2B5EF4-FFF2-40B4-BE49-F238E27FC236}">
                <a16:creationId xmlns:a16="http://schemas.microsoft.com/office/drawing/2014/main" id="{EECBECFE-21AA-4F0A-A9C0-FE5F0B74B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88020" cy="8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E9F36A-7FEE-4626-856F-352404290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27" y="5934941"/>
            <a:ext cx="788020" cy="951635"/>
          </a:xfrm>
          <a:prstGeom prst="rect">
            <a:avLst/>
          </a:prstGeom>
        </p:spPr>
      </p:pic>
      <p:sp>
        <p:nvSpPr>
          <p:cNvPr id="16" name="Text Box 48">
            <a:extLst>
              <a:ext uri="{FF2B5EF4-FFF2-40B4-BE49-F238E27FC236}">
                <a16:creationId xmlns:a16="http://schemas.microsoft.com/office/drawing/2014/main" id="{2E7A5B75-7FE4-4255-83F7-56B3DB0BA0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2" y="76115"/>
            <a:ext cx="109616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видатків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бюджету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Чернігівської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міської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територіальної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громади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економічною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суттю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2021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рік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млн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92A65A3-E6F0-495B-B36C-D28AA53A7C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0804" y="1187777"/>
            <a:ext cx="80064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947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1200px-Coat_of_Arms_of_Chernihiv">
            <a:extLst>
              <a:ext uri="{FF2B5EF4-FFF2-40B4-BE49-F238E27FC236}">
                <a16:creationId xmlns:a16="http://schemas.microsoft.com/office/drawing/2014/main" id="{EECBECFE-21AA-4F0A-A9C0-FE5F0B74B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88020" cy="8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E9F36A-7FEE-4626-856F-352404290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27" y="5934941"/>
            <a:ext cx="788020" cy="951635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E518819-CCAB-4941-9887-072BA143DE1E}"/>
              </a:ext>
            </a:extLst>
          </p:cNvPr>
          <p:cNvSpPr/>
          <p:nvPr/>
        </p:nvSpPr>
        <p:spPr>
          <a:xfrm>
            <a:off x="2136396" y="265667"/>
            <a:ext cx="88587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rPr>
              <a:t>Бюджет розвитку Чернігівської міської територіальної громади за 2021 рік, млн грн</a:t>
            </a:r>
          </a:p>
        </p:txBody>
      </p:sp>
      <p:sp>
        <p:nvSpPr>
          <p:cNvPr id="7" name="Скругленный прямоугольник 2">
            <a:extLst>
              <a:ext uri="{FF2B5EF4-FFF2-40B4-BE49-F238E27FC236}">
                <a16:creationId xmlns:a16="http://schemas.microsoft.com/office/drawing/2014/main" id="{C9812AAC-6AFA-4ACA-8FD8-872486F7EEE5}"/>
              </a:ext>
            </a:extLst>
          </p:cNvPr>
          <p:cNvSpPr/>
          <p:nvPr/>
        </p:nvSpPr>
        <p:spPr bwMode="auto">
          <a:xfrm>
            <a:off x="1463041" y="1125538"/>
            <a:ext cx="7559675" cy="6524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135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/>
          <a:lstStyle/>
          <a:p>
            <a:pPr algn="ctr" eaLnBrk="1" hangingPunct="1">
              <a:defRPr/>
            </a:pPr>
            <a:r>
              <a:rPr lang="uk-UA" b="1" dirty="0">
                <a:latin typeface="Arial" charset="0"/>
              </a:rPr>
              <a:t>Виконання за 2021 рік збільшилось на 122,8 млн грн або на 23,2% до показників за 2020 рік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3FB6E30-4DE7-43DA-877B-2D5A6CDE72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88384"/>
            <a:ext cx="12192000" cy="5869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838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1200px-Coat_of_Arms_of_Chernihiv">
            <a:extLst>
              <a:ext uri="{FF2B5EF4-FFF2-40B4-BE49-F238E27FC236}">
                <a16:creationId xmlns:a16="http://schemas.microsoft.com/office/drawing/2014/main" id="{EECBECFE-21AA-4F0A-A9C0-FE5F0B74B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88020" cy="8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E9F36A-7FEE-4626-856F-352404290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27" y="5934941"/>
            <a:ext cx="788020" cy="951635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A1E3E524-1A2D-4C15-988D-8283DA50EE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5579" y="-16101"/>
            <a:ext cx="10964006" cy="495250"/>
          </a:xfrm>
        </p:spPr>
        <p:txBody>
          <a:bodyPr>
            <a:noAutofit/>
          </a:bodyPr>
          <a:lstStyle/>
          <a:p>
            <a:pPr algn="ctr"/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Видатки на галузь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Освіта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uk-UA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млн грн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D5BE85D-40F1-487A-A812-3D2DBB2F6A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7065" y="4581682"/>
            <a:ext cx="4264933" cy="2239090"/>
          </a:xfrm>
          <a:prstGeom prst="rect">
            <a:avLst/>
          </a:prstGeom>
        </p:spPr>
      </p:pic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6EEC2813-D4A3-4E86-9FB2-DFACE82B0B16}"/>
              </a:ext>
            </a:extLst>
          </p:cNvPr>
          <p:cNvSpPr txBox="1">
            <a:spLocks/>
          </p:cNvSpPr>
          <p:nvPr/>
        </p:nvSpPr>
        <p:spPr>
          <a:xfrm>
            <a:off x="375579" y="-16101"/>
            <a:ext cx="10964006" cy="495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Видатки на галузь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Освіта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млн грн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Вертикальный свиток 2">
            <a:extLst>
              <a:ext uri="{FF2B5EF4-FFF2-40B4-BE49-F238E27FC236}">
                <a16:creationId xmlns:a16="http://schemas.microsoft.com/office/drawing/2014/main" id="{F6FBB060-55B7-4BF4-A34F-D4B435955C20}"/>
              </a:ext>
            </a:extLst>
          </p:cNvPr>
          <p:cNvSpPr/>
          <p:nvPr/>
        </p:nvSpPr>
        <p:spPr>
          <a:xfrm>
            <a:off x="9533106" y="1680930"/>
            <a:ext cx="2529191" cy="2684174"/>
          </a:xfrm>
          <a:prstGeom prst="verticalScroll">
            <a:avLst/>
          </a:prstGeom>
          <a:solidFill>
            <a:srgbClr val="66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3200" b="1" dirty="0"/>
              <a:t>Всього</a:t>
            </a:r>
            <a:r>
              <a:rPr lang="uk-UA" sz="2000" b="1" dirty="0"/>
              <a:t> </a:t>
            </a:r>
          </a:p>
          <a:p>
            <a:pPr algn="ctr"/>
            <a:r>
              <a:rPr lang="uk-UA" sz="2800" b="1" dirty="0"/>
              <a:t>1345,6 </a:t>
            </a:r>
          </a:p>
          <a:p>
            <a:pPr algn="ctr"/>
            <a:r>
              <a:rPr lang="uk-UA" sz="2800" b="1" dirty="0"/>
              <a:t>млн грн (+25,6% до   2020 року)</a:t>
            </a:r>
          </a:p>
        </p:txBody>
      </p:sp>
      <p:sp>
        <p:nvSpPr>
          <p:cNvPr id="16" name="Блок-схема: перфолента 15">
            <a:extLst>
              <a:ext uri="{FF2B5EF4-FFF2-40B4-BE49-F238E27FC236}">
                <a16:creationId xmlns:a16="http://schemas.microsoft.com/office/drawing/2014/main" id="{FC3613E8-10CA-4D9D-B510-84EA4668AE18}"/>
              </a:ext>
            </a:extLst>
          </p:cNvPr>
          <p:cNvSpPr/>
          <p:nvPr/>
        </p:nvSpPr>
        <p:spPr>
          <a:xfrm>
            <a:off x="4485373" y="5524901"/>
            <a:ext cx="3022332" cy="1274376"/>
          </a:xfrm>
          <a:prstGeom prst="flowChartPunchedTap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solidFill>
                  <a:schemeClr val="tx1"/>
                </a:solidFill>
              </a:rPr>
              <a:t>За рахунок освітньої субвенції – 485,2 млн грн (+27,7% до 2020 року)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BE28B97-EC79-473D-B6D8-268099ED4603}"/>
              </a:ext>
            </a:extLst>
          </p:cNvPr>
          <p:cNvSpPr txBox="1"/>
          <p:nvPr/>
        </p:nvSpPr>
        <p:spPr>
          <a:xfrm>
            <a:off x="-122573" y="4879565"/>
            <a:ext cx="3146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(+30,7% до 2020 року)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1F44F4-9EDD-4A57-AF92-9B4BE156E826}"/>
              </a:ext>
            </a:extLst>
          </p:cNvPr>
          <p:cNvSpPr txBox="1"/>
          <p:nvPr/>
        </p:nvSpPr>
        <p:spPr>
          <a:xfrm>
            <a:off x="729841" y="1953670"/>
            <a:ext cx="2483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(+37,1% до 2020 року)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0ACCA0-65F5-4F42-A1C9-E973016829B2}"/>
              </a:ext>
            </a:extLst>
          </p:cNvPr>
          <p:cNvSpPr txBox="1"/>
          <p:nvPr/>
        </p:nvSpPr>
        <p:spPr>
          <a:xfrm>
            <a:off x="1553950" y="6358698"/>
            <a:ext cx="3146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(+42,0% до 2020 року)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BCF44BA-B014-4DA2-9C14-5AA578BED3E5}"/>
              </a:ext>
            </a:extLst>
          </p:cNvPr>
          <p:cNvSpPr txBox="1"/>
          <p:nvPr/>
        </p:nvSpPr>
        <p:spPr>
          <a:xfrm>
            <a:off x="-434661" y="3549388"/>
            <a:ext cx="3146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(+45,4% до 2020 року)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289118-D073-4DD5-81B7-1BBD09811C76}"/>
              </a:ext>
            </a:extLst>
          </p:cNvPr>
          <p:cNvSpPr txBox="1"/>
          <p:nvPr/>
        </p:nvSpPr>
        <p:spPr>
          <a:xfrm>
            <a:off x="4808030" y="825114"/>
            <a:ext cx="3146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(+3,8% до 2020 року)</a:t>
            </a:r>
          </a:p>
        </p:txBody>
      </p:sp>
      <p:sp>
        <p:nvSpPr>
          <p:cNvPr id="22" name="Волна 21">
            <a:extLst>
              <a:ext uri="{FF2B5EF4-FFF2-40B4-BE49-F238E27FC236}">
                <a16:creationId xmlns:a16="http://schemas.microsoft.com/office/drawing/2014/main" id="{FDED9169-9B75-4144-A331-C273FCC72204}"/>
              </a:ext>
            </a:extLst>
          </p:cNvPr>
          <p:cNvSpPr/>
          <p:nvPr/>
        </p:nvSpPr>
        <p:spPr>
          <a:xfrm>
            <a:off x="7678493" y="435183"/>
            <a:ext cx="2616696" cy="1528149"/>
          </a:xfrm>
          <a:prstGeom prst="wav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sz="2000" b="1" dirty="0">
                <a:solidFill>
                  <a:schemeClr val="tx1"/>
                </a:solidFill>
              </a:rPr>
              <a:t>Всього захищені статті – 87</a:t>
            </a:r>
            <a:r>
              <a:rPr lang="en-US" sz="2000" b="1" dirty="0">
                <a:solidFill>
                  <a:schemeClr val="tx1"/>
                </a:solidFill>
              </a:rPr>
              <a:t>,</a:t>
            </a:r>
            <a:r>
              <a:rPr lang="uk-UA" sz="2000" b="1" dirty="0">
                <a:solidFill>
                  <a:schemeClr val="tx1"/>
                </a:solidFill>
              </a:rPr>
              <a:t>6%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B6EF0A-AC8D-48C8-818C-DC40A1AA7D71}"/>
              </a:ext>
            </a:extLst>
          </p:cNvPr>
          <p:cNvSpPr txBox="1"/>
          <p:nvPr/>
        </p:nvSpPr>
        <p:spPr>
          <a:xfrm>
            <a:off x="5388489" y="3436062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(+23,2% до 2020 року)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1CEA297-F21D-4C92-8B1D-FA73843155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3798" y="197968"/>
            <a:ext cx="10004403" cy="625503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07521FA-D6EA-4086-959A-BD133ED5E4E9}"/>
              </a:ext>
            </a:extLst>
          </p:cNvPr>
          <p:cNvSpPr txBox="1"/>
          <p:nvPr/>
        </p:nvSpPr>
        <p:spPr>
          <a:xfrm>
            <a:off x="5509181" y="3429000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(+23,2% до 2020 року)</a:t>
            </a:r>
          </a:p>
        </p:txBody>
      </p:sp>
    </p:spTree>
    <p:extLst>
      <p:ext uri="{BB962C8B-B14F-4D97-AF65-F5344CB8AC3E}">
        <p14:creationId xmlns:p14="http://schemas.microsoft.com/office/powerpoint/2010/main" val="18203803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4">
            <a:extLst>
              <a:ext uri="{FF2B5EF4-FFF2-40B4-BE49-F238E27FC236}">
                <a16:creationId xmlns:a16="http://schemas.microsoft.com/office/drawing/2014/main" id="{D5ABCDDF-811B-4959-9C2E-20C6453A480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4" y="0"/>
            <a:ext cx="11972925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5">
            <a:extLst>
              <a:ext uri="{FF2B5EF4-FFF2-40B4-BE49-F238E27FC236}">
                <a16:creationId xmlns:a16="http://schemas.microsoft.com/office/drawing/2014/main" id="{09434F1B-3FB0-442F-998F-824C2D254B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7622" y="1821302"/>
            <a:ext cx="51673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ВСЬОГО</a:t>
            </a:r>
            <a:r>
              <a:rPr lang="uk-UA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ВИДІЛЕНО 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2B508199-5D6F-42B5-8649-FA8D1453B7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2161" y="1557326"/>
            <a:ext cx="11826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 dirty="0">
                <a:solidFill>
                  <a:srgbClr val="C00000"/>
                </a:solidFill>
              </a:rPr>
              <a:t>2020 рік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383388FA-2A8B-47CA-9571-1CDBCE0FF7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7710" y="1557326"/>
            <a:ext cx="11826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 dirty="0">
                <a:solidFill>
                  <a:srgbClr val="C00000"/>
                </a:solidFill>
              </a:rPr>
              <a:t>2021</a:t>
            </a:r>
            <a:r>
              <a:rPr lang="uk-UA" b="1" dirty="0">
                <a:solidFill>
                  <a:srgbClr val="C00000"/>
                </a:solidFill>
              </a:rPr>
              <a:t> рік</a:t>
            </a: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CB1173DB-8A0F-482B-B353-93643F25D4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1251" y="2199715"/>
            <a:ext cx="16446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dirty="0"/>
              <a:t>12,7 </a:t>
            </a:r>
            <a:r>
              <a:rPr lang="uk-UA" sz="2000" dirty="0"/>
              <a:t>млн</a:t>
            </a:r>
            <a:r>
              <a:rPr lang="uk-UA" dirty="0"/>
              <a:t> грн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B5740506-24D4-455D-8A06-7EDD8C2765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0938" y="2194953"/>
            <a:ext cx="15525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dirty="0"/>
              <a:t>7,8 млн грн</a:t>
            </a: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B97C8490-4A51-4893-A4A0-837CAB1463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1145" y="2713722"/>
            <a:ext cx="276836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 dirty="0"/>
              <a:t>Субвенція</a:t>
            </a:r>
            <a:r>
              <a:rPr lang="uk-UA" b="1" dirty="0"/>
              <a:t> </a:t>
            </a:r>
            <a:r>
              <a:rPr lang="uk-UA" b="1"/>
              <a:t>з ДБУ</a:t>
            </a:r>
            <a:endParaRPr lang="uk-UA" b="1" dirty="0"/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447C28D9-B2A3-460E-B525-BC22B51072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1888" y="3056683"/>
            <a:ext cx="3001645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uk-UA" dirty="0">
                <a:solidFill>
                  <a:prstClr val="black"/>
                </a:solidFill>
              </a:rPr>
              <a:t>9,6 </a:t>
            </a:r>
            <a:r>
              <a:rPr lang="uk-UA" sz="2000" dirty="0">
                <a:solidFill>
                  <a:prstClr val="black"/>
                </a:solidFill>
              </a:rPr>
              <a:t>млн</a:t>
            </a:r>
            <a:r>
              <a:rPr lang="uk-UA" dirty="0">
                <a:solidFill>
                  <a:prstClr val="black"/>
                </a:solidFill>
              </a:rPr>
              <a:t> грн (75,6%), </a:t>
            </a:r>
            <a:r>
              <a:rPr lang="uk-UA" sz="1600" dirty="0">
                <a:solidFill>
                  <a:prstClr val="black"/>
                </a:solidFill>
              </a:rPr>
              <a:t>з них 3,9 млн грн на закупівлю засобів захисту під час карантину)</a:t>
            </a: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6EB36D27-0B6E-4AE0-A02E-416303DAC9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3534" y="3041572"/>
            <a:ext cx="27052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dirty="0"/>
              <a:t>5,4 </a:t>
            </a:r>
            <a:r>
              <a:rPr lang="uk-UA" sz="2000" dirty="0"/>
              <a:t>млн</a:t>
            </a:r>
            <a:r>
              <a:rPr lang="uk-UA" dirty="0"/>
              <a:t> грн (69,2%)</a:t>
            </a:r>
            <a:endParaRPr lang="uk-UA" sz="1600" dirty="0"/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8DC9154D-7007-489B-B1CF-81F63B9D0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6883" y="3877929"/>
            <a:ext cx="36782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 dirty="0"/>
              <a:t>Кошти</a:t>
            </a:r>
            <a:r>
              <a:rPr lang="uk-UA" b="1" dirty="0"/>
              <a:t> бюджету Чернігівської МТГ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E3F754A2-3342-4136-902E-E4DBD29B98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5950" y="4176934"/>
            <a:ext cx="2324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dirty="0"/>
              <a:t>3,1 млн грн (24,4%)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4C6F8E70-3F49-4C28-8DF5-F45B1BEA10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8255" y="4204076"/>
            <a:ext cx="23225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dirty="0"/>
              <a:t>2,4 млн грн (30,8%)</a:t>
            </a:r>
          </a:p>
        </p:txBody>
      </p:sp>
      <p:sp>
        <p:nvSpPr>
          <p:cNvPr id="18" name="Стрелка: вправо 17">
            <a:extLst>
              <a:ext uri="{FF2B5EF4-FFF2-40B4-BE49-F238E27FC236}">
                <a16:creationId xmlns:a16="http://schemas.microsoft.com/office/drawing/2014/main" id="{71D90778-C542-480A-BB97-B9C7030FFE8A}"/>
              </a:ext>
            </a:extLst>
          </p:cNvPr>
          <p:cNvSpPr/>
          <p:nvPr/>
        </p:nvSpPr>
        <p:spPr>
          <a:xfrm flipH="1">
            <a:off x="4900233" y="2145015"/>
            <a:ext cx="2440705" cy="4556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-4,9 </a:t>
            </a:r>
            <a:r>
              <a:rPr lang="uk-UA" sz="2000" dirty="0"/>
              <a:t>млн</a:t>
            </a:r>
            <a:r>
              <a:rPr lang="uk-UA" dirty="0"/>
              <a:t> грн (-38,6%)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979F0069-4062-4719-AE12-AE217D8B2D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9579" y="2458929"/>
            <a:ext cx="20574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dirty="0"/>
              <a:t>з </a:t>
            </a:r>
            <a:r>
              <a:rPr lang="uk-UA" sz="2000" dirty="0"/>
              <a:t>них</a:t>
            </a:r>
            <a:endParaRPr lang="uk-UA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CF9B8E11-E5AB-4E93-83D2-9AEE6850FA2A}"/>
              </a:ext>
            </a:extLst>
          </p:cNvPr>
          <p:cNvSpPr/>
          <p:nvPr/>
        </p:nvSpPr>
        <p:spPr>
          <a:xfrm>
            <a:off x="698500" y="188913"/>
            <a:ext cx="11295063" cy="527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НОВА УКРАЇНСЬКА ШКОЛА</a:t>
            </a:r>
          </a:p>
          <a:p>
            <a:pPr algn="ctr">
              <a:defRPr/>
            </a:pPr>
            <a:r>
              <a:rPr lang="uk-UA" sz="2800" b="1" dirty="0">
                <a:solidFill>
                  <a:srgbClr val="000080"/>
                </a:solidFill>
                <a:latin typeface="Times New Roman" pitchFamily="18" charset="0"/>
                <a:cs typeface="Times New Roman" pitchFamily="18" charset="0"/>
              </a:rPr>
              <a:t>облаштування освітнього простору для початкових класів</a:t>
            </a:r>
            <a:endParaRPr lang="uk-UA" sz="2000" b="1" dirty="0">
              <a:solidFill>
                <a:srgbClr val="0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2" descr="1200px-Coat_of_Arms_of_Chernihiv">
            <a:extLst>
              <a:ext uri="{FF2B5EF4-FFF2-40B4-BE49-F238E27FC236}">
                <a16:creationId xmlns:a16="http://schemas.microsoft.com/office/drawing/2014/main" id="{EECBECFE-21AA-4F0A-A9C0-FE5F0B74B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88020" cy="8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E9F36A-7FEE-4626-856F-352404290E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27" y="5934941"/>
            <a:ext cx="788020" cy="95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1209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1200px-Coat_of_Arms_of_Chernihiv">
            <a:extLst>
              <a:ext uri="{FF2B5EF4-FFF2-40B4-BE49-F238E27FC236}">
                <a16:creationId xmlns:a16="http://schemas.microsoft.com/office/drawing/2014/main" id="{EECBECFE-21AA-4F0A-A9C0-FE5F0B74B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88020" cy="8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E9F36A-7FEE-4626-856F-352404290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27" y="5934941"/>
            <a:ext cx="788020" cy="951635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B09CD3D-01DA-434A-9B2B-9D48E6312B68}"/>
              </a:ext>
            </a:extLst>
          </p:cNvPr>
          <p:cNvSpPr/>
          <p:nvPr/>
        </p:nvSpPr>
        <p:spPr>
          <a:xfrm>
            <a:off x="6125361" y="1359016"/>
            <a:ext cx="5766033" cy="1549865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u="sng" dirty="0">
                <a:solidFill>
                  <a:schemeClr val="tx1"/>
                </a:solidFill>
              </a:rPr>
              <a:t>Створення навчально-практичних центрів сучасної професійної (професійно-технічної) освіти</a:t>
            </a:r>
            <a:r>
              <a:rPr lang="uk-UA" sz="2000" dirty="0">
                <a:solidFill>
                  <a:schemeClr val="tx1"/>
                </a:solidFill>
              </a:rPr>
              <a:t> - 2,5 млн грн, у тому числі: </a:t>
            </a:r>
          </a:p>
          <a:p>
            <a:pPr algn="ctr"/>
            <a:r>
              <a:rPr lang="uk-UA" sz="2000" dirty="0">
                <a:solidFill>
                  <a:schemeClr val="tx1"/>
                </a:solidFill>
              </a:rPr>
              <a:t>субвенція з ДБУ - 1,8 млн грн </a:t>
            </a:r>
          </a:p>
          <a:p>
            <a:pPr algn="ctr"/>
            <a:r>
              <a:rPr lang="uk-UA" sz="2000" dirty="0">
                <a:solidFill>
                  <a:schemeClr val="tx1"/>
                </a:solidFill>
              </a:rPr>
              <a:t>кошти бюджету Чернігівської МТГ - 0,7 млн грн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CF35D0CA-8B04-4660-8887-872909C314BC}"/>
              </a:ext>
            </a:extLst>
          </p:cNvPr>
          <p:cNvSpPr/>
          <p:nvPr/>
        </p:nvSpPr>
        <p:spPr>
          <a:xfrm>
            <a:off x="6125361" y="3122804"/>
            <a:ext cx="5707310" cy="165263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1. </a:t>
            </a:r>
            <a:r>
              <a:rPr lang="ru-RU" sz="2000" dirty="0" err="1">
                <a:solidFill>
                  <a:schemeClr val="tx1"/>
                </a:solidFill>
              </a:rPr>
              <a:t>Створення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регіонального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навчально</a:t>
            </a:r>
            <a:r>
              <a:rPr lang="ru-RU" sz="2000" dirty="0">
                <a:solidFill>
                  <a:schemeClr val="tx1"/>
                </a:solidFill>
              </a:rPr>
              <a:t>-практичного центру </a:t>
            </a:r>
            <a:r>
              <a:rPr lang="ru-RU" sz="2000" dirty="0" err="1">
                <a:solidFill>
                  <a:schemeClr val="tx1"/>
                </a:solidFill>
              </a:rPr>
              <a:t>підготовки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мулярів</a:t>
            </a:r>
            <a:r>
              <a:rPr lang="ru-RU" sz="2000" dirty="0">
                <a:solidFill>
                  <a:schemeClr val="tx1"/>
                </a:solidFill>
              </a:rPr>
              <a:t> у Державному </a:t>
            </a:r>
            <a:r>
              <a:rPr lang="ru-RU" sz="2000" dirty="0" err="1">
                <a:solidFill>
                  <a:schemeClr val="tx1"/>
                </a:solidFill>
              </a:rPr>
              <a:t>професійно-технічному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навчальному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закладі</a:t>
            </a:r>
            <a:r>
              <a:rPr lang="ru-RU" sz="2000" dirty="0">
                <a:solidFill>
                  <a:schemeClr val="tx1"/>
                </a:solidFill>
              </a:rPr>
              <a:t> “</a:t>
            </a:r>
            <a:r>
              <a:rPr lang="ru-RU" sz="2000" dirty="0" err="1">
                <a:solidFill>
                  <a:schemeClr val="tx1"/>
                </a:solidFill>
              </a:rPr>
              <a:t>Чернігівський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професійний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будівельний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ліцей</a:t>
            </a:r>
            <a:r>
              <a:rPr lang="ru-RU" sz="2000" dirty="0">
                <a:solidFill>
                  <a:schemeClr val="tx1"/>
                </a:solidFill>
              </a:rPr>
              <a:t>” - 1,0 млн </a:t>
            </a:r>
            <a:r>
              <a:rPr lang="ru-RU" sz="2000" dirty="0" err="1">
                <a:solidFill>
                  <a:schemeClr val="tx1"/>
                </a:solidFill>
              </a:rPr>
              <a:t>грн</a:t>
            </a:r>
            <a:endParaRPr lang="uk-UA" sz="20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E2C51F52-D9C9-4A62-9081-38C416B1C3A7}"/>
              </a:ext>
            </a:extLst>
          </p:cNvPr>
          <p:cNvSpPr/>
          <p:nvPr/>
        </p:nvSpPr>
        <p:spPr>
          <a:xfrm>
            <a:off x="6095999" y="4915949"/>
            <a:ext cx="5736671" cy="179524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</a:rPr>
              <a:t>2. </a:t>
            </a:r>
            <a:r>
              <a:rPr lang="ru-RU" sz="2000">
                <a:solidFill>
                  <a:schemeClr val="tx1"/>
                </a:solidFill>
              </a:rPr>
              <a:t>Створення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навчально</a:t>
            </a:r>
            <a:r>
              <a:rPr lang="ru-RU" sz="2000" dirty="0">
                <a:solidFill>
                  <a:schemeClr val="tx1"/>
                </a:solidFill>
              </a:rPr>
              <a:t>-практичного центру </a:t>
            </a:r>
            <a:r>
              <a:rPr lang="ru-RU" sz="2000" dirty="0" err="1">
                <a:solidFill>
                  <a:schemeClr val="tx1"/>
                </a:solidFill>
              </a:rPr>
              <a:t>сучасних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технологій</a:t>
            </a:r>
            <a:r>
              <a:rPr lang="ru-RU" sz="2000" dirty="0">
                <a:solidFill>
                  <a:schemeClr val="tx1"/>
                </a:solidFill>
              </a:rPr>
              <a:t> та дизайну “</a:t>
            </a:r>
            <a:r>
              <a:rPr lang="ru-RU" sz="2000" dirty="0" err="1">
                <a:solidFill>
                  <a:schemeClr val="tx1"/>
                </a:solidFill>
              </a:rPr>
              <a:t>Імперія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Моди</a:t>
            </a:r>
            <a:r>
              <a:rPr lang="ru-RU" sz="2000" dirty="0">
                <a:solidFill>
                  <a:schemeClr val="tx1"/>
                </a:solidFill>
              </a:rPr>
              <a:t>” в Державному </a:t>
            </a:r>
            <a:r>
              <a:rPr lang="ru-RU" sz="2000" dirty="0" err="1">
                <a:solidFill>
                  <a:schemeClr val="tx1"/>
                </a:solidFill>
              </a:rPr>
              <a:t>професійно-технічному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навчальному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закладі</a:t>
            </a:r>
            <a:r>
              <a:rPr lang="ru-RU" sz="2000" dirty="0">
                <a:solidFill>
                  <a:schemeClr val="tx1"/>
                </a:solidFill>
              </a:rPr>
              <a:t> “</a:t>
            </a:r>
            <a:r>
              <a:rPr lang="ru-RU" sz="2000" dirty="0" err="1">
                <a:solidFill>
                  <a:schemeClr val="tx1"/>
                </a:solidFill>
              </a:rPr>
              <a:t>Чернігівське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вище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професійне</a:t>
            </a:r>
            <a:r>
              <a:rPr lang="ru-RU" sz="2000" dirty="0">
                <a:solidFill>
                  <a:schemeClr val="tx1"/>
                </a:solidFill>
              </a:rPr>
              <a:t> училище </a:t>
            </a:r>
            <a:r>
              <a:rPr lang="ru-RU" sz="2000" dirty="0" err="1">
                <a:solidFill>
                  <a:schemeClr val="tx1"/>
                </a:solidFill>
              </a:rPr>
              <a:t>побутового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обслуговування</a:t>
            </a:r>
            <a:r>
              <a:rPr lang="ru-RU" sz="2000" dirty="0">
                <a:solidFill>
                  <a:schemeClr val="tx1"/>
                </a:solidFill>
              </a:rPr>
              <a:t>”  - 1,5 млн </a:t>
            </a:r>
            <a:r>
              <a:rPr lang="ru-RU" sz="2000" dirty="0" err="1">
                <a:solidFill>
                  <a:schemeClr val="tx1"/>
                </a:solidFill>
              </a:rPr>
              <a:t>грн</a:t>
            </a:r>
            <a:endParaRPr lang="uk-UA" sz="20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47CB940E-A4A5-4403-B575-81A003C64154}"/>
              </a:ext>
            </a:extLst>
          </p:cNvPr>
          <p:cNvSpPr/>
          <p:nvPr/>
        </p:nvSpPr>
        <p:spPr>
          <a:xfrm>
            <a:off x="300605" y="1359015"/>
            <a:ext cx="5529743" cy="154986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u="sng" dirty="0" err="1">
                <a:solidFill>
                  <a:schemeClr val="tx1"/>
                </a:solidFill>
              </a:rPr>
              <a:t>Спроможна</a:t>
            </a:r>
            <a:r>
              <a:rPr lang="ru-RU" sz="2000" u="sng" dirty="0">
                <a:solidFill>
                  <a:schemeClr val="tx1"/>
                </a:solidFill>
              </a:rPr>
              <a:t> школа для </a:t>
            </a:r>
            <a:r>
              <a:rPr lang="ru-RU" sz="2000" u="sng" dirty="0" err="1">
                <a:solidFill>
                  <a:schemeClr val="tx1"/>
                </a:solidFill>
              </a:rPr>
              <a:t>кращих</a:t>
            </a:r>
            <a:r>
              <a:rPr lang="ru-RU" sz="2000" u="sng" dirty="0">
                <a:solidFill>
                  <a:schemeClr val="tx1"/>
                </a:solidFill>
              </a:rPr>
              <a:t> </a:t>
            </a:r>
            <a:r>
              <a:rPr lang="ru-RU" sz="2000" u="sng" dirty="0" err="1">
                <a:solidFill>
                  <a:schemeClr val="tx1"/>
                </a:solidFill>
              </a:rPr>
              <a:t>результатів</a:t>
            </a:r>
            <a:r>
              <a:rPr lang="ru-RU" sz="2000" u="sng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</a:rPr>
              <a:t>– </a:t>
            </a:r>
            <a:endParaRPr lang="en-US" sz="2000" dirty="0">
              <a:solidFill>
                <a:schemeClr val="tx1"/>
              </a:solidFill>
            </a:endParaRP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6,9 млн </a:t>
            </a:r>
            <a:r>
              <a:rPr lang="ru-RU" sz="2000" dirty="0" err="1">
                <a:solidFill>
                  <a:schemeClr val="tx1"/>
                </a:solidFill>
              </a:rPr>
              <a:t>грн</a:t>
            </a:r>
            <a:r>
              <a:rPr lang="ru-RU" sz="2000" dirty="0">
                <a:solidFill>
                  <a:schemeClr val="tx1"/>
                </a:solidFill>
              </a:rPr>
              <a:t>, у тому </a:t>
            </a:r>
            <a:r>
              <a:rPr lang="ru-RU" sz="2000" dirty="0" err="1">
                <a:solidFill>
                  <a:schemeClr val="tx1"/>
                </a:solidFill>
              </a:rPr>
              <a:t>числі</a:t>
            </a:r>
            <a:r>
              <a:rPr lang="ru-RU" sz="2000" dirty="0">
                <a:solidFill>
                  <a:schemeClr val="tx1"/>
                </a:solidFill>
              </a:rPr>
              <a:t>: </a:t>
            </a:r>
          </a:p>
          <a:p>
            <a:pPr algn="ctr"/>
            <a:r>
              <a:rPr lang="ru-RU" sz="2000" dirty="0" err="1">
                <a:solidFill>
                  <a:schemeClr val="tx1"/>
                </a:solidFill>
              </a:rPr>
              <a:t>субвенція</a:t>
            </a:r>
            <a:r>
              <a:rPr lang="ru-RU" sz="2000" dirty="0">
                <a:solidFill>
                  <a:schemeClr val="tx1"/>
                </a:solidFill>
              </a:rPr>
              <a:t> з ДБУ - 4,6 млн </a:t>
            </a:r>
            <a:r>
              <a:rPr lang="ru-RU" sz="2000" dirty="0" err="1">
                <a:solidFill>
                  <a:schemeClr val="tx1"/>
                </a:solidFill>
              </a:rPr>
              <a:t>грн</a:t>
            </a:r>
            <a:endParaRPr lang="ru-RU" sz="2000" dirty="0">
              <a:solidFill>
                <a:schemeClr val="tx1"/>
              </a:solidFill>
            </a:endParaRPr>
          </a:p>
          <a:p>
            <a:pPr algn="ctr"/>
            <a:r>
              <a:rPr lang="ru-RU" sz="2000" dirty="0" err="1">
                <a:solidFill>
                  <a:schemeClr val="tx1"/>
                </a:solidFill>
              </a:rPr>
              <a:t>кошти</a:t>
            </a:r>
            <a:r>
              <a:rPr lang="ru-RU" sz="2000" dirty="0">
                <a:solidFill>
                  <a:schemeClr val="tx1"/>
                </a:solidFill>
              </a:rPr>
              <a:t> бюджету </a:t>
            </a:r>
            <a:r>
              <a:rPr lang="ru-RU" sz="2000" dirty="0" err="1">
                <a:solidFill>
                  <a:schemeClr val="tx1"/>
                </a:solidFill>
              </a:rPr>
              <a:t>Чернігівської</a:t>
            </a:r>
            <a:r>
              <a:rPr lang="ru-RU" sz="2000" dirty="0">
                <a:solidFill>
                  <a:schemeClr val="tx1"/>
                </a:solidFill>
              </a:rPr>
              <a:t> МТГ - 2,3 млн </a:t>
            </a:r>
            <a:r>
              <a:rPr lang="ru-RU" sz="2000" dirty="0" err="1">
                <a:solidFill>
                  <a:schemeClr val="tx1"/>
                </a:solidFill>
              </a:rPr>
              <a:t>грн</a:t>
            </a:r>
            <a:endParaRPr lang="uk-UA" sz="20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A1A6D621-2E39-42E2-869C-2796E2AA678E}"/>
              </a:ext>
            </a:extLst>
          </p:cNvPr>
          <p:cNvSpPr/>
          <p:nvPr/>
        </p:nvSpPr>
        <p:spPr>
          <a:xfrm>
            <a:off x="300605" y="3122803"/>
            <a:ext cx="5529742" cy="165263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1. </a:t>
            </a:r>
            <a:r>
              <a:rPr lang="ru-RU" sz="2000" dirty="0" err="1">
                <a:solidFill>
                  <a:schemeClr val="tx1"/>
                </a:solidFill>
              </a:rPr>
              <a:t>Заміна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обладнання</a:t>
            </a:r>
            <a:r>
              <a:rPr lang="ru-RU" sz="2000" dirty="0">
                <a:solidFill>
                  <a:schemeClr val="tx1"/>
                </a:solidFill>
              </a:rPr>
              <a:t> та </a:t>
            </a:r>
            <a:r>
              <a:rPr lang="ru-RU" sz="2000" dirty="0" err="1">
                <a:solidFill>
                  <a:schemeClr val="tx1"/>
                </a:solidFill>
              </a:rPr>
              <a:t>меблів</a:t>
            </a:r>
            <a:r>
              <a:rPr lang="ru-RU" sz="2000" dirty="0">
                <a:solidFill>
                  <a:schemeClr val="tx1"/>
                </a:solidFill>
              </a:rPr>
              <a:t> у </a:t>
            </a:r>
            <a:r>
              <a:rPr lang="ru-RU" sz="2000" dirty="0" err="1">
                <a:solidFill>
                  <a:schemeClr val="tx1"/>
                </a:solidFill>
              </a:rPr>
              <a:t>їдальні</a:t>
            </a:r>
            <a:r>
              <a:rPr lang="ru-RU" sz="2000" dirty="0">
                <a:solidFill>
                  <a:schemeClr val="tx1"/>
                </a:solidFill>
              </a:rPr>
              <a:t> та </a:t>
            </a:r>
            <a:r>
              <a:rPr lang="ru-RU" sz="2000" dirty="0" err="1">
                <a:solidFill>
                  <a:schemeClr val="tx1"/>
                </a:solidFill>
              </a:rPr>
              <a:t>харчоблоці</a:t>
            </a:r>
            <a:r>
              <a:rPr lang="ru-RU" sz="2000" dirty="0">
                <a:solidFill>
                  <a:schemeClr val="tx1"/>
                </a:solidFill>
              </a:rPr>
              <a:t> у ЗЗСО №34 - 3,0 млн </a:t>
            </a:r>
            <a:r>
              <a:rPr lang="ru-RU" sz="2000" dirty="0" err="1">
                <a:solidFill>
                  <a:schemeClr val="tx1"/>
                </a:solidFill>
              </a:rPr>
              <a:t>грн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968CF6B-9775-4D2D-B281-3C089F642C86}"/>
              </a:ext>
            </a:extLst>
          </p:cNvPr>
          <p:cNvSpPr/>
          <p:nvPr/>
        </p:nvSpPr>
        <p:spPr>
          <a:xfrm>
            <a:off x="1355926" y="250651"/>
            <a:ext cx="9249878" cy="527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заходів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 рамках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реалізації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програми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Спроможна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 для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кращих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результатів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 та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заходів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щодо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створення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навчально-практичних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центрів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сучасної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професійної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професійно-технічної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освіти</a:t>
            </a:r>
            <a:endParaRPr lang="uk-UA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4BF19720-D7B6-4651-A2D1-0D45EBFC9D27}"/>
              </a:ext>
            </a:extLst>
          </p:cNvPr>
          <p:cNvSpPr/>
          <p:nvPr/>
        </p:nvSpPr>
        <p:spPr>
          <a:xfrm>
            <a:off x="300603" y="4989357"/>
            <a:ext cx="5529744" cy="165263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2. </a:t>
            </a:r>
            <a:r>
              <a:rPr lang="ru-RU" sz="2000" dirty="0" err="1">
                <a:solidFill>
                  <a:schemeClr val="tx1"/>
                </a:solidFill>
              </a:rPr>
              <a:t>Облаштування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системи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err="1">
                <a:solidFill>
                  <a:schemeClr val="tx1"/>
                </a:solidFill>
              </a:rPr>
              <a:t>безпеки</a:t>
            </a:r>
            <a:r>
              <a:rPr lang="ru-RU" sz="2000" dirty="0">
                <a:solidFill>
                  <a:schemeClr val="tx1"/>
                </a:solidFill>
              </a:rPr>
              <a:t> в рамках </a:t>
            </a:r>
            <a:r>
              <a:rPr lang="ru-RU" sz="2000" dirty="0" err="1">
                <a:solidFill>
                  <a:schemeClr val="tx1"/>
                </a:solidFill>
              </a:rPr>
              <a:t>заходів</a:t>
            </a:r>
            <a:r>
              <a:rPr lang="ru-RU" sz="2000" dirty="0">
                <a:solidFill>
                  <a:schemeClr val="tx1"/>
                </a:solidFill>
              </a:rPr>
              <a:t> “</a:t>
            </a:r>
            <a:r>
              <a:rPr lang="ru-RU" sz="2000" dirty="0" err="1">
                <a:solidFill>
                  <a:schemeClr val="tx1"/>
                </a:solidFill>
              </a:rPr>
              <a:t>Безпечна</a:t>
            </a:r>
            <a:r>
              <a:rPr lang="ru-RU" sz="2000" dirty="0">
                <a:solidFill>
                  <a:schemeClr val="tx1"/>
                </a:solidFill>
              </a:rPr>
              <a:t> школа” у ЗЗСО №35 – </a:t>
            </a:r>
            <a:endParaRPr lang="en-US" sz="2000" dirty="0">
              <a:solidFill>
                <a:schemeClr val="tx1"/>
              </a:solidFill>
            </a:endParaRP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3,9 млн </a:t>
            </a:r>
            <a:r>
              <a:rPr lang="ru-RU" sz="2000" dirty="0" err="1">
                <a:solidFill>
                  <a:schemeClr val="tx1"/>
                </a:solidFill>
              </a:rPr>
              <a:t>грн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0423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>
            <a:extLst>
              <a:ext uri="{FF2B5EF4-FFF2-40B4-BE49-F238E27FC236}">
                <a16:creationId xmlns:a16="http://schemas.microsoft.com/office/drawing/2014/main" id="{C4CE06D5-1DC7-4D62-B10B-333A1EAE76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3100" y="153445"/>
            <a:ext cx="9532017" cy="982133"/>
          </a:xfrm>
          <a:prstGeom prst="flowChartAlternateProcess">
            <a:avLst/>
          </a:prstGeom>
          <a:solidFill>
            <a:schemeClr val="accent5">
              <a:alpha val="63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>
            <a:normAutofit fontScale="77500" lnSpcReduction="20000"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3733" b="1" dirty="0">
                <a:solidFill>
                  <a:schemeClr val="tx1"/>
                </a:solidFill>
                <a:cs typeface="Times New Roman" pitchFamily="18" charset="0"/>
              </a:rPr>
              <a:t>Оснащення закладів охорони здоров</a:t>
            </a:r>
            <a:r>
              <a:rPr lang="en-US" sz="3733" b="1" dirty="0">
                <a:solidFill>
                  <a:schemeClr val="tx1"/>
                </a:solidFill>
                <a:cs typeface="Times New Roman" pitchFamily="18" charset="0"/>
              </a:rPr>
              <a:t>’</a:t>
            </a:r>
            <a:r>
              <a:rPr lang="ru-RU" sz="3733" b="1" dirty="0">
                <a:solidFill>
                  <a:schemeClr val="tx1"/>
                </a:solidFill>
                <a:cs typeface="Times New Roman" pitchFamily="18" charset="0"/>
              </a:rPr>
              <a:t>я міста</a:t>
            </a:r>
          </a:p>
          <a:p>
            <a:pPr algn="ctr">
              <a:buFont typeface="Arial" charset="0"/>
              <a:buNone/>
              <a:defRPr/>
            </a:pPr>
            <a:r>
              <a:rPr lang="ru-RU" sz="3733" b="1" dirty="0">
                <a:solidFill>
                  <a:schemeClr val="tx1"/>
                </a:solidFill>
                <a:cs typeface="Times New Roman" pitchFamily="18" charset="0"/>
              </a:rPr>
              <a:t>– 57,8 млн </a:t>
            </a:r>
            <a:r>
              <a:rPr lang="ru-RU" sz="3733" b="1" dirty="0" err="1">
                <a:solidFill>
                  <a:schemeClr val="tx1"/>
                </a:solidFill>
                <a:cs typeface="Times New Roman" pitchFamily="18" charset="0"/>
              </a:rPr>
              <a:t>грн</a:t>
            </a:r>
            <a:endParaRPr lang="ru-RU" sz="3733" b="1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10" name="Блок-схема: альтернативный процесс 9">
            <a:extLst>
              <a:ext uri="{FF2B5EF4-FFF2-40B4-BE49-F238E27FC236}">
                <a16:creationId xmlns:a16="http://schemas.microsoft.com/office/drawing/2014/main" id="{3854ACB4-D92F-4C43-89D8-20391E0C8D87}"/>
              </a:ext>
            </a:extLst>
          </p:cNvPr>
          <p:cNvSpPr/>
          <p:nvPr/>
        </p:nvSpPr>
        <p:spPr>
          <a:xfrm>
            <a:off x="47328" y="1256624"/>
            <a:ext cx="2715560" cy="1741169"/>
          </a:xfrm>
          <a:prstGeom prst="flowChartAlternateProcess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41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uk-UA" sz="1650" b="1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Міська лікарня № 2 – Міська лікарня №1 – 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uk-UA" sz="1650" b="1" dirty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2021</a:t>
            </a:r>
            <a:r>
              <a:rPr lang="uk-UA" sz="1650" b="1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 – 37,5 млн грн</a:t>
            </a:r>
            <a:endParaRPr lang="ru-RU" sz="1650" b="1" dirty="0">
              <a:solidFill>
                <a:schemeClr val="tx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1" name="Блок-схема: альтернативный процесс 10">
            <a:extLst>
              <a:ext uri="{FF2B5EF4-FFF2-40B4-BE49-F238E27FC236}">
                <a16:creationId xmlns:a16="http://schemas.microsoft.com/office/drawing/2014/main" id="{05B23C85-7958-4E4F-975F-6C6037445D96}"/>
              </a:ext>
            </a:extLst>
          </p:cNvPr>
          <p:cNvSpPr/>
          <p:nvPr/>
        </p:nvSpPr>
        <p:spPr>
          <a:xfrm>
            <a:off x="6331416" y="1258776"/>
            <a:ext cx="1579815" cy="1741169"/>
          </a:xfrm>
          <a:prstGeom prst="flowChartAlternateProcess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41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uk-UA" sz="1650" b="1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Пологовий будинок 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uk-UA" sz="1650" b="1" dirty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2021</a:t>
            </a:r>
            <a:r>
              <a:rPr lang="uk-UA" sz="1650" b="1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 – 3,1 млн грн</a:t>
            </a:r>
            <a:endParaRPr lang="ru-RU" sz="1650" b="1" dirty="0">
              <a:solidFill>
                <a:schemeClr val="tx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80000"/>
              </a:lnSpc>
              <a:defRPr/>
            </a:pPr>
            <a:endParaRPr lang="ru-RU" sz="1650" b="1" dirty="0">
              <a:solidFill>
                <a:schemeClr val="tx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Блок-схема: альтернативный процесс 11">
            <a:extLst>
              <a:ext uri="{FF2B5EF4-FFF2-40B4-BE49-F238E27FC236}">
                <a16:creationId xmlns:a16="http://schemas.microsoft.com/office/drawing/2014/main" id="{66FE47BF-FE91-4664-803E-8B0F5518DA25}"/>
              </a:ext>
            </a:extLst>
          </p:cNvPr>
          <p:cNvSpPr/>
          <p:nvPr/>
        </p:nvSpPr>
        <p:spPr>
          <a:xfrm>
            <a:off x="2883129" y="1255951"/>
            <a:ext cx="1576454" cy="1741169"/>
          </a:xfrm>
          <a:prstGeom prst="flowChartAlternateProcess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41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uk-UA" sz="1650" b="1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Міська лікарня № 3 </a:t>
            </a:r>
            <a:r>
              <a:rPr lang="uk-UA" sz="1650" b="1" dirty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2021</a:t>
            </a:r>
            <a:r>
              <a:rPr lang="uk-UA" sz="1650" b="1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 – 15,3 млн грн</a:t>
            </a:r>
            <a:endParaRPr lang="ru-RU" sz="1650" b="1" dirty="0">
              <a:solidFill>
                <a:schemeClr val="tx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5" name="Блок-схема: альтернативный процесс 14">
            <a:extLst>
              <a:ext uri="{FF2B5EF4-FFF2-40B4-BE49-F238E27FC236}">
                <a16:creationId xmlns:a16="http://schemas.microsoft.com/office/drawing/2014/main" id="{A2D293B1-1892-4E18-8F90-DC19F37390CC}"/>
              </a:ext>
            </a:extLst>
          </p:cNvPr>
          <p:cNvSpPr/>
          <p:nvPr/>
        </p:nvSpPr>
        <p:spPr>
          <a:xfrm>
            <a:off x="8031472" y="1255951"/>
            <a:ext cx="1821284" cy="1741169"/>
          </a:xfrm>
          <a:prstGeom prst="flowChartAlternateProcess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41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uk-UA" sz="1650" b="1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Дитяча поліклініка № 1  – Сімейна поліклініка -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uk-UA" sz="1650" b="1" dirty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2021</a:t>
            </a:r>
            <a:r>
              <a:rPr lang="uk-UA" sz="1650" b="1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 – 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uk-UA" sz="1650" b="1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1,1 млн грн</a:t>
            </a:r>
            <a:endParaRPr lang="ru-RU" sz="1650" b="1" dirty="0">
              <a:solidFill>
                <a:schemeClr val="tx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80000"/>
              </a:lnSpc>
              <a:defRPr/>
            </a:pPr>
            <a:endParaRPr lang="ru-RU" sz="1650" b="1" dirty="0">
              <a:solidFill>
                <a:schemeClr val="tx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14" name="Picture 12" descr="1200px-Coat_of_Arms_of_Chernihiv">
            <a:extLst>
              <a:ext uri="{FF2B5EF4-FFF2-40B4-BE49-F238E27FC236}">
                <a16:creationId xmlns:a16="http://schemas.microsoft.com/office/drawing/2014/main" id="{97EA36E6-E8B8-41B7-9625-BFEDA8EBF3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42"/>
            <a:ext cx="1057275" cy="1125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4">
            <a:extLst>
              <a:ext uri="{FF2B5EF4-FFF2-40B4-BE49-F238E27FC236}">
                <a16:creationId xmlns:a16="http://schemas.microsoft.com/office/drawing/2014/main" id="{DBBC3FC1-3DB5-4BBD-BCA4-415F5BC432E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6838" y="5819775"/>
            <a:ext cx="906463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Блок-схема: альтернативный процесс 12">
            <a:extLst>
              <a:ext uri="{FF2B5EF4-FFF2-40B4-BE49-F238E27FC236}">
                <a16:creationId xmlns:a16="http://schemas.microsoft.com/office/drawing/2014/main" id="{77CC46CA-F2F7-4F7F-AB6A-A3A161DE732D}"/>
              </a:ext>
            </a:extLst>
          </p:cNvPr>
          <p:cNvSpPr/>
          <p:nvPr/>
        </p:nvSpPr>
        <p:spPr>
          <a:xfrm>
            <a:off x="4579370" y="1255951"/>
            <a:ext cx="1576454" cy="1741169"/>
          </a:xfrm>
          <a:prstGeom prst="flowChartAlternateProcess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41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uk-UA" sz="1650" b="1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Міська лікарня № 4 </a:t>
            </a:r>
            <a:r>
              <a:rPr lang="uk-UA" sz="1650" b="1" dirty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2021</a:t>
            </a:r>
            <a:r>
              <a:rPr lang="uk-UA" sz="1650" b="1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 – 0,3 млн грн</a:t>
            </a:r>
            <a:endParaRPr lang="ru-RU" sz="1650" b="1" dirty="0">
              <a:solidFill>
                <a:schemeClr val="tx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6" name="Блок-схема: альтернативный процесс 15">
            <a:extLst>
              <a:ext uri="{FF2B5EF4-FFF2-40B4-BE49-F238E27FC236}">
                <a16:creationId xmlns:a16="http://schemas.microsoft.com/office/drawing/2014/main" id="{26C94343-983E-4E0D-920D-68AFF09EBC0F}"/>
              </a:ext>
            </a:extLst>
          </p:cNvPr>
          <p:cNvSpPr/>
          <p:nvPr/>
        </p:nvSpPr>
        <p:spPr>
          <a:xfrm>
            <a:off x="10056440" y="1257567"/>
            <a:ext cx="1728191" cy="1741169"/>
          </a:xfrm>
          <a:prstGeom prst="flowChartAlternateProcess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41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uk-UA" sz="1650" b="1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Стоматологічні поліклініки– 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uk-UA" sz="1650" b="1" dirty="0">
                <a:solidFill>
                  <a:schemeClr val="accent2">
                    <a:lumMod val="75000"/>
                  </a:schemeClr>
                </a:solidFill>
                <a:cs typeface="Times New Roman" panose="02020603050405020304" pitchFamily="18" charset="0"/>
              </a:rPr>
              <a:t>2021</a:t>
            </a:r>
            <a:r>
              <a:rPr lang="uk-UA" sz="1650" b="1" dirty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 – 0,5 млн грн</a:t>
            </a:r>
            <a:endParaRPr lang="ru-RU" sz="1650" b="1" dirty="0">
              <a:solidFill>
                <a:schemeClr val="tx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80000"/>
              </a:lnSpc>
              <a:defRPr/>
            </a:pPr>
            <a:endParaRPr lang="ru-RU" sz="1650" b="1" dirty="0">
              <a:solidFill>
                <a:schemeClr val="tx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7" name="Блок-схема: альтернативный процесс 6">
            <a:extLst>
              <a:ext uri="{FF2B5EF4-FFF2-40B4-BE49-F238E27FC236}">
                <a16:creationId xmlns:a16="http://schemas.microsoft.com/office/drawing/2014/main" id="{3B4AA148-5090-4E7C-8AF3-89911DE35FA7}"/>
              </a:ext>
            </a:extLst>
          </p:cNvPr>
          <p:cNvSpPr/>
          <p:nvPr/>
        </p:nvSpPr>
        <p:spPr>
          <a:xfrm>
            <a:off x="47328" y="2997120"/>
            <a:ext cx="12047262" cy="3838138"/>
          </a:xfrm>
          <a:prstGeom prst="flowChartAlternateProcess">
            <a:avLst/>
          </a:prstGeom>
          <a:solidFill>
            <a:schemeClr val="accent6">
              <a:lumMod val="20000"/>
              <a:lumOff val="80000"/>
              <a:alpha val="52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buFont typeface="Wingdings" pitchFamily="2" charset="2"/>
              <a:buChar char="Ø"/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міська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лікарня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№ 2 - 37,5 млн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(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придбано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апарат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ШВЛ - 2,2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відеогастроскоп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- 3,1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системи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відео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ендоскопічної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- 6,5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стернотом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- 0,7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кисневих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концентраторів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(19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шт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) - 1,2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моніторів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пацієнта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(5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шт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) - 0,5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безтіньову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операційну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лампу - 1,0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С-арку (система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флюроскопічна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рентгенівська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пересувна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цифрова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(тип С-дуга)) - 3,8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коагулятора - 0,9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аналізатора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біохімічного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(2шт)- 2,0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артоскоп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 - 5,0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система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киснепостачання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- 4,0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кріогенний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кисневий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газифікатор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-1,9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функціональних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ліжок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(65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шт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) - 1,8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операційний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стіл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- 0,9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автоматичної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машини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для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миття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та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дезінфекції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ендоскопів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- 0,9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газоаналізатор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крові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(2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шт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) - 0,6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комп’ютерну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та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копіювальну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техніку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- 0,5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)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міська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лікарня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№ 3 -  15,3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(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придбано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апаратів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штучної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вентиляції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легенів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(2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шт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) - 4,0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систему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ренгенівську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діагностичну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пересувну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та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звичайну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- 7,4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багатофункціональну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лапароскопічну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стійку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для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виконання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відеолапароскопічних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операцій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на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черевній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порожнині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(з набором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інструментарію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) - 3,7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комп’ютерну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та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копіювальну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техніку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- 0,2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)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міська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лікарня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№ 4 - 0,3 млн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(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придбано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комп’ютерну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копіювальну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техніку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кардіомонітори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- 0,3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)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uk-UA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пологовий будинок - 3,1 млн грн </a:t>
            </a:r>
            <a:r>
              <a:rPr lang="uk-UA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(придбано гістероскоп - 0,1 млн грн, </a:t>
            </a:r>
            <a:r>
              <a:rPr lang="uk-UA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лапараскоп</a:t>
            </a:r>
            <a:r>
              <a:rPr lang="uk-UA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- 1,2 млн грн,  кардіомоніторів (6 </a:t>
            </a:r>
            <a:r>
              <a:rPr lang="uk-UA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шт</a:t>
            </a:r>
            <a:r>
              <a:rPr lang="uk-UA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) - 0,3 млн грн, придбання системи, програмного забезпечення та цифрової камери для цитогенетичних досліджень -1,5 млн грн)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uk-UA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дитяча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поліклініка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№ 1 –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сімейна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поліклініка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- 1,1 млн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(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придбано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гематологічний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аналізатор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- 0,2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реабілітаційний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стіл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бігова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доріжка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- 0,1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лампу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щілинну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- 0,2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комп’ютерну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та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копіювальну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техніку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- 0,5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інше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медичне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обладнання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- 0,1 млн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)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стоматологічні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поліклініки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- 0,5 млн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грн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(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придбано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комп’ютерну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та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копіювальну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техніку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)</a:t>
            </a:r>
          </a:p>
          <a:p>
            <a:pPr algn="just" eaLnBrk="1" hangingPunct="1">
              <a:defRPr/>
            </a:pPr>
            <a:endParaRPr lang="ru-RU" sz="1600" b="1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2" descr="1200px-Coat_of_Arms_of_Chernihi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88"/>
            <a:ext cx="858838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7625" y="5956300"/>
            <a:ext cx="814388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F6FF971-4AF7-4FA8-90D2-BE0F36C1D7E5}"/>
              </a:ext>
            </a:extLst>
          </p:cNvPr>
          <p:cNvSpPr txBox="1">
            <a:spLocks/>
          </p:cNvSpPr>
          <p:nvPr/>
        </p:nvSpPr>
        <p:spPr>
          <a:xfrm>
            <a:off x="1098937" y="691717"/>
            <a:ext cx="10797309" cy="795337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err="1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Видатки</a:t>
            </a:r>
            <a:r>
              <a:rPr lang="ru-RU" sz="36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 на заходи </a:t>
            </a:r>
            <a:r>
              <a:rPr lang="uk-UA" sz="36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боротьби</a:t>
            </a:r>
            <a:r>
              <a:rPr lang="ru-RU" sz="36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 з COVID-2019 закладам </a:t>
            </a:r>
            <a:r>
              <a:rPr lang="ru-RU" sz="3600" b="1" dirty="0" err="1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охорони</a:t>
            </a:r>
            <a:r>
              <a:rPr lang="ru-RU" sz="36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 </a:t>
            </a:r>
            <a:r>
              <a:rPr lang="ru-RU" sz="3600" b="1" dirty="0" err="1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здоров'я</a:t>
            </a:r>
            <a:r>
              <a:rPr lang="ru-RU" sz="36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 з бюджету </a:t>
            </a:r>
            <a:r>
              <a:rPr lang="ru-RU" sz="3600" b="1" dirty="0" err="1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Чернігівської</a:t>
            </a:r>
            <a:r>
              <a:rPr lang="ru-RU" sz="36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 </a:t>
            </a:r>
            <a:r>
              <a:rPr lang="ru-RU" sz="3600" b="1" dirty="0" err="1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міської</a:t>
            </a:r>
            <a:r>
              <a:rPr lang="ru-RU" sz="36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 </a:t>
            </a:r>
            <a:r>
              <a:rPr lang="ru-RU" sz="3600" b="1" dirty="0" err="1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територіальної</a:t>
            </a:r>
            <a:r>
              <a:rPr lang="ru-RU" sz="36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 </a:t>
            </a:r>
            <a:r>
              <a:rPr lang="ru-RU" sz="3600" b="1" dirty="0" err="1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громади</a:t>
            </a:r>
            <a:r>
              <a:rPr lang="ru-RU" sz="3600" b="1" dirty="0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 за 2021 </a:t>
            </a:r>
            <a:r>
              <a:rPr lang="ru-RU" sz="3600" b="1" dirty="0" err="1">
                <a:ln/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рік</a:t>
            </a:r>
            <a:endParaRPr lang="ru-RU" sz="3600" b="1" dirty="0">
              <a:ln/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9F9C41D9-A401-46F9-AEFE-AB35B82032C7}"/>
              </a:ext>
            </a:extLst>
          </p:cNvPr>
          <p:cNvSpPr/>
          <p:nvPr/>
        </p:nvSpPr>
        <p:spPr>
          <a:xfrm>
            <a:off x="7162799" y="1487054"/>
            <a:ext cx="4331855" cy="170872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Придбання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медичного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обладнання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23,0 млн </a:t>
            </a:r>
            <a:r>
              <a:rPr lang="ru-RU" sz="3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765D9974-BD47-4AB2-BD7B-3D890ABC1280}"/>
              </a:ext>
            </a:extLst>
          </p:cNvPr>
          <p:cNvSpPr/>
          <p:nvPr/>
        </p:nvSpPr>
        <p:spPr>
          <a:xfrm>
            <a:off x="3519054" y="3497343"/>
            <a:ext cx="5153891" cy="1229579"/>
          </a:xfrm>
          <a:prstGeom prst="roundRect">
            <a:avLst/>
          </a:prstGeom>
          <a:solidFill>
            <a:srgbClr val="FF66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Виконано - 25,7 млн грн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D75ABCDC-1FDB-4EAB-8CC7-5C02DBA49481}"/>
              </a:ext>
            </a:extLst>
          </p:cNvPr>
          <p:cNvSpPr/>
          <p:nvPr/>
        </p:nvSpPr>
        <p:spPr>
          <a:xfrm>
            <a:off x="858838" y="1487055"/>
            <a:ext cx="4331855" cy="1708726"/>
          </a:xfrm>
          <a:prstGeom prst="roundRect">
            <a:avLst/>
          </a:prstGeom>
          <a:solidFill>
            <a:srgbClr val="FFFF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Медикаменти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дезинфікуючі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засоби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засоби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1,8 млн </a:t>
            </a:r>
            <a:r>
              <a:rPr lang="ru-RU" sz="3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30E91A23-742D-42DC-8FEB-5BA067891CFA}"/>
              </a:ext>
            </a:extLst>
          </p:cNvPr>
          <p:cNvSpPr/>
          <p:nvPr/>
        </p:nvSpPr>
        <p:spPr>
          <a:xfrm>
            <a:off x="2537381" y="5028484"/>
            <a:ext cx="7117236" cy="1574275"/>
          </a:xfrm>
          <a:prstGeom prst="roundRect">
            <a:avLst/>
          </a:prstGeom>
          <a:solidFill>
            <a:srgbClr val="FFDD7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Інші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протиепідемічні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заходи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робіт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реконструкції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киснепостачання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встановленням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джерела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кисню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0,9 млн </a:t>
            </a:r>
            <a:r>
              <a:rPr lang="ru-RU" sz="3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uk-UA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97641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8404F45F-3205-4903-8EB1-9A264AD9984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-261938" y="819150"/>
          <a:ext cx="12339638" cy="5543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виток: горизонтальный 6">
            <a:extLst>
              <a:ext uri="{FF2B5EF4-FFF2-40B4-BE49-F238E27FC236}">
                <a16:creationId xmlns:a16="http://schemas.microsoft.com/office/drawing/2014/main" id="{6D5C81B1-6C7E-4F44-B1DA-F7D64811BD74}"/>
              </a:ext>
            </a:extLst>
          </p:cNvPr>
          <p:cNvSpPr/>
          <p:nvPr/>
        </p:nvSpPr>
        <p:spPr>
          <a:xfrm>
            <a:off x="838200" y="3981450"/>
            <a:ext cx="3095625" cy="2381250"/>
          </a:xfrm>
          <a:prstGeom prst="horizont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79,5 млн грн</a:t>
            </a:r>
            <a:endParaRPr lang="ru-UA" sz="32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1E552F-45B8-4EE3-8655-7324A7E03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3575" y="84864"/>
            <a:ext cx="10515600" cy="49702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Видатки на соціальне забезпечення у 2021 році</a:t>
            </a:r>
            <a:endParaRPr lang="ru-UA" sz="40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12" descr="1200px-Coat_of_Arms_of_Chernihiv">
            <a:extLst>
              <a:ext uri="{FF2B5EF4-FFF2-40B4-BE49-F238E27FC236}">
                <a16:creationId xmlns:a16="http://schemas.microsoft.com/office/drawing/2014/main" id="{43B41907-05B2-4580-8ED8-9705BAB16C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1588"/>
            <a:ext cx="858838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4">
            <a:extLst>
              <a:ext uri="{FF2B5EF4-FFF2-40B4-BE49-F238E27FC236}">
                <a16:creationId xmlns:a16="http://schemas.microsoft.com/office/drawing/2014/main" id="{09C294B5-D886-41CD-8F69-252F1DB063D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47625" y="5956300"/>
            <a:ext cx="814388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705633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12" descr="1200px-Coat_of_Arms_of_Chernihiv">
            <a:extLst>
              <a:ext uri="{FF2B5EF4-FFF2-40B4-BE49-F238E27FC236}">
                <a16:creationId xmlns:a16="http://schemas.microsoft.com/office/drawing/2014/main" id="{5083A20B-B41A-46BB-9B5A-1531D45224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2" y="1668"/>
            <a:ext cx="788020" cy="8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8C3767AA-F2B5-4F33-8279-B75F242C82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586" y="5936609"/>
            <a:ext cx="788020" cy="95163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1A9F7E-8471-4FFF-AEF7-6891D376B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699" y="111677"/>
            <a:ext cx="11434539" cy="46905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Окремі напрямки фінансування галузі культура і туризм у 2021 році</a:t>
            </a:r>
          </a:p>
        </p:txBody>
      </p:sp>
      <p:sp>
        <p:nvSpPr>
          <p:cNvPr id="4" name="TextBox 21">
            <a:extLst>
              <a:ext uri="{FF2B5EF4-FFF2-40B4-BE49-F238E27FC236}">
                <a16:creationId xmlns:a16="http://schemas.microsoft.com/office/drawing/2014/main" id="{4AEA414B-21A6-4DF9-8DCB-1CDA0A7DE4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7711" y="665348"/>
            <a:ext cx="40603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200" b="1" i="1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uk-UA" dirty="0">
                <a:solidFill>
                  <a:schemeClr val="accent5">
                    <a:lumMod val="50000"/>
                  </a:schemeClr>
                </a:solidFill>
                <a:effectLst/>
              </a:rPr>
              <a:t>2021 – 115,2 млн грн</a:t>
            </a:r>
          </a:p>
        </p:txBody>
      </p:sp>
      <p:sp>
        <p:nvSpPr>
          <p:cNvPr id="5" name="TextBox 21">
            <a:extLst>
              <a:ext uri="{FF2B5EF4-FFF2-40B4-BE49-F238E27FC236}">
                <a16:creationId xmlns:a16="http://schemas.microsoft.com/office/drawing/2014/main" id="{E8896F87-47A9-4B5B-B603-6EDCAABDEB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590" y="628605"/>
            <a:ext cx="368899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3200" b="1" i="1" dirty="0">
                <a:ln w="0"/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2020 – 95,9 млн грн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5129CB80-A80C-43CA-807A-BDA8C6DD86FF}"/>
              </a:ext>
            </a:extLst>
          </p:cNvPr>
          <p:cNvSpPr/>
          <p:nvPr/>
        </p:nvSpPr>
        <p:spPr>
          <a:xfrm>
            <a:off x="817246" y="1187507"/>
            <a:ext cx="3020109" cy="787011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rgbClr val="00B0F0"/>
              </a:gs>
            </a:gsLst>
            <a:lin ang="189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ПОЗАШКІЛЬНА</a:t>
            </a:r>
            <a:r>
              <a:rPr lang="ru-RU" sz="1400" b="1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ОСВІТА</a:t>
            </a:r>
          </a:p>
          <a:p>
            <a:pPr algn="ctr"/>
            <a:r>
              <a:rPr lang="uk-UA" sz="1600" b="1" i="0" u="none" strike="noStrike" baseline="0" dirty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68,4 млн грн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078E4E4A-45DD-401F-A183-20406F0C5E0A}"/>
              </a:ext>
            </a:extLst>
          </p:cNvPr>
          <p:cNvSpPr/>
          <p:nvPr/>
        </p:nvSpPr>
        <p:spPr>
          <a:xfrm>
            <a:off x="768637" y="3730323"/>
            <a:ext cx="3255780" cy="776428"/>
          </a:xfrm>
          <a:prstGeom prst="roundRect">
            <a:avLst/>
          </a:prstGeom>
          <a:gradFill flip="none" rotWithShape="1">
            <a:gsLst>
              <a:gs pos="0">
                <a:srgbClr val="FFCCFF">
                  <a:alpha val="0"/>
                </a:srgbClr>
              </a:gs>
              <a:gs pos="47000">
                <a:srgbClr val="FF6699"/>
              </a:gs>
            </a:gsLst>
            <a:lin ang="189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ЗАХОДИ ПІДТРИМКИ РОЗВИТКУ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ТУРИЗМУ 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МІСТІ</a:t>
            </a:r>
          </a:p>
          <a:p>
            <a:pPr algn="ctr"/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1,1 млн грн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C4B3A3A6-E012-42CF-A2E9-A7B303E9E747}"/>
              </a:ext>
            </a:extLst>
          </p:cNvPr>
          <p:cNvSpPr/>
          <p:nvPr/>
        </p:nvSpPr>
        <p:spPr>
          <a:xfrm>
            <a:off x="309424" y="2700675"/>
            <a:ext cx="3714993" cy="1004693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rgbClr val="6A50D8"/>
              </a:gs>
            </a:gsLst>
            <a:lin ang="189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ВІДЗНАЧЕННЯ ДЕРЖАВНИХ І ПРОФЕСІЙНИХ СВЯТ, ПРОВЕДЕННЯ ЗАГАЛЬНОМІСЬКИХ ЗАХОДІВ</a:t>
            </a:r>
          </a:p>
          <a:p>
            <a:pPr algn="ctr"/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1,1 млн грн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F903BDC2-0228-4898-BF24-7A74342D8E78}"/>
              </a:ext>
            </a:extLst>
          </p:cNvPr>
          <p:cNvSpPr/>
          <p:nvPr/>
        </p:nvSpPr>
        <p:spPr>
          <a:xfrm>
            <a:off x="309424" y="1996757"/>
            <a:ext cx="3328500" cy="678365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89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БІБЛІОТЕКИ</a:t>
            </a:r>
          </a:p>
          <a:p>
            <a:pPr algn="ctr"/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7,7 млн грн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54DE3FF4-E904-4BB2-B3BB-36C22CBD59EF}"/>
              </a:ext>
            </a:extLst>
          </p:cNvPr>
          <p:cNvSpPr/>
          <p:nvPr/>
        </p:nvSpPr>
        <p:spPr>
          <a:xfrm>
            <a:off x="8028970" y="1213380"/>
            <a:ext cx="3020109" cy="78638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rgbClr val="00B0F0"/>
              </a:gs>
            </a:gsLst>
            <a:lin ang="81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ПОЗАШКІЛЬНА ОСВІТА</a:t>
            </a:r>
          </a:p>
          <a:p>
            <a:pPr algn="ctr"/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71,0 млн грн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82F4A6E8-7816-48AD-A919-8549835E599A}"/>
              </a:ext>
            </a:extLst>
          </p:cNvPr>
          <p:cNvSpPr/>
          <p:nvPr/>
        </p:nvSpPr>
        <p:spPr>
          <a:xfrm>
            <a:off x="8415463" y="2031159"/>
            <a:ext cx="3328500" cy="673594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81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БІБЛІОТЕКИ</a:t>
            </a:r>
          </a:p>
          <a:p>
            <a:pPr algn="ctr"/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10,8 млн грн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FA9570A4-0BFE-4AD6-89D7-DD1985303EE6}"/>
              </a:ext>
            </a:extLst>
          </p:cNvPr>
          <p:cNvSpPr/>
          <p:nvPr/>
        </p:nvSpPr>
        <p:spPr>
          <a:xfrm>
            <a:off x="8028970" y="2736667"/>
            <a:ext cx="3714993" cy="1004693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rgbClr val="6A50D8"/>
              </a:gs>
            </a:gsLst>
            <a:lin ang="81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ВІДЗНАЧЕННЯ ДЕРЖАВНИХ І ПРОФЕСІЙНИХ СВЯТ, ПРОВЕДЕННЯ ЗАГАЛЬНОМІСЬКИХ ЗАХОДІВ</a:t>
            </a:r>
          </a:p>
          <a:p>
            <a:pPr algn="ctr"/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1,3 млн грн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BCB5E30B-A7A8-49CE-B759-7A3C0EEB685F}"/>
              </a:ext>
            </a:extLst>
          </p:cNvPr>
          <p:cNvSpPr/>
          <p:nvPr/>
        </p:nvSpPr>
        <p:spPr>
          <a:xfrm>
            <a:off x="8028970" y="3754050"/>
            <a:ext cx="3315857" cy="776429"/>
          </a:xfrm>
          <a:prstGeom prst="roundRect">
            <a:avLst/>
          </a:prstGeom>
          <a:gradFill flip="none" rotWithShape="1">
            <a:gsLst>
              <a:gs pos="0">
                <a:srgbClr val="FFCCFF">
                  <a:alpha val="0"/>
                </a:srgbClr>
              </a:gs>
              <a:gs pos="47000">
                <a:srgbClr val="FF6699"/>
              </a:gs>
            </a:gsLst>
            <a:lin ang="81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ЗАХОДИ ПІДТРИМКИ РОЗВИТКУ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ТУРИЗМУ </a:t>
            </a:r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МІСТІ</a:t>
            </a:r>
          </a:p>
          <a:p>
            <a:pPr algn="ctr"/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7,9 млн грн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Стрелка: вправо 41">
            <a:extLst>
              <a:ext uri="{FF2B5EF4-FFF2-40B4-BE49-F238E27FC236}">
                <a16:creationId xmlns:a16="http://schemas.microsoft.com/office/drawing/2014/main" id="{005C1D15-6BCD-446E-B54C-1FF5EC244BBA}"/>
              </a:ext>
            </a:extLst>
          </p:cNvPr>
          <p:cNvSpPr/>
          <p:nvPr/>
        </p:nvSpPr>
        <p:spPr>
          <a:xfrm>
            <a:off x="4342578" y="1404817"/>
            <a:ext cx="3113934" cy="499908"/>
          </a:xfrm>
          <a:prstGeom prst="rightArrow">
            <a:avLst>
              <a:gd name="adj1" fmla="val 50000"/>
              <a:gd name="adj2" fmla="val 2388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800" b="1" i="1" dirty="0">
                <a:latin typeface="Times New Roman" pitchFamily="18" charset="0"/>
                <a:cs typeface="Times New Roman" pitchFamily="18" charset="0"/>
              </a:rPr>
              <a:t>збільшення</a:t>
            </a:r>
            <a:r>
              <a:rPr lang="uk-UA" sz="18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3,8</a:t>
            </a:r>
            <a:r>
              <a:rPr lang="uk-UA" sz="1800" b="1" dirty="0">
                <a:latin typeface="Times New Roman" pitchFamily="18" charset="0"/>
                <a:cs typeface="Times New Roman" pitchFamily="18" charset="0"/>
              </a:rPr>
              <a:t>%</a:t>
            </a:r>
          </a:p>
        </p:txBody>
      </p:sp>
      <p:sp>
        <p:nvSpPr>
          <p:cNvPr id="48" name="Прямоугольник: скругленные углы 47">
            <a:extLst>
              <a:ext uri="{FF2B5EF4-FFF2-40B4-BE49-F238E27FC236}">
                <a16:creationId xmlns:a16="http://schemas.microsoft.com/office/drawing/2014/main" id="{044F0AA4-67DB-45E9-A710-8731632D6955}"/>
              </a:ext>
            </a:extLst>
          </p:cNvPr>
          <p:cNvSpPr/>
          <p:nvPr/>
        </p:nvSpPr>
        <p:spPr>
          <a:xfrm>
            <a:off x="7206137" y="5875235"/>
            <a:ext cx="4537826" cy="944883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89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ІНШІ </a:t>
            </a:r>
            <a:r>
              <a:rPr lang="ru-RU" sz="13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видатки</a:t>
            </a:r>
            <a:r>
              <a:rPr lang="ru-RU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3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утримання</a:t>
            </a:r>
            <a:r>
              <a:rPr lang="ru-RU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Централізованої</a:t>
            </a:r>
            <a:r>
              <a:rPr lang="ru-RU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бухгалтерії</a:t>
            </a:r>
            <a:r>
              <a:rPr lang="ru-RU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ККЗ «</a:t>
            </a:r>
            <a:r>
              <a:rPr lang="uk-UA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культури і мистецтв</a:t>
            </a:r>
            <a:r>
              <a:rPr lang="ru-RU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3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тощо</a:t>
            </a:r>
            <a:endParaRPr 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5,2 млн грн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Стрелка: вправо 48">
            <a:extLst>
              <a:ext uri="{FF2B5EF4-FFF2-40B4-BE49-F238E27FC236}">
                <a16:creationId xmlns:a16="http://schemas.microsoft.com/office/drawing/2014/main" id="{18E5E146-C8FB-4CDD-AB9E-AC399B355A2E}"/>
              </a:ext>
            </a:extLst>
          </p:cNvPr>
          <p:cNvSpPr/>
          <p:nvPr/>
        </p:nvSpPr>
        <p:spPr>
          <a:xfrm>
            <a:off x="4581427" y="6110245"/>
            <a:ext cx="2875085" cy="499908"/>
          </a:xfrm>
          <a:prstGeom prst="rightArrow">
            <a:avLst>
              <a:gd name="adj1" fmla="val 50000"/>
              <a:gd name="adj2" fmla="val 2388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800" b="1" i="1" dirty="0">
                <a:latin typeface="Times New Roman" pitchFamily="18" charset="0"/>
                <a:cs typeface="Times New Roman" pitchFamily="18" charset="0"/>
              </a:rPr>
              <a:t>збільшення</a:t>
            </a:r>
            <a:r>
              <a:rPr lang="uk-UA" sz="1800" b="1" dirty="0">
                <a:latin typeface="Times New Roman" pitchFamily="18" charset="0"/>
                <a:cs typeface="Times New Roman" pitchFamily="18" charset="0"/>
              </a:rPr>
              <a:t> на 4,0%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2B076AED-D7CD-48F1-BC6C-0BB1B1ADEDCA}"/>
              </a:ext>
            </a:extLst>
          </p:cNvPr>
          <p:cNvSpPr/>
          <p:nvPr/>
        </p:nvSpPr>
        <p:spPr>
          <a:xfrm>
            <a:off x="176607" y="4537977"/>
            <a:ext cx="4537826" cy="131230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00FFCC"/>
              </a:gs>
            </a:gsLst>
            <a:lin ang="189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ПІДТРИМКА КОМУНАЛЬНИХ ПІДПРИЄМСТВ ЧМР</a:t>
            </a:r>
          </a:p>
          <a:p>
            <a:pPr algn="ct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(КП "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Міський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Палац 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культури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ім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В. Радченка",</a:t>
            </a:r>
          </a:p>
          <a:p>
            <a:pPr algn="ct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Центральний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парк 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культури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відпочинку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</a:t>
            </a:r>
          </a:p>
          <a:p>
            <a:pPr algn="ctr"/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12,6 млн грн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Прямоугольник: скругленные углы 46">
            <a:extLst>
              <a:ext uri="{FF2B5EF4-FFF2-40B4-BE49-F238E27FC236}">
                <a16:creationId xmlns:a16="http://schemas.microsoft.com/office/drawing/2014/main" id="{B89432FA-AFFE-4246-B3D9-DC54C2E860EE}"/>
              </a:ext>
            </a:extLst>
          </p:cNvPr>
          <p:cNvSpPr/>
          <p:nvPr/>
        </p:nvSpPr>
        <p:spPr>
          <a:xfrm>
            <a:off x="176607" y="5875235"/>
            <a:ext cx="4481493" cy="944883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89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ІНШІ </a:t>
            </a:r>
            <a:r>
              <a:rPr lang="ru-RU" sz="13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видатки</a:t>
            </a:r>
            <a:r>
              <a:rPr lang="ru-RU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3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утримання</a:t>
            </a:r>
            <a:r>
              <a:rPr lang="ru-RU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Централізованої</a:t>
            </a:r>
            <a:r>
              <a:rPr lang="ru-RU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бухгалтерії</a:t>
            </a:r>
            <a:r>
              <a:rPr lang="ru-RU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ККЗ «</a:t>
            </a:r>
            <a:r>
              <a:rPr lang="uk-UA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культури і мистецтв</a:t>
            </a:r>
            <a:r>
              <a:rPr lang="ru-RU" sz="1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3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тощо</a:t>
            </a:r>
            <a:endParaRPr lang="ru-RU" sz="13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5,0 млн грн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6E081405-C285-4AD2-9332-81CD998906E7}"/>
              </a:ext>
            </a:extLst>
          </p:cNvPr>
          <p:cNvSpPr/>
          <p:nvPr/>
        </p:nvSpPr>
        <p:spPr>
          <a:xfrm>
            <a:off x="7206137" y="4542431"/>
            <a:ext cx="4537826" cy="1309751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00FFCC"/>
              </a:gs>
            </a:gsLst>
            <a:lin ang="81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ПІДТРИМКА КОМУНАЛЬНИХ ПІДПРИЄМСТВ ЧМР</a:t>
            </a:r>
          </a:p>
          <a:p>
            <a:pPr algn="ct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(КП "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Міський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Палац 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культури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ім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В. Радченка",</a:t>
            </a:r>
          </a:p>
          <a:p>
            <a:pPr algn="ctr"/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Центральний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парк 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культури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відпочинку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")</a:t>
            </a:r>
          </a:p>
          <a:p>
            <a:pPr algn="ctr"/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19,0 млн грн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5D923B-EB1F-4213-9BB9-A7F03A8586DE}"/>
              </a:ext>
            </a:extLst>
          </p:cNvPr>
          <p:cNvSpPr txBox="1"/>
          <p:nvPr/>
        </p:nvSpPr>
        <p:spPr>
          <a:xfrm>
            <a:off x="3837355" y="726903"/>
            <a:ext cx="439104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3200" b="1" i="1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uk-UA" sz="2700" dirty="0">
                <a:solidFill>
                  <a:srgbClr val="6A50D8"/>
                </a:solidFill>
                <a:effectLst/>
              </a:rPr>
              <a:t>+ 19,3 млн грн або + 20,1%</a:t>
            </a:r>
          </a:p>
        </p:txBody>
      </p:sp>
      <p:sp>
        <p:nvSpPr>
          <p:cNvPr id="25" name="Стрелка: вправо 24">
            <a:extLst>
              <a:ext uri="{FF2B5EF4-FFF2-40B4-BE49-F238E27FC236}">
                <a16:creationId xmlns:a16="http://schemas.microsoft.com/office/drawing/2014/main" id="{D3135F09-2A12-425F-A969-116D465C52D9}"/>
              </a:ext>
            </a:extLst>
          </p:cNvPr>
          <p:cNvSpPr/>
          <p:nvPr/>
        </p:nvSpPr>
        <p:spPr>
          <a:xfrm>
            <a:off x="4581427" y="4942625"/>
            <a:ext cx="2875085" cy="499908"/>
          </a:xfrm>
          <a:prstGeom prst="rightArrow">
            <a:avLst>
              <a:gd name="adj1" fmla="val 50000"/>
              <a:gd name="adj2" fmla="val 2388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800" b="1" i="1" dirty="0">
                <a:latin typeface="Times New Roman" pitchFamily="18" charset="0"/>
                <a:cs typeface="Times New Roman" pitchFamily="18" charset="0"/>
              </a:rPr>
              <a:t>збільшення</a:t>
            </a:r>
            <a:r>
              <a:rPr lang="uk-UA" sz="18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50,8</a:t>
            </a:r>
            <a:r>
              <a:rPr lang="uk-UA" sz="1800" b="1" dirty="0">
                <a:latin typeface="Times New Roman" pitchFamily="18" charset="0"/>
                <a:cs typeface="Times New Roman" pitchFamily="18" charset="0"/>
              </a:rPr>
              <a:t>%</a:t>
            </a:r>
          </a:p>
        </p:txBody>
      </p:sp>
      <p:sp>
        <p:nvSpPr>
          <p:cNvPr id="26" name="Стрелка: вправо 25">
            <a:extLst>
              <a:ext uri="{FF2B5EF4-FFF2-40B4-BE49-F238E27FC236}">
                <a16:creationId xmlns:a16="http://schemas.microsoft.com/office/drawing/2014/main" id="{224247BB-B026-4D24-AA76-503ED6E8E387}"/>
              </a:ext>
            </a:extLst>
          </p:cNvPr>
          <p:cNvSpPr/>
          <p:nvPr/>
        </p:nvSpPr>
        <p:spPr>
          <a:xfrm>
            <a:off x="4342577" y="3828104"/>
            <a:ext cx="3113934" cy="499908"/>
          </a:xfrm>
          <a:prstGeom prst="rightArrow">
            <a:avLst>
              <a:gd name="adj1" fmla="val 50000"/>
              <a:gd name="adj2" fmla="val 2388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800" b="1" i="1" dirty="0">
                <a:latin typeface="Times New Roman" pitchFamily="18" charset="0"/>
                <a:cs typeface="Times New Roman" pitchFamily="18" charset="0"/>
              </a:rPr>
              <a:t>збільшення</a:t>
            </a:r>
            <a:r>
              <a:rPr lang="uk-UA" sz="1800" b="1" dirty="0">
                <a:latin typeface="Times New Roman" pitchFamily="18" charset="0"/>
                <a:cs typeface="Times New Roman" pitchFamily="18" charset="0"/>
              </a:rPr>
              <a:t> у 7 разів</a:t>
            </a:r>
          </a:p>
        </p:txBody>
      </p:sp>
      <p:sp>
        <p:nvSpPr>
          <p:cNvPr id="27" name="Стрелка: вправо 26">
            <a:extLst>
              <a:ext uri="{FF2B5EF4-FFF2-40B4-BE49-F238E27FC236}">
                <a16:creationId xmlns:a16="http://schemas.microsoft.com/office/drawing/2014/main" id="{ACC8765F-E2F7-430E-B172-E90C33B52E99}"/>
              </a:ext>
            </a:extLst>
          </p:cNvPr>
          <p:cNvSpPr/>
          <p:nvPr/>
        </p:nvSpPr>
        <p:spPr>
          <a:xfrm>
            <a:off x="4342577" y="2953067"/>
            <a:ext cx="3113934" cy="499908"/>
          </a:xfrm>
          <a:prstGeom prst="rightArrow">
            <a:avLst>
              <a:gd name="adj1" fmla="val 50000"/>
              <a:gd name="adj2" fmla="val 2388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800" b="1" i="1" dirty="0">
                <a:latin typeface="Times New Roman" pitchFamily="18" charset="0"/>
                <a:cs typeface="Times New Roman" pitchFamily="18" charset="0"/>
              </a:rPr>
              <a:t>збільшення</a:t>
            </a:r>
            <a:r>
              <a:rPr lang="uk-UA" sz="1800" b="1" dirty="0">
                <a:latin typeface="Times New Roman" pitchFamily="18" charset="0"/>
                <a:cs typeface="Times New Roman" pitchFamily="18" charset="0"/>
              </a:rPr>
              <a:t> на 18,2%</a:t>
            </a:r>
          </a:p>
        </p:txBody>
      </p:sp>
      <p:sp>
        <p:nvSpPr>
          <p:cNvPr id="28" name="Стрелка: вправо 27">
            <a:extLst>
              <a:ext uri="{FF2B5EF4-FFF2-40B4-BE49-F238E27FC236}">
                <a16:creationId xmlns:a16="http://schemas.microsoft.com/office/drawing/2014/main" id="{54BD03FC-3E1F-43D4-B6F7-073F428C4618}"/>
              </a:ext>
            </a:extLst>
          </p:cNvPr>
          <p:cNvSpPr/>
          <p:nvPr/>
        </p:nvSpPr>
        <p:spPr>
          <a:xfrm>
            <a:off x="4342577" y="2072529"/>
            <a:ext cx="3113934" cy="499908"/>
          </a:xfrm>
          <a:prstGeom prst="rightArrow">
            <a:avLst>
              <a:gd name="adj1" fmla="val 50000"/>
              <a:gd name="adj2" fmla="val 2388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800" b="1" i="1" dirty="0">
                <a:latin typeface="Times New Roman" pitchFamily="18" charset="0"/>
                <a:cs typeface="Times New Roman" pitchFamily="18" charset="0"/>
              </a:rPr>
              <a:t>збільшення</a:t>
            </a:r>
            <a:r>
              <a:rPr lang="uk-UA" sz="1800" b="1" dirty="0">
                <a:latin typeface="Times New Roman" pitchFamily="18" charset="0"/>
                <a:cs typeface="Times New Roman" pitchFamily="18" charset="0"/>
              </a:rPr>
              <a:t> на 40,3%</a:t>
            </a:r>
          </a:p>
        </p:txBody>
      </p:sp>
    </p:spTree>
    <p:extLst>
      <p:ext uri="{BB962C8B-B14F-4D97-AF65-F5344CB8AC3E}">
        <p14:creationId xmlns:p14="http://schemas.microsoft.com/office/powerpoint/2010/main" val="20524263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3" descr="unnam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42913"/>
            <a:ext cx="10968038" cy="641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Rectangle 5"/>
          <p:cNvSpPr>
            <a:spLocks noGrp="1"/>
          </p:cNvSpPr>
          <p:nvPr>
            <p:ph type="ctrTitle"/>
          </p:nvPr>
        </p:nvSpPr>
        <p:spPr>
          <a:xfrm>
            <a:off x="1044575" y="0"/>
            <a:ext cx="9979025" cy="576263"/>
          </a:xfrm>
        </p:spPr>
        <p:txBody>
          <a:bodyPr anchor="ctr">
            <a:normAutofit fontScale="90000"/>
          </a:bodyPr>
          <a:lstStyle/>
          <a:p>
            <a:pPr algn="l" eaLnBrk="1" hangingPunct="1"/>
            <a:r>
              <a:rPr lang="uk-UA" sz="2000">
                <a:latin typeface="Times New Roman" pitchFamily="18" charset="0"/>
                <a:cs typeface="Times New Roman" pitchFamily="18" charset="0"/>
              </a:rPr>
              <a:t>                            </a:t>
            </a:r>
            <a:br>
              <a:rPr lang="uk-UA" sz="2000">
                <a:latin typeface="Times New Roman" pitchFamily="18" charset="0"/>
                <a:cs typeface="Times New Roman" pitchFamily="18" charset="0"/>
              </a:rPr>
            </a:br>
            <a:r>
              <a:rPr lang="uk-UA" sz="200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uk-UA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Видатки на спорт і позашкільну освіту за 2021 рік</a:t>
            </a:r>
            <a:br>
              <a:rPr lang="uk-UA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uk-UA" sz="24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4339" name="Oval 6"/>
          <p:cNvSpPr>
            <a:spLocks noChangeArrowheads="1"/>
          </p:cNvSpPr>
          <p:nvPr/>
        </p:nvSpPr>
        <p:spPr bwMode="auto">
          <a:xfrm>
            <a:off x="7880350" y="1049338"/>
            <a:ext cx="2582863" cy="1766887"/>
          </a:xfrm>
          <a:prstGeom prst="ellipse">
            <a:avLst/>
          </a:prstGeom>
          <a:gradFill rotWithShape="1">
            <a:gsLst>
              <a:gs pos="0">
                <a:srgbClr val="33CCFF">
                  <a:gamma/>
                  <a:shade val="46275"/>
                  <a:invGamma/>
                </a:srgbClr>
              </a:gs>
              <a:gs pos="50000">
                <a:srgbClr val="33CCFF"/>
              </a:gs>
              <a:gs pos="100000">
                <a:srgbClr val="33CC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uk-UA">
              <a:latin typeface="Calibri" pitchFamily="34" charset="0"/>
            </a:endParaRPr>
          </a:p>
        </p:txBody>
      </p:sp>
      <p:sp>
        <p:nvSpPr>
          <p:cNvPr id="22536" name="Oval 8"/>
          <p:cNvSpPr>
            <a:spLocks noChangeArrowheads="1"/>
          </p:cNvSpPr>
          <p:nvPr/>
        </p:nvSpPr>
        <p:spPr bwMode="auto">
          <a:xfrm>
            <a:off x="4473575" y="4789488"/>
            <a:ext cx="3259138" cy="1944687"/>
          </a:xfrm>
          <a:prstGeom prst="ellipse">
            <a:avLst/>
          </a:prstGeom>
          <a:gradFill rotWithShape="1">
            <a:gsLst>
              <a:gs pos="0">
                <a:srgbClr val="33CCFF">
                  <a:gamma/>
                  <a:shade val="46275"/>
                  <a:invGamma/>
                </a:srgbClr>
              </a:gs>
              <a:gs pos="50000">
                <a:srgbClr val="33CCFF"/>
              </a:gs>
              <a:gs pos="100000">
                <a:srgbClr val="33CC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>
                <a:latin typeface="Times New Roman" pitchFamily="18" charset="0"/>
                <a:cs typeface="Times New Roman" pitchFamily="18" charset="0"/>
              </a:rPr>
              <a:t>Діяльність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>
                <a:latin typeface="Times New Roman" pitchFamily="18" charset="0"/>
                <a:cs typeface="Times New Roman" pitchFamily="18" charset="0"/>
              </a:rPr>
              <a:t> центру фізичного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>
                <a:latin typeface="Times New Roman" pitchFamily="18" charset="0"/>
                <a:cs typeface="Times New Roman" pitchFamily="18" charset="0"/>
              </a:rPr>
              <a:t>здоров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b="1">
                <a:latin typeface="Times New Roman" pitchFamily="18" charset="0"/>
                <a:cs typeface="Times New Roman" pitchFamily="18" charset="0"/>
              </a:rPr>
              <a:t>я</a:t>
            </a:r>
            <a:endParaRPr lang="en-US" b="1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>
                <a:latin typeface="Times New Roman" pitchFamily="18" charset="0"/>
                <a:cs typeface="Times New Roman" pitchFamily="18" charset="0"/>
              </a:rPr>
              <a:t> населення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>
                <a:latin typeface="Times New Roman" pitchFamily="18" charset="0"/>
                <a:cs typeface="Times New Roman" pitchFamily="18" charset="0"/>
              </a:rPr>
              <a:t>“Спорт для всіх”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0,7 млн грн (0,9%)</a:t>
            </a:r>
          </a:p>
        </p:txBody>
      </p:sp>
      <p:sp>
        <p:nvSpPr>
          <p:cNvPr id="22537" name="Oval 9"/>
          <p:cNvSpPr>
            <a:spLocks noChangeArrowheads="1"/>
          </p:cNvSpPr>
          <p:nvPr/>
        </p:nvSpPr>
        <p:spPr bwMode="auto">
          <a:xfrm>
            <a:off x="1117600" y="4076700"/>
            <a:ext cx="3268663" cy="2270125"/>
          </a:xfrm>
          <a:prstGeom prst="ellipse">
            <a:avLst/>
          </a:prstGeom>
          <a:gradFill rotWithShape="1">
            <a:gsLst>
              <a:gs pos="0">
                <a:srgbClr val="33CCFF">
                  <a:gamma/>
                  <a:shade val="46275"/>
                  <a:invGamma/>
                </a:srgbClr>
              </a:gs>
              <a:gs pos="50000">
                <a:srgbClr val="33CCFF"/>
              </a:gs>
              <a:gs pos="100000">
                <a:srgbClr val="33CC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>
                <a:latin typeface="Times New Roman" pitchFamily="18" charset="0"/>
                <a:cs typeface="Times New Roman" pitchFamily="18" charset="0"/>
              </a:rPr>
              <a:t>Субсидії та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>
                <a:latin typeface="Times New Roman" pitchFamily="18" charset="0"/>
                <a:cs typeface="Times New Roman" pitchFamily="18" charset="0"/>
              </a:rPr>
              <a:t>трансферти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>
                <a:latin typeface="Times New Roman" pitchFamily="18" charset="0"/>
                <a:cs typeface="Times New Roman" pitchFamily="18" charset="0"/>
              </a:rPr>
              <a:t> підприємствам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>
                <a:latin typeface="Times New Roman" pitchFamily="18" charset="0"/>
                <a:cs typeface="Times New Roman" pitchFamily="18" charset="0"/>
              </a:rPr>
              <a:t>(організаціям)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 i="1">
                <a:latin typeface="Times New Roman" pitchFamily="18" charset="0"/>
                <a:cs typeface="Times New Roman" pitchFamily="18" charset="0"/>
              </a:rPr>
              <a:t>у т. ч. капітальний   ремонт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 i="1">
                <a:latin typeface="Times New Roman" pitchFamily="18" charset="0"/>
                <a:cs typeface="Times New Roman" pitchFamily="18" charset="0"/>
              </a:rPr>
              <a:t>КНП “Центр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 i="1">
                <a:latin typeface="Times New Roman" pitchFamily="18" charset="0"/>
                <a:cs typeface="Times New Roman" pitchFamily="18" charset="0"/>
              </a:rPr>
              <a:t>спортивної боротьби”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3,4</a:t>
            </a:r>
            <a:r>
              <a:rPr lang="uk-UA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млн грн (4,6%)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2" name="Text Box 10"/>
          <p:cNvSpPr txBox="1">
            <a:spLocks noChangeArrowheads="1"/>
          </p:cNvSpPr>
          <p:nvPr/>
        </p:nvSpPr>
        <p:spPr bwMode="auto">
          <a:xfrm>
            <a:off x="1460500" y="1792288"/>
            <a:ext cx="8905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k-UA">
              <a:latin typeface="Calibri" pitchFamily="34" charset="0"/>
            </a:endParaRPr>
          </a:p>
        </p:txBody>
      </p:sp>
      <p:sp>
        <p:nvSpPr>
          <p:cNvPr id="22539" name="Oval 11"/>
          <p:cNvSpPr>
            <a:spLocks noChangeArrowheads="1"/>
          </p:cNvSpPr>
          <p:nvPr/>
        </p:nvSpPr>
        <p:spPr bwMode="auto">
          <a:xfrm>
            <a:off x="1073150" y="1119188"/>
            <a:ext cx="2719388" cy="1808162"/>
          </a:xfrm>
          <a:prstGeom prst="ellipse">
            <a:avLst/>
          </a:prstGeom>
          <a:gradFill rotWithShape="1">
            <a:gsLst>
              <a:gs pos="0">
                <a:srgbClr val="33CCFF">
                  <a:gamma/>
                  <a:shade val="46275"/>
                  <a:invGamma/>
                </a:srgbClr>
              </a:gs>
              <a:gs pos="50000">
                <a:srgbClr val="33CCFF"/>
              </a:gs>
              <a:gs pos="100000">
                <a:srgbClr val="33CC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b="1">
                <a:latin typeface="Times New Roman" pitchFamily="18" charset="0"/>
                <a:cs typeface="Times New Roman" pitchFamily="18" charset="0"/>
              </a:rPr>
              <a:t>Грошова </a:t>
            </a:r>
          </a:p>
          <a:p>
            <a:pPr algn="ctr"/>
            <a:r>
              <a:rPr lang="uk-UA" b="1">
                <a:latin typeface="Times New Roman" pitchFamily="18" charset="0"/>
                <a:cs typeface="Times New Roman" pitchFamily="18" charset="0"/>
              </a:rPr>
              <a:t>винагорода та</a:t>
            </a:r>
          </a:p>
          <a:p>
            <a:pPr algn="ctr"/>
            <a:r>
              <a:rPr lang="uk-UA" b="1">
                <a:latin typeface="Times New Roman" pitchFamily="18" charset="0"/>
                <a:cs typeface="Times New Roman" pitchFamily="18" charset="0"/>
              </a:rPr>
              <a:t> стипендії спортсменам</a:t>
            </a:r>
          </a:p>
          <a:p>
            <a:pPr algn="ctr"/>
            <a:r>
              <a:rPr lang="uk-UA" b="1">
                <a:latin typeface="Times New Roman" pitchFamily="18" charset="0"/>
                <a:cs typeface="Times New Roman" pitchFamily="18" charset="0"/>
              </a:rPr>
              <a:t> і тренерам</a:t>
            </a:r>
          </a:p>
          <a:p>
            <a:pPr algn="ctr"/>
            <a:r>
              <a:rPr lang="uk-UA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0,3 млн грн (0,4%)</a:t>
            </a:r>
          </a:p>
          <a:p>
            <a:pPr algn="ctr"/>
            <a:r>
              <a:rPr lang="uk-UA" b="1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7821613" y="4222750"/>
            <a:ext cx="3168650" cy="2298700"/>
          </a:xfrm>
          <a:prstGeom prst="ellipse">
            <a:avLst/>
          </a:prstGeom>
          <a:gradFill rotWithShape="1">
            <a:gsLst>
              <a:gs pos="0">
                <a:srgbClr val="33CCFF">
                  <a:gamma/>
                  <a:shade val="46275"/>
                  <a:invGamma/>
                </a:srgbClr>
              </a:gs>
              <a:gs pos="50000">
                <a:srgbClr val="33CCFF"/>
              </a:gs>
              <a:gs pos="100000">
                <a:srgbClr val="33CC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Утримання ДЮСШ,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т.ч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. придбання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довгострокового обладнання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і капітальний ремонт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59,7 млн грн (80,5%)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5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36300" y="3392488"/>
            <a:ext cx="573088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2275" y="3371850"/>
            <a:ext cx="665163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91788" y="811213"/>
            <a:ext cx="895350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8" name="Text Box 16"/>
          <p:cNvSpPr txBox="1">
            <a:spLocks noChangeArrowheads="1"/>
          </p:cNvSpPr>
          <p:nvPr/>
        </p:nvSpPr>
        <p:spPr bwMode="auto">
          <a:xfrm>
            <a:off x="4751388" y="5157788"/>
            <a:ext cx="2460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uk-UA">
              <a:latin typeface="Calibri" pitchFamily="34" charset="0"/>
            </a:endParaRPr>
          </a:p>
          <a:p>
            <a:endParaRPr lang="uk-UA">
              <a:latin typeface="Calibri" pitchFamily="34" charset="0"/>
            </a:endParaRPr>
          </a:p>
        </p:txBody>
      </p:sp>
      <p:sp>
        <p:nvSpPr>
          <p:cNvPr id="22545" name="Oval 17"/>
          <p:cNvSpPr>
            <a:spLocks noChangeArrowheads="1"/>
          </p:cNvSpPr>
          <p:nvPr/>
        </p:nvSpPr>
        <p:spPr bwMode="auto">
          <a:xfrm>
            <a:off x="4330700" y="579438"/>
            <a:ext cx="3068638" cy="1812925"/>
          </a:xfrm>
          <a:prstGeom prst="ellipse">
            <a:avLst/>
          </a:prstGeom>
          <a:gradFill rotWithShape="1">
            <a:gsLst>
              <a:gs pos="0">
                <a:srgbClr val="33CCFF">
                  <a:gamma/>
                  <a:shade val="46275"/>
                  <a:invGamma/>
                </a:srgbClr>
              </a:gs>
              <a:gs pos="50000">
                <a:srgbClr val="33CCFF"/>
              </a:gs>
              <a:gs pos="100000">
                <a:srgbClr val="33CC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Заходи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з олімпійських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та неолімпійських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видів спорту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1,1 млн грн (1,5%)</a:t>
            </a:r>
          </a:p>
        </p:txBody>
      </p:sp>
      <p:sp>
        <p:nvSpPr>
          <p:cNvPr id="22547" name="Oval 19"/>
          <p:cNvSpPr>
            <a:spLocks noChangeArrowheads="1"/>
          </p:cNvSpPr>
          <p:nvPr/>
        </p:nvSpPr>
        <p:spPr bwMode="auto">
          <a:xfrm>
            <a:off x="4202113" y="2781300"/>
            <a:ext cx="3714750" cy="1727200"/>
          </a:xfrm>
          <a:prstGeom prst="ellipse">
            <a:avLst/>
          </a:prstGeom>
          <a:gradFill rotWithShape="1">
            <a:gsLst>
              <a:gs pos="0">
                <a:srgbClr val="3399FF"/>
              </a:gs>
              <a:gs pos="100000">
                <a:srgbClr val="3399FF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400" b="1" dirty="0"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atin typeface="+mn-lt"/>
                <a:cs typeface="+mn-cs"/>
              </a:rPr>
              <a:t>2021</a:t>
            </a:r>
            <a:r>
              <a:rPr lang="uk-UA" sz="2400" b="1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+mn-cs"/>
              </a:rPr>
              <a:t> </a:t>
            </a:r>
            <a:r>
              <a:rPr lang="uk-UA" sz="2400" b="1" dirty="0">
                <a:latin typeface="+mn-lt"/>
                <a:cs typeface="+mn-cs"/>
              </a:rPr>
              <a:t>рік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rgbClr val="2F559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+mn-cs"/>
              </a:rPr>
              <a:t> </a:t>
            </a:r>
            <a:r>
              <a:rPr lang="uk-UA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rPr>
              <a:t>74,2</a:t>
            </a:r>
            <a:r>
              <a:rPr lang="uk-UA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+mn-cs"/>
              </a:rPr>
              <a:t> млн грн</a:t>
            </a:r>
            <a:endParaRPr lang="uk-UA" b="1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1600" b="1" u="sng" dirty="0"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1600" b="1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+mn-cs"/>
              </a:rPr>
              <a:t> </a:t>
            </a:r>
          </a:p>
        </p:txBody>
      </p:sp>
      <p:sp>
        <p:nvSpPr>
          <p:cNvPr id="14351" name="AutoShape 20"/>
          <p:cNvSpPr>
            <a:spLocks noChangeArrowheads="1"/>
          </p:cNvSpPr>
          <p:nvPr/>
        </p:nvSpPr>
        <p:spPr bwMode="auto">
          <a:xfrm rot="5400000">
            <a:off x="5795170" y="2139156"/>
            <a:ext cx="341312" cy="822325"/>
          </a:xfrm>
          <a:prstGeom prst="leftArrow">
            <a:avLst>
              <a:gd name="adj1" fmla="val 50000"/>
              <a:gd name="adj2" fmla="val 55019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>
              <a:latin typeface="Calibri" pitchFamily="34" charset="0"/>
            </a:endParaRPr>
          </a:p>
        </p:txBody>
      </p:sp>
      <p:sp>
        <p:nvSpPr>
          <p:cNvPr id="14352" name="AutoShape 21"/>
          <p:cNvSpPr>
            <a:spLocks noChangeArrowheads="1"/>
          </p:cNvSpPr>
          <p:nvPr/>
        </p:nvSpPr>
        <p:spPr bwMode="auto">
          <a:xfrm rot="-8081518">
            <a:off x="7410450" y="4140200"/>
            <a:ext cx="655638" cy="763588"/>
          </a:xfrm>
          <a:prstGeom prst="leftArrow">
            <a:avLst>
              <a:gd name="adj1" fmla="val 50000"/>
              <a:gd name="adj2" fmla="val 32088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uk-UA">
              <a:latin typeface="Calibri" pitchFamily="34" charset="0"/>
            </a:endParaRPr>
          </a:p>
        </p:txBody>
      </p:sp>
      <p:sp>
        <p:nvSpPr>
          <p:cNvPr id="14353" name="AutoShape 24"/>
          <p:cNvSpPr>
            <a:spLocks noChangeArrowheads="1"/>
          </p:cNvSpPr>
          <p:nvPr/>
        </p:nvSpPr>
        <p:spPr bwMode="auto">
          <a:xfrm>
            <a:off x="5600700" y="4537075"/>
            <a:ext cx="736600" cy="209550"/>
          </a:xfrm>
          <a:prstGeom prst="downArrow">
            <a:avLst>
              <a:gd name="adj1" fmla="val 50000"/>
              <a:gd name="adj2" fmla="val 45792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>
              <a:latin typeface="Calibri" pitchFamily="34" charset="0"/>
            </a:endParaRPr>
          </a:p>
        </p:txBody>
      </p:sp>
      <p:sp>
        <p:nvSpPr>
          <p:cNvPr id="14354" name="AutoShape 25"/>
          <p:cNvSpPr>
            <a:spLocks noChangeArrowheads="1"/>
          </p:cNvSpPr>
          <p:nvPr/>
        </p:nvSpPr>
        <p:spPr bwMode="auto">
          <a:xfrm rot="-3006506">
            <a:off x="4000500" y="3949700"/>
            <a:ext cx="552450" cy="762000"/>
          </a:xfrm>
          <a:prstGeom prst="leftArrow">
            <a:avLst>
              <a:gd name="adj1" fmla="val 50000"/>
              <a:gd name="adj2" fmla="val 36042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uk-UA">
              <a:latin typeface="Calibri" pitchFamily="34" charset="0"/>
            </a:endParaRPr>
          </a:p>
        </p:txBody>
      </p:sp>
      <p:sp>
        <p:nvSpPr>
          <p:cNvPr id="14355" name="AutoShape 26"/>
          <p:cNvSpPr>
            <a:spLocks noChangeArrowheads="1"/>
          </p:cNvSpPr>
          <p:nvPr/>
        </p:nvSpPr>
        <p:spPr bwMode="auto">
          <a:xfrm rot="2485909">
            <a:off x="3689350" y="2530475"/>
            <a:ext cx="614363" cy="754063"/>
          </a:xfrm>
          <a:prstGeom prst="leftArrow">
            <a:avLst>
              <a:gd name="adj1" fmla="val 50000"/>
              <a:gd name="adj2" fmla="val 24755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>
              <a:latin typeface="Calibri" pitchFamily="34" charset="0"/>
            </a:endParaRPr>
          </a:p>
        </p:txBody>
      </p:sp>
      <p:sp>
        <p:nvSpPr>
          <p:cNvPr id="14356" name="AutoShape 31"/>
          <p:cNvSpPr>
            <a:spLocks noChangeArrowheads="1"/>
          </p:cNvSpPr>
          <p:nvPr/>
        </p:nvSpPr>
        <p:spPr bwMode="auto">
          <a:xfrm rot="8441945">
            <a:off x="7440613" y="2314575"/>
            <a:ext cx="639762" cy="688975"/>
          </a:xfrm>
          <a:prstGeom prst="leftArrow">
            <a:avLst>
              <a:gd name="adj1" fmla="val 50000"/>
              <a:gd name="adj2" fmla="val 29449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uk-UA">
              <a:latin typeface="Calibri" pitchFamily="34" charset="0"/>
            </a:endParaRPr>
          </a:p>
        </p:txBody>
      </p:sp>
      <p:sp>
        <p:nvSpPr>
          <p:cNvPr id="22560" name="Text Box 32"/>
          <p:cNvSpPr txBox="1">
            <a:spLocks noChangeArrowheads="1"/>
          </p:cNvSpPr>
          <p:nvPr/>
        </p:nvSpPr>
        <p:spPr bwMode="auto">
          <a:xfrm>
            <a:off x="7984924" y="1121489"/>
            <a:ext cx="243860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Позашкільна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ctr"/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освіта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            </a:t>
            </a:r>
          </a:p>
          <a:p>
            <a:r>
              <a:rPr lang="uk-UA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b="1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9,0 млн грн (12,1%)                       </a:t>
            </a:r>
          </a:p>
        </p:txBody>
      </p:sp>
      <p:sp>
        <p:nvSpPr>
          <p:cNvPr id="14358" name="Line 39"/>
          <p:cNvSpPr>
            <a:spLocks noChangeShapeType="1"/>
          </p:cNvSpPr>
          <p:nvPr/>
        </p:nvSpPr>
        <p:spPr bwMode="auto">
          <a:xfrm>
            <a:off x="7321550" y="6629400"/>
            <a:ext cx="3175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uk-UA"/>
          </a:p>
        </p:txBody>
      </p:sp>
      <p:pic>
        <p:nvPicPr>
          <p:cNvPr id="14359" name="Picture 12" descr="1200px-Coat_of_Arms_of_Chernihiv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787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0" name="Рисунок 2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107950" y="5935663"/>
            <a:ext cx="788988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1200px-Coat_of_Arms_of_Chernihiv">
            <a:extLst>
              <a:ext uri="{FF2B5EF4-FFF2-40B4-BE49-F238E27FC236}">
                <a16:creationId xmlns:a16="http://schemas.microsoft.com/office/drawing/2014/main" id="{EECBECFE-21AA-4F0A-A9C0-FE5F0B74B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88020" cy="8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E9F36A-7FEE-4626-856F-352404290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27" y="5934941"/>
            <a:ext cx="788020" cy="95163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D9DB59F-195E-4D9A-A6B6-5B100362C2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318" y="1424436"/>
            <a:ext cx="3326232" cy="42673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145B727-1D58-4165-9C24-C3CBCE8A32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72724" y="1166205"/>
            <a:ext cx="3527512" cy="452559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5FE70B0-57CC-40DE-82F0-3A2753A31DC5}"/>
              </a:ext>
            </a:extLst>
          </p:cNvPr>
          <p:cNvSpPr/>
          <p:nvPr/>
        </p:nvSpPr>
        <p:spPr>
          <a:xfrm>
            <a:off x="9756043" y="1977039"/>
            <a:ext cx="1244193" cy="360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solidFill>
                  <a:schemeClr val="tx1"/>
                </a:solidFill>
              </a:rPr>
              <a:t>БЮДЖЕТ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CBB4073-7C8C-4262-93EB-200C61FE4E10}"/>
              </a:ext>
            </a:extLst>
          </p:cNvPr>
          <p:cNvSpPr/>
          <p:nvPr/>
        </p:nvSpPr>
        <p:spPr>
          <a:xfrm>
            <a:off x="1074318" y="2160681"/>
            <a:ext cx="1244193" cy="3539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>
                <a:solidFill>
                  <a:schemeClr val="tx1"/>
                </a:solidFill>
              </a:rPr>
              <a:t>БЮДЖЕТ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716E0DF-88EE-4835-BBD3-03E01EF0A0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" y="2023065"/>
            <a:ext cx="1264741" cy="78293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3876E5A-CB5F-422C-AC86-1933734CDF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144" y="3353006"/>
            <a:ext cx="2707240" cy="1238889"/>
          </a:xfrm>
          <a:prstGeom prst="rect">
            <a:avLst/>
          </a:prstGeom>
        </p:spPr>
      </p:pic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B29BA9E2-33EC-41F9-B75D-231FB2C6ABEA}"/>
              </a:ext>
            </a:extLst>
          </p:cNvPr>
          <p:cNvCxnSpPr>
            <a:cxnSpLocks/>
          </p:cNvCxnSpPr>
          <p:nvPr/>
        </p:nvCxnSpPr>
        <p:spPr>
          <a:xfrm>
            <a:off x="2116931" y="3181350"/>
            <a:ext cx="1328738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C17A9965-084D-4A3D-8119-7CE568E352F7}"/>
              </a:ext>
            </a:extLst>
          </p:cNvPr>
          <p:cNvCxnSpPr>
            <a:cxnSpLocks/>
          </p:cNvCxnSpPr>
          <p:nvPr/>
        </p:nvCxnSpPr>
        <p:spPr>
          <a:xfrm>
            <a:off x="1431569" y="5260182"/>
            <a:ext cx="2678469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5976C3AC-E8C4-4D3C-ADE6-83D314E32CF1}"/>
              </a:ext>
            </a:extLst>
          </p:cNvPr>
          <p:cNvCxnSpPr>
            <a:cxnSpLocks/>
          </p:cNvCxnSpPr>
          <p:nvPr/>
        </p:nvCxnSpPr>
        <p:spPr>
          <a:xfrm flipH="1">
            <a:off x="2770803" y="3181350"/>
            <a:ext cx="34309" cy="2078832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D277FA8F-21D7-4DF9-98A7-F886E8ADCBF8}"/>
              </a:ext>
            </a:extLst>
          </p:cNvPr>
          <p:cNvCxnSpPr>
            <a:cxnSpLocks/>
          </p:cNvCxnSpPr>
          <p:nvPr/>
        </p:nvCxnSpPr>
        <p:spPr>
          <a:xfrm>
            <a:off x="8505031" y="3015457"/>
            <a:ext cx="1328738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902FA6AA-7B88-4A66-91ED-D57253A890B8}"/>
              </a:ext>
            </a:extLst>
          </p:cNvPr>
          <p:cNvCxnSpPr>
            <a:cxnSpLocks/>
          </p:cNvCxnSpPr>
          <p:nvPr/>
        </p:nvCxnSpPr>
        <p:spPr>
          <a:xfrm>
            <a:off x="7772400" y="5260182"/>
            <a:ext cx="2867025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46388803-113D-4C66-99D1-4440E8EBDABF}"/>
              </a:ext>
            </a:extLst>
          </p:cNvPr>
          <p:cNvCxnSpPr>
            <a:cxnSpLocks/>
          </p:cNvCxnSpPr>
          <p:nvPr/>
        </p:nvCxnSpPr>
        <p:spPr>
          <a:xfrm>
            <a:off x="9193212" y="3015457"/>
            <a:ext cx="0" cy="2244725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D5CE0533-3B10-4E1F-B38D-D4F3C38D763A}"/>
              </a:ext>
            </a:extLst>
          </p:cNvPr>
          <p:cNvSpPr/>
          <p:nvPr/>
        </p:nvSpPr>
        <p:spPr>
          <a:xfrm>
            <a:off x="1422619" y="3573664"/>
            <a:ext cx="1323975" cy="16514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Загальний фонд</a:t>
            </a:r>
          </a:p>
          <a:p>
            <a:pPr algn="ctr"/>
            <a:endParaRPr lang="uk-UA" sz="1100" dirty="0">
              <a:solidFill>
                <a:schemeClr val="tx1"/>
              </a:solidFill>
            </a:endParaRPr>
          </a:p>
          <a:p>
            <a:pPr algn="ctr"/>
            <a:r>
              <a:rPr lang="uk-UA" sz="2400" b="1" dirty="0">
                <a:solidFill>
                  <a:schemeClr val="tx1"/>
                </a:solidFill>
              </a:rPr>
              <a:t>2 531,8 </a:t>
            </a:r>
            <a:r>
              <a:rPr lang="uk-UA" dirty="0">
                <a:solidFill>
                  <a:schemeClr val="tx1"/>
                </a:solidFill>
              </a:rPr>
              <a:t>млн грн</a:t>
            </a: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9219DBC5-E7C0-4C32-9B04-F0E6EC175D55}"/>
              </a:ext>
            </a:extLst>
          </p:cNvPr>
          <p:cNvSpPr/>
          <p:nvPr/>
        </p:nvSpPr>
        <p:spPr>
          <a:xfrm>
            <a:off x="2770803" y="3573664"/>
            <a:ext cx="1435407" cy="16514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Спеціальний фонд</a:t>
            </a:r>
          </a:p>
          <a:p>
            <a:pPr algn="ctr"/>
            <a:endParaRPr lang="uk-UA" sz="1100" dirty="0">
              <a:solidFill>
                <a:schemeClr val="tx1"/>
              </a:solidFill>
            </a:endParaRPr>
          </a:p>
          <a:p>
            <a:pPr algn="ctr"/>
            <a:r>
              <a:rPr lang="uk-UA" sz="2400" b="1" dirty="0">
                <a:solidFill>
                  <a:schemeClr val="tx1"/>
                </a:solidFill>
              </a:rPr>
              <a:t>139,5</a:t>
            </a:r>
          </a:p>
          <a:p>
            <a:pPr algn="ctr"/>
            <a:r>
              <a:rPr lang="uk-UA" dirty="0">
                <a:solidFill>
                  <a:schemeClr val="tx1"/>
                </a:solidFill>
              </a:rPr>
              <a:t>млн грн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99C3F0B7-31AD-4648-B4DA-0A83C3BD5810}"/>
              </a:ext>
            </a:extLst>
          </p:cNvPr>
          <p:cNvSpPr/>
          <p:nvPr/>
        </p:nvSpPr>
        <p:spPr>
          <a:xfrm>
            <a:off x="7778749" y="3574350"/>
            <a:ext cx="1323975" cy="16514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Загальний фонд</a:t>
            </a:r>
          </a:p>
          <a:p>
            <a:pPr algn="ctr"/>
            <a:endParaRPr lang="uk-UA" sz="1100" dirty="0">
              <a:solidFill>
                <a:schemeClr val="tx1"/>
              </a:solidFill>
            </a:endParaRPr>
          </a:p>
          <a:p>
            <a:pPr algn="ctr"/>
            <a:r>
              <a:rPr lang="uk-UA" sz="2400" b="1" dirty="0">
                <a:solidFill>
                  <a:schemeClr val="tx1"/>
                </a:solidFill>
              </a:rPr>
              <a:t>3 009,2 </a:t>
            </a:r>
            <a:r>
              <a:rPr lang="uk-UA" dirty="0">
                <a:solidFill>
                  <a:schemeClr val="tx1"/>
                </a:solidFill>
              </a:rPr>
              <a:t>млн грн</a:t>
            </a: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6925A86A-1C30-4B92-AE70-2A42EABBFF6C}"/>
              </a:ext>
            </a:extLst>
          </p:cNvPr>
          <p:cNvSpPr/>
          <p:nvPr/>
        </p:nvSpPr>
        <p:spPr>
          <a:xfrm>
            <a:off x="9193212" y="3573664"/>
            <a:ext cx="1420813" cy="16514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</a:rPr>
              <a:t>Спеціальний фонд</a:t>
            </a:r>
          </a:p>
          <a:p>
            <a:pPr algn="ctr"/>
            <a:endParaRPr lang="uk-UA" sz="1100" dirty="0">
              <a:solidFill>
                <a:schemeClr val="tx1"/>
              </a:solidFill>
            </a:endParaRPr>
          </a:p>
          <a:p>
            <a:pPr algn="ctr"/>
            <a:r>
              <a:rPr lang="uk-UA" sz="2400" b="1" dirty="0">
                <a:solidFill>
                  <a:schemeClr val="tx1"/>
                </a:solidFill>
              </a:rPr>
              <a:t>281,2</a:t>
            </a:r>
          </a:p>
          <a:p>
            <a:pPr algn="ctr"/>
            <a:r>
              <a:rPr lang="uk-UA" dirty="0">
                <a:solidFill>
                  <a:schemeClr val="tx1"/>
                </a:solidFill>
              </a:rPr>
              <a:t>млн грн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F74C838C-8BCE-4EB8-8671-5D6797E43B4B}"/>
              </a:ext>
            </a:extLst>
          </p:cNvPr>
          <p:cNvSpPr/>
          <p:nvPr/>
        </p:nvSpPr>
        <p:spPr>
          <a:xfrm>
            <a:off x="-57443" y="1676292"/>
            <a:ext cx="1244193" cy="3539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>
                <a:solidFill>
                  <a:schemeClr val="tx1"/>
                </a:solidFill>
              </a:rPr>
              <a:t>2020 рік</a:t>
            </a: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4A6B8013-6257-47C0-A180-65A6A94FB16A}"/>
              </a:ext>
            </a:extLst>
          </p:cNvPr>
          <p:cNvSpPr/>
          <p:nvPr/>
        </p:nvSpPr>
        <p:spPr>
          <a:xfrm>
            <a:off x="10797158" y="1508863"/>
            <a:ext cx="1244193" cy="360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solidFill>
                  <a:schemeClr val="tx1"/>
                </a:solidFill>
              </a:rPr>
              <a:t>2021 рік</a:t>
            </a: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12BE7252-A8EA-4A3F-BD81-82CAE67CDB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7802" y="1835393"/>
            <a:ext cx="1264741" cy="782935"/>
          </a:xfrm>
          <a:prstGeom prst="rect">
            <a:avLst/>
          </a:prstGeom>
        </p:spPr>
      </p:pic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9E556F87-A71A-4307-96A3-9FA71E5E8D57}"/>
              </a:ext>
            </a:extLst>
          </p:cNvPr>
          <p:cNvSpPr/>
          <p:nvPr/>
        </p:nvSpPr>
        <p:spPr>
          <a:xfrm>
            <a:off x="-52429" y="2798856"/>
            <a:ext cx="1244193" cy="3539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>
                <a:solidFill>
                  <a:srgbClr val="E0840A"/>
                </a:solidFill>
              </a:rPr>
              <a:t>2 671,3 </a:t>
            </a:r>
          </a:p>
          <a:p>
            <a:pPr algn="ctr"/>
            <a:r>
              <a:rPr lang="uk-UA" sz="1400" b="1" dirty="0">
                <a:solidFill>
                  <a:schemeClr val="tx1"/>
                </a:solidFill>
              </a:rPr>
              <a:t>млн грн</a:t>
            </a:r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01C124CF-0F20-46A0-99DD-54C90F191C08}"/>
              </a:ext>
            </a:extLst>
          </p:cNvPr>
          <p:cNvSpPr/>
          <p:nvPr/>
        </p:nvSpPr>
        <p:spPr>
          <a:xfrm>
            <a:off x="10767802" y="2659546"/>
            <a:ext cx="1244193" cy="360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solidFill>
                  <a:srgbClr val="E0840A"/>
                </a:solidFill>
              </a:rPr>
              <a:t>3 290,4</a:t>
            </a:r>
          </a:p>
          <a:p>
            <a:pPr algn="ctr"/>
            <a:r>
              <a:rPr lang="uk-UA" sz="1400" b="1" dirty="0">
                <a:solidFill>
                  <a:schemeClr val="tx1"/>
                </a:solidFill>
              </a:rPr>
              <a:t>млн грн</a:t>
            </a: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55DC85A7-449E-41AC-AEFC-7493F41F9113}"/>
              </a:ext>
            </a:extLst>
          </p:cNvPr>
          <p:cNvSpPr/>
          <p:nvPr/>
        </p:nvSpPr>
        <p:spPr>
          <a:xfrm>
            <a:off x="4705767" y="2410970"/>
            <a:ext cx="2466767" cy="942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>
                <a:solidFill>
                  <a:srgbClr val="E0840A"/>
                </a:solidFill>
              </a:rPr>
              <a:t>+</a:t>
            </a:r>
            <a:r>
              <a:rPr lang="uk-UA" sz="3200" b="1" dirty="0">
                <a:solidFill>
                  <a:srgbClr val="E0840A"/>
                </a:solidFill>
              </a:rPr>
              <a:t>23,2%</a:t>
            </a:r>
            <a:r>
              <a:rPr lang="uk-UA" sz="2400" b="1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uk-UA" sz="2400" dirty="0">
                <a:solidFill>
                  <a:schemeClr val="tx1"/>
                </a:solidFill>
              </a:rPr>
              <a:t>(</a:t>
            </a:r>
            <a:r>
              <a:rPr lang="uk-UA" sz="2400" b="1" dirty="0">
                <a:solidFill>
                  <a:srgbClr val="E0840A"/>
                </a:solidFill>
              </a:rPr>
              <a:t>+619,1 </a:t>
            </a:r>
            <a:r>
              <a:rPr lang="uk-UA" sz="2400" dirty="0">
                <a:solidFill>
                  <a:schemeClr val="tx1"/>
                </a:solidFill>
              </a:rPr>
              <a:t>млн грн)</a:t>
            </a: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9D57783F-69DA-49B3-BDCD-9DD06184DAFE}"/>
              </a:ext>
            </a:extLst>
          </p:cNvPr>
          <p:cNvSpPr/>
          <p:nvPr/>
        </p:nvSpPr>
        <p:spPr>
          <a:xfrm>
            <a:off x="4594890" y="4487420"/>
            <a:ext cx="2634723" cy="9420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chemeClr val="tx1"/>
                </a:solidFill>
              </a:rPr>
              <a:t> </a:t>
            </a:r>
            <a:r>
              <a:rPr lang="uk-UA" sz="3200" dirty="0">
                <a:solidFill>
                  <a:srgbClr val="E0840A"/>
                </a:solidFill>
              </a:rPr>
              <a:t>+</a:t>
            </a:r>
            <a:r>
              <a:rPr lang="uk-UA" sz="3200" b="1" dirty="0">
                <a:solidFill>
                  <a:srgbClr val="E0840A"/>
                </a:solidFill>
              </a:rPr>
              <a:t>619,1 </a:t>
            </a:r>
            <a:r>
              <a:rPr lang="uk-UA" sz="2400" dirty="0">
                <a:solidFill>
                  <a:schemeClr val="tx1"/>
                </a:solidFill>
              </a:rPr>
              <a:t>млн грн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5DCE2C76-CC25-40CF-9EF3-B17C68F98DF0}"/>
              </a:ext>
            </a:extLst>
          </p:cNvPr>
          <p:cNvSpPr/>
          <p:nvPr/>
        </p:nvSpPr>
        <p:spPr>
          <a:xfrm>
            <a:off x="964391" y="128434"/>
            <a:ext cx="10796618" cy="505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200" b="1" i="0" u="none" strike="noStrike" kern="1200" baseline="0">
                <a:solidFill>
                  <a:srgbClr val="000000"/>
                </a:solidFill>
                <a:latin typeface="+mn-lt"/>
                <a:ea typeface="Times New Roman"/>
                <a:cs typeface="Times New Roman"/>
              </a:defRPr>
            </a:pPr>
            <a:r>
              <a:rPr lang="ru-RU" sz="2000" dirty="0"/>
              <a:t>Доходи </a:t>
            </a:r>
            <a:r>
              <a:rPr lang="ru-UA" sz="2000" b="1" dirty="0"/>
              <a:t>бюджету Чернігівської міської територіальної громади</a:t>
            </a:r>
            <a:r>
              <a:rPr lang="ru-RU" sz="2000" dirty="0"/>
              <a:t> за 2020-2021 рр., млн грн
</a:t>
            </a:r>
          </a:p>
        </p:txBody>
      </p:sp>
    </p:spTree>
    <p:extLst>
      <p:ext uri="{BB962C8B-B14F-4D97-AF65-F5344CB8AC3E}">
        <p14:creationId xmlns:p14="http://schemas.microsoft.com/office/powerpoint/2010/main" val="5726135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1200px-Coat_of_Arms_of_Chernihiv">
            <a:extLst>
              <a:ext uri="{FF2B5EF4-FFF2-40B4-BE49-F238E27FC236}">
                <a16:creationId xmlns:a16="http://schemas.microsoft.com/office/drawing/2014/main" id="{EECBECFE-21AA-4F0A-A9C0-FE5F0B74B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88020" cy="8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E9F36A-7FEE-4626-856F-352404290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27" y="5934941"/>
            <a:ext cx="788020" cy="951635"/>
          </a:xfrm>
          <a:prstGeom prst="rect">
            <a:avLst/>
          </a:prstGeom>
        </p:spPr>
      </p:pic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1A37DCE9-B803-4489-AC91-7687EB483C1F}"/>
              </a:ext>
            </a:extLst>
          </p:cNvPr>
          <p:cNvSpPr txBox="1">
            <a:spLocks/>
          </p:cNvSpPr>
          <p:nvPr/>
        </p:nvSpPr>
        <p:spPr>
          <a:xfrm>
            <a:off x="2152650" y="28575"/>
            <a:ext cx="8623300" cy="795338"/>
          </a:xfrm>
          <a:prstGeom prst="rect">
            <a:avLst/>
          </a:prstGeom>
        </p:spPr>
        <p:txBody>
          <a:bodyPr anchor="ctr"/>
          <a:lstStyle/>
          <a:p>
            <a:pPr algn="ctr" defTabSz="457200">
              <a:lnSpc>
                <a:spcPct val="90000"/>
              </a:lnSpc>
              <a:defRPr/>
            </a:pP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Структура </a:t>
            </a:r>
            <a:r>
              <a:rPr lang="ru-RU" sz="2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видатків</a:t>
            </a: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на житлово-комунальне </a:t>
            </a:r>
            <a:r>
              <a:rPr lang="ru-RU" sz="2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господарство</a:t>
            </a: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за 2021 року, млн гривень</a:t>
            </a:r>
          </a:p>
        </p:txBody>
      </p:sp>
      <p:sp>
        <p:nvSpPr>
          <p:cNvPr id="9" name="Блок-схема: подготовка 8">
            <a:extLst>
              <a:ext uri="{FF2B5EF4-FFF2-40B4-BE49-F238E27FC236}">
                <a16:creationId xmlns:a16="http://schemas.microsoft.com/office/drawing/2014/main" id="{BB590589-D81C-458C-A438-F31635D4CAF0}"/>
              </a:ext>
            </a:extLst>
          </p:cNvPr>
          <p:cNvSpPr/>
          <p:nvPr/>
        </p:nvSpPr>
        <p:spPr>
          <a:xfrm>
            <a:off x="6413174" y="1010961"/>
            <a:ext cx="5477588" cy="751580"/>
          </a:xfrm>
          <a:prstGeom prst="flowChartPreparation">
            <a:avLst/>
          </a:prstGeom>
          <a:gradFill>
            <a:gsLst>
              <a:gs pos="15000">
                <a:srgbClr val="BEE8F0"/>
              </a:gs>
              <a:gs pos="63000">
                <a:srgbClr val="A7E1E7"/>
              </a:gs>
              <a:gs pos="37000">
                <a:srgbClr val="BEECEA"/>
              </a:gs>
              <a:gs pos="50020">
                <a:srgbClr val="CFF5EC"/>
              </a:gs>
              <a:gs pos="83000">
                <a:srgbClr val="BDEBED"/>
              </a:gs>
              <a:gs pos="100000">
                <a:srgbClr val="AAD5F8"/>
              </a:gs>
              <a:gs pos="0">
                <a:srgbClr val="B7DCFB"/>
              </a:gs>
            </a:gsLst>
            <a:lin ang="5400000" scaled="1"/>
          </a:gradFill>
          <a:ln w="57150">
            <a:gradFill>
              <a:gsLst>
                <a:gs pos="15000">
                  <a:srgbClr val="2DA6BF"/>
                </a:gs>
                <a:gs pos="63000">
                  <a:srgbClr val="68CCD6"/>
                </a:gs>
                <a:gs pos="37000">
                  <a:srgbClr val="85DCD8"/>
                </a:gs>
                <a:gs pos="50020">
                  <a:srgbClr val="A2ECDA"/>
                </a:gs>
                <a:gs pos="83000">
                  <a:srgbClr val="30ACB2"/>
                </a:gs>
                <a:gs pos="100000">
                  <a:srgbClr val="2293EC"/>
                </a:gs>
                <a:gs pos="0">
                  <a:srgbClr val="2196F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0" hangingPunct="0"/>
            <a:r>
              <a:rPr lang="ru-RU" sz="1700" b="1" dirty="0">
                <a:solidFill>
                  <a:schemeClr val="tx1"/>
                </a:solidFill>
                <a:latin typeface="Arial" charset="0"/>
                <a:ea typeface="맑은 고딕"/>
                <a:cs typeface="맑은 고딕"/>
              </a:rPr>
              <a:t>+67,2 млн </a:t>
            </a:r>
            <a:r>
              <a:rPr lang="ru-RU" sz="1700" b="1" dirty="0" err="1">
                <a:solidFill>
                  <a:schemeClr val="tx1"/>
                </a:solidFill>
                <a:latin typeface="Arial" charset="0"/>
                <a:ea typeface="맑은 고딕"/>
                <a:cs typeface="맑은 고딕"/>
              </a:rPr>
              <a:t>грн</a:t>
            </a:r>
            <a:r>
              <a:rPr lang="ru-RU" sz="1700" b="1" dirty="0">
                <a:solidFill>
                  <a:schemeClr val="tx1"/>
                </a:solidFill>
                <a:latin typeface="Arial" charset="0"/>
                <a:ea typeface="맑은 고딕"/>
                <a:cs typeface="맑은 고딕"/>
              </a:rPr>
              <a:t> (+17,3%)</a:t>
            </a:r>
          </a:p>
          <a:p>
            <a:pPr algn="ctr" defTabSz="457200" eaLnBrk="0" hangingPunct="0"/>
            <a:r>
              <a:rPr lang="ru-RU" sz="1700" b="1" dirty="0">
                <a:solidFill>
                  <a:srgbClr val="000000"/>
                </a:solidFill>
                <a:ea typeface="맑은 고딕"/>
                <a:cs typeface="맑은 고딕"/>
              </a:rPr>
              <a:t> за </a:t>
            </a:r>
            <a:r>
              <a:rPr lang="uk-UA" sz="1700" b="1" dirty="0">
                <a:solidFill>
                  <a:srgbClr val="000000"/>
                </a:solidFill>
                <a:ea typeface="맑은 고딕"/>
                <a:cs typeface="맑은 고딕"/>
              </a:rPr>
              <a:t>видатки </a:t>
            </a:r>
            <a:r>
              <a:rPr lang="ru-RU" sz="1700" b="1" dirty="0">
                <a:solidFill>
                  <a:srgbClr val="000000"/>
                </a:solidFill>
                <a:ea typeface="맑은 고딕"/>
                <a:cs typeface="맑은 고딕"/>
              </a:rPr>
              <a:t> </a:t>
            </a:r>
            <a:r>
              <a:rPr lang="ru-RU" sz="1700" b="1" dirty="0">
                <a:solidFill>
                  <a:srgbClr val="000000"/>
                </a:solidFill>
                <a:latin typeface="Arial" charset="0"/>
                <a:ea typeface="맑은 고딕"/>
                <a:cs typeface="맑은 고딕"/>
              </a:rPr>
              <a:t>2020 р.</a:t>
            </a:r>
            <a:endParaRPr lang="ru-RU" sz="1700" b="1" dirty="0">
              <a:solidFill>
                <a:srgbClr val="000000"/>
              </a:solidFill>
              <a:ea typeface="맑은 고딕"/>
              <a:cs typeface="맑은 고딕"/>
            </a:endParaRPr>
          </a:p>
        </p:txBody>
      </p:sp>
      <p:sp>
        <p:nvSpPr>
          <p:cNvPr id="10" name="Блок-схема: подготовка 9">
            <a:extLst>
              <a:ext uri="{FF2B5EF4-FFF2-40B4-BE49-F238E27FC236}">
                <a16:creationId xmlns:a16="http://schemas.microsoft.com/office/drawing/2014/main" id="{8387062D-71ED-49E0-B562-FAAB87A6E5BC}"/>
              </a:ext>
            </a:extLst>
          </p:cNvPr>
          <p:cNvSpPr/>
          <p:nvPr/>
        </p:nvSpPr>
        <p:spPr>
          <a:xfrm>
            <a:off x="1409700" y="1017311"/>
            <a:ext cx="4894847" cy="751580"/>
          </a:xfrm>
          <a:prstGeom prst="flowChartPreparation">
            <a:avLst/>
          </a:prstGeom>
          <a:noFill/>
          <a:ln w="57150">
            <a:gradFill>
              <a:gsLst>
                <a:gs pos="15000">
                  <a:srgbClr val="2DA6BF"/>
                </a:gs>
                <a:gs pos="63000">
                  <a:srgbClr val="68CCD6"/>
                </a:gs>
                <a:gs pos="37000">
                  <a:srgbClr val="85DCD8"/>
                </a:gs>
                <a:gs pos="50020">
                  <a:srgbClr val="A2ECDA"/>
                </a:gs>
                <a:gs pos="83000">
                  <a:srgbClr val="30ACB2"/>
                </a:gs>
                <a:gs pos="100000">
                  <a:srgbClr val="2293EC"/>
                </a:gs>
                <a:gs pos="0">
                  <a:srgbClr val="2196F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r>
              <a:rPr lang="uk-UA" sz="3600" b="1" dirty="0">
                <a:solidFill>
                  <a:srgbClr val="222A35"/>
                </a:solidFill>
              </a:rPr>
              <a:t>455,6</a:t>
            </a:r>
            <a:endParaRPr lang="uk-UA" sz="3200" b="1" dirty="0">
              <a:solidFill>
                <a:srgbClr val="222A35"/>
              </a:solidFill>
            </a:endParaRPr>
          </a:p>
        </p:txBody>
      </p:sp>
      <p:pic>
        <p:nvPicPr>
          <p:cNvPr id="11" name="Рисунок 38">
            <a:extLst>
              <a:ext uri="{FF2B5EF4-FFF2-40B4-BE49-F238E27FC236}">
                <a16:creationId xmlns:a16="http://schemas.microsoft.com/office/drawing/2014/main" id="{B042BDEC-381E-4A4E-B5BD-88FDC84FE6D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17013" y="3913188"/>
            <a:ext cx="3290887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Блок-схема: знак завершения 11">
            <a:extLst>
              <a:ext uri="{FF2B5EF4-FFF2-40B4-BE49-F238E27FC236}">
                <a16:creationId xmlns:a16="http://schemas.microsoft.com/office/drawing/2014/main" id="{D1ED31BC-EE07-42D9-81BB-1860ACC04453}"/>
              </a:ext>
            </a:extLst>
          </p:cNvPr>
          <p:cNvSpPr/>
          <p:nvPr/>
        </p:nvSpPr>
        <p:spPr>
          <a:xfrm>
            <a:off x="1642538" y="2145607"/>
            <a:ext cx="6275678" cy="381268"/>
          </a:xfrm>
          <a:prstGeom prst="flowChartTerminator">
            <a:avLst/>
          </a:prstGeom>
          <a:noFill/>
          <a:ln w="19050">
            <a:gradFill>
              <a:gsLst>
                <a:gs pos="80000">
                  <a:srgbClr val="7CD1DC"/>
                </a:gs>
                <a:gs pos="18000">
                  <a:srgbClr val="3FABC5"/>
                </a:gs>
                <a:gs pos="47000">
                  <a:srgbClr val="B9F7F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 defTabSz="457200">
              <a:defRPr/>
            </a:pPr>
            <a:r>
              <a:rPr lang="uk-UA" sz="2000" b="1" dirty="0">
                <a:solidFill>
                  <a:schemeClr val="tx1"/>
                </a:solidFill>
              </a:rPr>
              <a:t>Організація благоустрою міста</a:t>
            </a:r>
          </a:p>
        </p:txBody>
      </p:sp>
      <p:sp>
        <p:nvSpPr>
          <p:cNvPr id="13" name="Блок-схема: знак завершения 12">
            <a:extLst>
              <a:ext uri="{FF2B5EF4-FFF2-40B4-BE49-F238E27FC236}">
                <a16:creationId xmlns:a16="http://schemas.microsoft.com/office/drawing/2014/main" id="{EC4BFD4F-36CC-4C2B-A716-0DBE463629D5}"/>
              </a:ext>
            </a:extLst>
          </p:cNvPr>
          <p:cNvSpPr/>
          <p:nvPr/>
        </p:nvSpPr>
        <p:spPr>
          <a:xfrm>
            <a:off x="1569512" y="2794935"/>
            <a:ext cx="6277164" cy="458400"/>
          </a:xfrm>
          <a:prstGeom prst="flowChartTerminator">
            <a:avLst/>
          </a:prstGeom>
          <a:noFill/>
          <a:ln w="19050">
            <a:gradFill>
              <a:gsLst>
                <a:gs pos="80000">
                  <a:srgbClr val="7CD1DC"/>
                </a:gs>
                <a:gs pos="18000">
                  <a:srgbClr val="3FABC5"/>
                </a:gs>
                <a:gs pos="47000">
                  <a:srgbClr val="B9F7F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 defTabSz="457200">
              <a:defRPr/>
            </a:pPr>
            <a:r>
              <a:rPr lang="ru-RU" sz="2000" b="1" dirty="0">
                <a:solidFill>
                  <a:schemeClr val="tx1"/>
                </a:solidFill>
              </a:rPr>
              <a:t>Будівництво та реконструкція об’єктів ЖКГ</a:t>
            </a:r>
          </a:p>
        </p:txBody>
      </p:sp>
      <p:sp>
        <p:nvSpPr>
          <p:cNvPr id="14" name="Блок-схема: знак завершения 13">
            <a:extLst>
              <a:ext uri="{FF2B5EF4-FFF2-40B4-BE49-F238E27FC236}">
                <a16:creationId xmlns:a16="http://schemas.microsoft.com/office/drawing/2014/main" id="{62F87447-6D6E-47B2-A8DE-CA694CA5947C}"/>
              </a:ext>
            </a:extLst>
          </p:cNvPr>
          <p:cNvSpPr/>
          <p:nvPr/>
        </p:nvSpPr>
        <p:spPr>
          <a:xfrm>
            <a:off x="1569512" y="3440760"/>
            <a:ext cx="6277164" cy="380030"/>
          </a:xfrm>
          <a:prstGeom prst="flowChartTerminator">
            <a:avLst/>
          </a:prstGeom>
          <a:noFill/>
          <a:ln w="19050">
            <a:gradFill>
              <a:gsLst>
                <a:gs pos="80000">
                  <a:srgbClr val="7CD1DC"/>
                </a:gs>
                <a:gs pos="18000">
                  <a:srgbClr val="3FABC5"/>
                </a:gs>
                <a:gs pos="47000">
                  <a:srgbClr val="B9F7F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 defTabSz="457200">
              <a:defRPr/>
            </a:pPr>
            <a:endParaRPr lang="uk-UA" sz="2000" b="1">
              <a:solidFill>
                <a:schemeClr val="tx1"/>
              </a:solidFill>
            </a:endParaRPr>
          </a:p>
          <a:p>
            <a:pPr algn="ctr" defTabSz="457200">
              <a:defRPr/>
            </a:pPr>
            <a:r>
              <a:rPr lang="uk-UA" sz="2000" b="1">
                <a:solidFill>
                  <a:schemeClr val="tx1"/>
                </a:solidFill>
              </a:rPr>
              <a:t>Внески у статутні капітали </a:t>
            </a:r>
          </a:p>
          <a:p>
            <a:pPr algn="ctr" defTabSz="457200">
              <a:defRPr/>
            </a:pPr>
            <a:endParaRPr lang="uk-UA" sz="2000" b="1">
              <a:solidFill>
                <a:schemeClr val="tx1"/>
              </a:solidFill>
            </a:endParaRPr>
          </a:p>
        </p:txBody>
      </p:sp>
      <p:sp>
        <p:nvSpPr>
          <p:cNvPr id="15" name="Блок-схема: знак завершения 14">
            <a:extLst>
              <a:ext uri="{FF2B5EF4-FFF2-40B4-BE49-F238E27FC236}">
                <a16:creationId xmlns:a16="http://schemas.microsoft.com/office/drawing/2014/main" id="{D4F8A093-D0DD-49C1-991D-57C01EF37083}"/>
              </a:ext>
            </a:extLst>
          </p:cNvPr>
          <p:cNvSpPr/>
          <p:nvPr/>
        </p:nvSpPr>
        <p:spPr>
          <a:xfrm>
            <a:off x="1642537" y="4018512"/>
            <a:ext cx="6277164" cy="380028"/>
          </a:xfrm>
          <a:prstGeom prst="flowChartTerminator">
            <a:avLst/>
          </a:prstGeom>
          <a:noFill/>
          <a:ln w="19050">
            <a:gradFill>
              <a:gsLst>
                <a:gs pos="80000">
                  <a:srgbClr val="7CD1DC"/>
                </a:gs>
                <a:gs pos="18000">
                  <a:srgbClr val="3FABC5"/>
                </a:gs>
                <a:gs pos="47000">
                  <a:srgbClr val="B9F7F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 defTabSz="457200">
              <a:defRPr/>
            </a:pPr>
            <a:endParaRPr lang="uk-UA" sz="2000" b="1">
              <a:solidFill>
                <a:schemeClr val="tx1"/>
              </a:solidFill>
            </a:endParaRPr>
          </a:p>
          <a:p>
            <a:pPr algn="ctr" defTabSz="457200">
              <a:defRPr/>
            </a:pPr>
            <a:r>
              <a:rPr lang="uk-UA" sz="2000" b="1">
                <a:solidFill>
                  <a:schemeClr val="tx1"/>
                </a:solidFill>
              </a:rPr>
              <a:t>Інша діяльність</a:t>
            </a:r>
          </a:p>
          <a:p>
            <a:pPr algn="ctr" defTabSz="457200">
              <a:defRPr/>
            </a:pPr>
            <a:endParaRPr lang="uk-UA" sz="2000" b="1">
              <a:solidFill>
                <a:schemeClr val="tx1"/>
              </a:solidFill>
            </a:endParaRPr>
          </a:p>
        </p:txBody>
      </p:sp>
      <p:sp>
        <p:nvSpPr>
          <p:cNvPr id="16" name="Блок-схема: знак завершения 15">
            <a:extLst>
              <a:ext uri="{FF2B5EF4-FFF2-40B4-BE49-F238E27FC236}">
                <a16:creationId xmlns:a16="http://schemas.microsoft.com/office/drawing/2014/main" id="{F67205C8-52B0-4727-BE9B-9B4426439E7D}"/>
              </a:ext>
            </a:extLst>
          </p:cNvPr>
          <p:cNvSpPr/>
          <p:nvPr/>
        </p:nvSpPr>
        <p:spPr>
          <a:xfrm>
            <a:off x="1642537" y="4667517"/>
            <a:ext cx="6277163" cy="379789"/>
          </a:xfrm>
          <a:prstGeom prst="flowChartTerminator">
            <a:avLst/>
          </a:prstGeom>
          <a:noFill/>
          <a:ln w="19050">
            <a:gradFill>
              <a:gsLst>
                <a:gs pos="80000">
                  <a:srgbClr val="7CD1DC"/>
                </a:gs>
                <a:gs pos="18000">
                  <a:srgbClr val="3FABC5"/>
                </a:gs>
                <a:gs pos="47000">
                  <a:srgbClr val="B9F7F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 defTabSz="457200">
              <a:defRPr/>
            </a:pPr>
            <a:r>
              <a:rPr lang="ru-RU" sz="2000" b="1">
                <a:solidFill>
                  <a:schemeClr val="tx1"/>
                </a:solidFill>
              </a:rPr>
              <a:t>Виконання інвестиційних проектів</a:t>
            </a:r>
            <a:endParaRPr lang="uk-UA" sz="2000" b="1">
              <a:solidFill>
                <a:schemeClr val="tx1"/>
              </a:solidFill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0FDC072D-E927-4CA7-9FB7-3A4C0E100E62}"/>
              </a:ext>
            </a:extLst>
          </p:cNvPr>
          <p:cNvSpPr/>
          <p:nvPr/>
        </p:nvSpPr>
        <p:spPr>
          <a:xfrm>
            <a:off x="8266196" y="2071049"/>
            <a:ext cx="1213364" cy="503337"/>
          </a:xfrm>
          <a:prstGeom prst="ellipse">
            <a:avLst/>
          </a:prstGeom>
          <a:solidFill>
            <a:schemeClr val="bg1"/>
          </a:solidFill>
          <a:ln w="19050">
            <a:gradFill>
              <a:gsLst>
                <a:gs pos="80000">
                  <a:srgbClr val="7CD1DC"/>
                </a:gs>
                <a:gs pos="18000">
                  <a:srgbClr val="3FABC5"/>
                </a:gs>
                <a:gs pos="47000">
                  <a:srgbClr val="B9F7F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uk-UA" sz="2200" b="1" dirty="0">
                <a:solidFill>
                  <a:schemeClr val="tx1"/>
                </a:solidFill>
              </a:rPr>
              <a:t>231,8</a:t>
            </a: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85382A82-C41A-4632-B3CA-408CA05FBEDF}"/>
              </a:ext>
            </a:extLst>
          </p:cNvPr>
          <p:cNvSpPr/>
          <p:nvPr/>
        </p:nvSpPr>
        <p:spPr>
          <a:xfrm>
            <a:off x="8267790" y="2787524"/>
            <a:ext cx="1211770" cy="431619"/>
          </a:xfrm>
          <a:prstGeom prst="ellipse">
            <a:avLst/>
          </a:prstGeom>
          <a:solidFill>
            <a:schemeClr val="bg1"/>
          </a:solidFill>
          <a:ln w="19050">
            <a:gradFill>
              <a:gsLst>
                <a:gs pos="80000">
                  <a:srgbClr val="7CD1DC"/>
                </a:gs>
                <a:gs pos="18000">
                  <a:srgbClr val="3FABC5"/>
                </a:gs>
                <a:gs pos="47000">
                  <a:srgbClr val="B9F7F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r>
              <a:rPr lang="uk-UA" sz="2200" b="1" dirty="0">
                <a:solidFill>
                  <a:schemeClr val="tx1"/>
                </a:solidFill>
              </a:rPr>
              <a:t>125,1</a:t>
            </a: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DBFBF77C-6223-4E85-ABEF-494A33AB15C0}"/>
              </a:ext>
            </a:extLst>
          </p:cNvPr>
          <p:cNvSpPr/>
          <p:nvPr/>
        </p:nvSpPr>
        <p:spPr>
          <a:xfrm>
            <a:off x="8267792" y="3366864"/>
            <a:ext cx="1211768" cy="501568"/>
          </a:xfrm>
          <a:prstGeom prst="ellipse">
            <a:avLst/>
          </a:prstGeom>
          <a:solidFill>
            <a:schemeClr val="bg1"/>
          </a:solidFill>
          <a:ln w="19050">
            <a:gradFill>
              <a:gsLst>
                <a:gs pos="80000">
                  <a:srgbClr val="7CD1DC"/>
                </a:gs>
                <a:gs pos="18000">
                  <a:srgbClr val="3FABC5"/>
                </a:gs>
                <a:gs pos="47000">
                  <a:srgbClr val="B9F7F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uk-UA" sz="2200" b="1" dirty="0">
                <a:solidFill>
                  <a:schemeClr val="tx1"/>
                </a:solidFill>
              </a:rPr>
              <a:t>33,9</a:t>
            </a: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497A8410-7CA7-470E-8772-5513C891BB0C}"/>
              </a:ext>
            </a:extLst>
          </p:cNvPr>
          <p:cNvSpPr/>
          <p:nvPr/>
        </p:nvSpPr>
        <p:spPr>
          <a:xfrm>
            <a:off x="8267792" y="4012292"/>
            <a:ext cx="1211767" cy="501123"/>
          </a:xfrm>
          <a:prstGeom prst="ellipse">
            <a:avLst/>
          </a:prstGeom>
          <a:solidFill>
            <a:schemeClr val="bg1"/>
          </a:solidFill>
          <a:ln w="19050">
            <a:gradFill>
              <a:gsLst>
                <a:gs pos="80000">
                  <a:srgbClr val="7CD1DC"/>
                </a:gs>
                <a:gs pos="18000">
                  <a:srgbClr val="3FABC5"/>
                </a:gs>
                <a:gs pos="47000">
                  <a:srgbClr val="B9F7F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r>
              <a:rPr lang="uk-UA" sz="2200" b="1" dirty="0">
                <a:solidFill>
                  <a:schemeClr val="tx1"/>
                </a:solidFill>
              </a:rPr>
              <a:t>14,9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4460D363-07E3-4EFF-B236-9E3CA17C33B2}"/>
              </a:ext>
            </a:extLst>
          </p:cNvPr>
          <p:cNvSpPr/>
          <p:nvPr/>
        </p:nvSpPr>
        <p:spPr>
          <a:xfrm>
            <a:off x="8267793" y="4731267"/>
            <a:ext cx="1211765" cy="432363"/>
          </a:xfrm>
          <a:prstGeom prst="ellipse">
            <a:avLst/>
          </a:prstGeom>
          <a:solidFill>
            <a:schemeClr val="bg1"/>
          </a:solidFill>
          <a:ln w="19050">
            <a:gradFill>
              <a:gsLst>
                <a:gs pos="80000">
                  <a:srgbClr val="7CD1DC"/>
                </a:gs>
                <a:gs pos="18000">
                  <a:srgbClr val="3FABC5"/>
                </a:gs>
                <a:gs pos="47000">
                  <a:srgbClr val="B9F7F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uk-UA" sz="2200" b="1" dirty="0">
                <a:solidFill>
                  <a:schemeClr val="tx1"/>
                </a:solidFill>
              </a:rPr>
              <a:t>21,2</a:t>
            </a:r>
          </a:p>
        </p:txBody>
      </p:sp>
      <p:sp>
        <p:nvSpPr>
          <p:cNvPr id="22" name="Блок-схема: знак завершения 11">
            <a:extLst>
              <a:ext uri="{FF2B5EF4-FFF2-40B4-BE49-F238E27FC236}">
                <a16:creationId xmlns:a16="http://schemas.microsoft.com/office/drawing/2014/main" id="{49CC61C6-1E15-459B-AE00-6E0D853EB3FF}"/>
              </a:ext>
            </a:extLst>
          </p:cNvPr>
          <p:cNvSpPr/>
          <p:nvPr/>
        </p:nvSpPr>
        <p:spPr>
          <a:xfrm>
            <a:off x="1569512" y="5312042"/>
            <a:ext cx="6277163" cy="379789"/>
          </a:xfrm>
          <a:prstGeom prst="flowChartTerminator">
            <a:avLst/>
          </a:prstGeom>
          <a:noFill/>
          <a:ln w="19050">
            <a:gradFill>
              <a:gsLst>
                <a:gs pos="80000">
                  <a:srgbClr val="7CD1DC"/>
                </a:gs>
                <a:gs pos="18000">
                  <a:srgbClr val="3FABC5"/>
                </a:gs>
                <a:gs pos="47000">
                  <a:srgbClr val="B9F7F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 defTabSz="457200">
              <a:defRPr/>
            </a:pPr>
            <a:r>
              <a:rPr lang="uk-UA" sz="2000" b="1">
                <a:solidFill>
                  <a:schemeClr val="tx1"/>
                </a:solidFill>
              </a:rPr>
              <a:t>Громадський порядок та безпека</a:t>
            </a:r>
          </a:p>
        </p:txBody>
      </p:sp>
      <p:sp>
        <p:nvSpPr>
          <p:cNvPr id="23" name="Овал 29">
            <a:extLst>
              <a:ext uri="{FF2B5EF4-FFF2-40B4-BE49-F238E27FC236}">
                <a16:creationId xmlns:a16="http://schemas.microsoft.com/office/drawing/2014/main" id="{A84FFF8F-41F5-4174-B20E-1A5C6A5E90B0}"/>
              </a:ext>
            </a:extLst>
          </p:cNvPr>
          <p:cNvSpPr/>
          <p:nvPr/>
        </p:nvSpPr>
        <p:spPr>
          <a:xfrm>
            <a:off x="8267792" y="5306564"/>
            <a:ext cx="1211765" cy="432362"/>
          </a:xfrm>
          <a:prstGeom prst="ellipse">
            <a:avLst/>
          </a:prstGeom>
          <a:solidFill>
            <a:schemeClr val="bg1"/>
          </a:solidFill>
          <a:ln w="19050">
            <a:gradFill>
              <a:gsLst>
                <a:gs pos="80000">
                  <a:srgbClr val="7CD1DC"/>
                </a:gs>
                <a:gs pos="18000">
                  <a:srgbClr val="3FABC5"/>
                </a:gs>
                <a:gs pos="47000">
                  <a:srgbClr val="B9F7F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/>
            <a:r>
              <a:rPr lang="uk-UA" sz="2200" b="1" dirty="0">
                <a:solidFill>
                  <a:schemeClr val="tx1"/>
                </a:solidFill>
              </a:rPr>
              <a:t>11,0</a:t>
            </a:r>
          </a:p>
        </p:txBody>
      </p:sp>
      <p:sp>
        <p:nvSpPr>
          <p:cNvPr id="24" name="Блок-схема: знак завершения 11">
            <a:extLst>
              <a:ext uri="{FF2B5EF4-FFF2-40B4-BE49-F238E27FC236}">
                <a16:creationId xmlns:a16="http://schemas.microsoft.com/office/drawing/2014/main" id="{DA17C05E-7EAA-4961-A222-9919CA1BEF3D}"/>
              </a:ext>
            </a:extLst>
          </p:cNvPr>
          <p:cNvSpPr/>
          <p:nvPr/>
        </p:nvSpPr>
        <p:spPr>
          <a:xfrm>
            <a:off x="1642537" y="5896229"/>
            <a:ext cx="6277163" cy="644313"/>
          </a:xfrm>
          <a:prstGeom prst="flowChartTerminator">
            <a:avLst/>
          </a:prstGeom>
          <a:noFill/>
          <a:ln w="19050">
            <a:gradFill>
              <a:gsLst>
                <a:gs pos="80000">
                  <a:srgbClr val="7CD1DC"/>
                </a:gs>
                <a:gs pos="18000">
                  <a:srgbClr val="3FABC5"/>
                </a:gs>
                <a:gs pos="47000">
                  <a:srgbClr val="B9F7F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 defTabSz="457200">
              <a:defRPr/>
            </a:pPr>
            <a:r>
              <a:rPr lang="uk-UA" b="1">
                <a:solidFill>
                  <a:schemeClr val="tx1"/>
                </a:solidFill>
                <a:latin typeface="Arial" charset="0"/>
              </a:rPr>
              <a:t>Охорона навколишнього природного середовища</a:t>
            </a:r>
          </a:p>
        </p:txBody>
      </p:sp>
      <p:sp>
        <p:nvSpPr>
          <p:cNvPr id="25" name="Овал 29">
            <a:extLst>
              <a:ext uri="{FF2B5EF4-FFF2-40B4-BE49-F238E27FC236}">
                <a16:creationId xmlns:a16="http://schemas.microsoft.com/office/drawing/2014/main" id="{EA27BEF5-466C-41F6-8BC7-7C2724AB1179}"/>
              </a:ext>
            </a:extLst>
          </p:cNvPr>
          <p:cNvSpPr/>
          <p:nvPr/>
        </p:nvSpPr>
        <p:spPr>
          <a:xfrm>
            <a:off x="8267793" y="5956810"/>
            <a:ext cx="1211764" cy="502642"/>
          </a:xfrm>
          <a:prstGeom prst="ellipse">
            <a:avLst/>
          </a:prstGeom>
          <a:solidFill>
            <a:schemeClr val="bg1"/>
          </a:solidFill>
          <a:ln w="19050">
            <a:gradFill>
              <a:gsLst>
                <a:gs pos="80000">
                  <a:srgbClr val="7CD1DC"/>
                </a:gs>
                <a:gs pos="18000">
                  <a:srgbClr val="3FABC5"/>
                </a:gs>
                <a:gs pos="47000">
                  <a:srgbClr val="B9F7F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uk-UA" sz="2200" b="1" dirty="0">
                <a:solidFill>
                  <a:schemeClr val="tx1"/>
                </a:solidFill>
              </a:rPr>
              <a:t>17,7</a:t>
            </a:r>
          </a:p>
        </p:txBody>
      </p:sp>
    </p:spTree>
    <p:extLst>
      <p:ext uri="{BB962C8B-B14F-4D97-AF65-F5344CB8AC3E}">
        <p14:creationId xmlns:p14="http://schemas.microsoft.com/office/powerpoint/2010/main" val="36994182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1200px-Coat_of_Arms_of_Chernihiv">
            <a:extLst>
              <a:ext uri="{FF2B5EF4-FFF2-40B4-BE49-F238E27FC236}">
                <a16:creationId xmlns:a16="http://schemas.microsoft.com/office/drawing/2014/main" id="{91EDA011-4845-4FC9-8EC2-440C43B800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463"/>
            <a:ext cx="1057275" cy="112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5D22A2-9902-473C-AE7B-F36EFFDB971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6838" y="5819775"/>
            <a:ext cx="906463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4">
            <a:extLst>
              <a:ext uri="{FF2B5EF4-FFF2-40B4-BE49-F238E27FC236}">
                <a16:creationId xmlns:a16="http://schemas.microsoft.com/office/drawing/2014/main" id="{9D3D4496-00FB-4672-9778-094A684EDB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175" y="2757488"/>
            <a:ext cx="2767013" cy="1547812"/>
          </a:xfrm>
          <a:prstGeom prst="ellipse">
            <a:avLst/>
          </a:prstGeom>
          <a:solidFill>
            <a:srgbClr val="99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>
              <a:latin typeface="Calibri" pitchFamily="34" charset="0"/>
            </a:endParaRPr>
          </a:p>
        </p:txBody>
      </p:sp>
      <p:sp>
        <p:nvSpPr>
          <p:cNvPr id="7" name="Oval 5">
            <a:extLst>
              <a:ext uri="{FF2B5EF4-FFF2-40B4-BE49-F238E27FC236}">
                <a16:creationId xmlns:a16="http://schemas.microsoft.com/office/drawing/2014/main" id="{EF7E1394-B0A6-47C1-8A5C-322C210BF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5838" y="760413"/>
            <a:ext cx="2114550" cy="1395412"/>
          </a:xfrm>
          <a:prstGeom prst="ellipse">
            <a:avLst/>
          </a:prstGeom>
          <a:solidFill>
            <a:srgbClr val="FFCC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5FEB811B-90A4-4FCB-B572-D1BF733B7F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7413" y="972428"/>
            <a:ext cx="2473325" cy="1312863"/>
          </a:xfrm>
          <a:prstGeom prst="ellipse">
            <a:avLst/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9" name="Oval 7">
            <a:extLst>
              <a:ext uri="{FF2B5EF4-FFF2-40B4-BE49-F238E27FC236}">
                <a16:creationId xmlns:a16="http://schemas.microsoft.com/office/drawing/2014/main" id="{2954BDBF-4914-417D-A8ED-DDBB71A00A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24888" y="1424505"/>
            <a:ext cx="1824038" cy="1535112"/>
          </a:xfrm>
          <a:prstGeom prst="ellipse">
            <a:avLst/>
          </a:prstGeom>
          <a:solidFill>
            <a:srgbClr val="CC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0" name="Oval 8">
            <a:extLst>
              <a:ext uri="{FF2B5EF4-FFF2-40B4-BE49-F238E27FC236}">
                <a16:creationId xmlns:a16="http://schemas.microsoft.com/office/drawing/2014/main" id="{3E74C7CF-EED6-40A2-A3AF-F6E9A3665E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25179" y="2725005"/>
            <a:ext cx="2217737" cy="1828800"/>
          </a:xfrm>
          <a:prstGeom prst="ellipse">
            <a:avLst/>
          </a:prstGeom>
          <a:solidFill>
            <a:srgbClr val="CCE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254EE71-162B-4300-82AA-F2176578C8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0779" y="4912671"/>
            <a:ext cx="2003425" cy="1535112"/>
          </a:xfrm>
          <a:prstGeom prst="ellipse">
            <a:avLst/>
          </a:prstGeom>
          <a:solidFill>
            <a:srgbClr val="CC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BE7B056-1D1C-4A40-80CB-F1291B49C6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4751" y="5154370"/>
            <a:ext cx="2203450" cy="1535113"/>
          </a:xfrm>
          <a:prstGeom prst="ellipse">
            <a:avLst/>
          </a:prstGeom>
          <a:solidFill>
            <a:srgbClr val="66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25562E7-EA87-4BE5-A2BB-E7D257AC25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4562" y="5418748"/>
            <a:ext cx="1612900" cy="1433698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latin typeface="Calibri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E36FF35E-DA3D-461B-9BAD-E48A537DC0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6163" y="760413"/>
            <a:ext cx="21145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err="1">
                <a:latin typeface="Calibri" pitchFamily="34" charset="0"/>
              </a:rPr>
              <a:t>Утримання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вулично-дорожньої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мережі</a:t>
            </a:r>
            <a:endParaRPr lang="ru-RU" b="1" dirty="0">
              <a:latin typeface="Calibri" pitchFamily="34" charset="0"/>
            </a:endParaRPr>
          </a:p>
        </p:txBody>
      </p:sp>
      <p:sp>
        <p:nvSpPr>
          <p:cNvPr id="15" name="AutoShape 15">
            <a:extLst>
              <a:ext uri="{FF2B5EF4-FFF2-40B4-BE49-F238E27FC236}">
                <a16:creationId xmlns:a16="http://schemas.microsoft.com/office/drawing/2014/main" id="{3F3ABD70-E124-47E1-9827-F590E2CBF4B2}"/>
              </a:ext>
            </a:extLst>
          </p:cNvPr>
          <p:cNvSpPr>
            <a:spLocks noChangeArrowheads="1"/>
          </p:cNvSpPr>
          <p:nvPr/>
        </p:nvSpPr>
        <p:spPr bwMode="auto">
          <a:xfrm rot="-2474158">
            <a:off x="3283163" y="2457692"/>
            <a:ext cx="860622" cy="130249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Text Box 16">
            <a:extLst>
              <a:ext uri="{FF2B5EF4-FFF2-40B4-BE49-F238E27FC236}">
                <a16:creationId xmlns:a16="http://schemas.microsoft.com/office/drawing/2014/main" id="{CCBA5F73-D3B1-4C34-AD3B-F68D95075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2038" y="1009650"/>
            <a:ext cx="2184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err="1">
                <a:latin typeface="Calibri" pitchFamily="34" charset="0"/>
              </a:rPr>
              <a:t>Прибирання</a:t>
            </a:r>
            <a:r>
              <a:rPr lang="ru-RU" b="1" dirty="0">
                <a:latin typeface="Calibri" pitchFamily="34" charset="0"/>
              </a:rPr>
              <a:t> та ремонт </a:t>
            </a:r>
            <a:r>
              <a:rPr lang="ru-RU" b="1" dirty="0" err="1">
                <a:latin typeface="Calibri" pitchFamily="34" charset="0"/>
              </a:rPr>
              <a:t>зелених</a:t>
            </a:r>
            <a:r>
              <a:rPr lang="ru-RU" b="1" dirty="0">
                <a:latin typeface="Calibri" pitchFamily="34" charset="0"/>
              </a:rPr>
              <a:t> зон</a:t>
            </a:r>
          </a:p>
        </p:txBody>
      </p:sp>
      <p:sp>
        <p:nvSpPr>
          <p:cNvPr id="17" name="AutoShape 17">
            <a:extLst>
              <a:ext uri="{FF2B5EF4-FFF2-40B4-BE49-F238E27FC236}">
                <a16:creationId xmlns:a16="http://schemas.microsoft.com/office/drawing/2014/main" id="{334A610B-E124-4DE9-8620-515AB88D8E04}"/>
              </a:ext>
            </a:extLst>
          </p:cNvPr>
          <p:cNvSpPr>
            <a:spLocks noChangeArrowheads="1"/>
          </p:cNvSpPr>
          <p:nvPr/>
        </p:nvSpPr>
        <p:spPr bwMode="auto">
          <a:xfrm rot="20502458">
            <a:off x="3359724" y="2621975"/>
            <a:ext cx="2405732" cy="163771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Text Box 18">
            <a:extLst>
              <a:ext uri="{FF2B5EF4-FFF2-40B4-BE49-F238E27FC236}">
                <a16:creationId xmlns:a16="http://schemas.microsoft.com/office/drawing/2014/main" id="{00B39EAE-F60E-4B5F-B02D-44086438C2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5713" y="1638300"/>
            <a:ext cx="1582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" b="1" dirty="0">
                <a:latin typeface="Calibri" pitchFamily="34" charset="0"/>
              </a:rPr>
              <a:t>46,0; 19,9%</a:t>
            </a:r>
            <a:endParaRPr lang="ru-RU" sz="2000" b="1" dirty="0">
              <a:latin typeface="Calibri" pitchFamily="34" charset="0"/>
            </a:endParaRPr>
          </a:p>
        </p:txBody>
      </p:sp>
      <p:sp>
        <p:nvSpPr>
          <p:cNvPr id="19" name="Text Box 20">
            <a:extLst>
              <a:ext uri="{FF2B5EF4-FFF2-40B4-BE49-F238E27FC236}">
                <a16:creationId xmlns:a16="http://schemas.microsoft.com/office/drawing/2014/main" id="{ACB03D6C-3DEA-4364-A40A-4045B2E47F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3513" y="1641309"/>
            <a:ext cx="1441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" b="1" dirty="0">
                <a:latin typeface="Calibri" pitchFamily="34" charset="0"/>
              </a:rPr>
              <a:t>45,0; 19,4%</a:t>
            </a:r>
            <a:endParaRPr lang="ru-RU" sz="2000" b="1" dirty="0">
              <a:latin typeface="Calibri" pitchFamily="34" charset="0"/>
            </a:endParaRPr>
          </a:p>
        </p:txBody>
      </p:sp>
      <p:sp>
        <p:nvSpPr>
          <p:cNvPr id="20" name="AutoShape 21">
            <a:extLst>
              <a:ext uri="{FF2B5EF4-FFF2-40B4-BE49-F238E27FC236}">
                <a16:creationId xmlns:a16="http://schemas.microsoft.com/office/drawing/2014/main" id="{91CB0AFD-55BE-45D5-808B-8EDFD9B5E61C}"/>
              </a:ext>
            </a:extLst>
          </p:cNvPr>
          <p:cNvSpPr>
            <a:spLocks noChangeArrowheads="1"/>
          </p:cNvSpPr>
          <p:nvPr/>
        </p:nvSpPr>
        <p:spPr bwMode="auto">
          <a:xfrm rot="-314635">
            <a:off x="3467935" y="2949721"/>
            <a:ext cx="4905152" cy="17341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Text Box 23">
            <a:extLst>
              <a:ext uri="{FF2B5EF4-FFF2-40B4-BE49-F238E27FC236}">
                <a16:creationId xmlns:a16="http://schemas.microsoft.com/office/drawing/2014/main" id="{D4551EF9-E7A1-487A-A650-825E4F4765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33619" y="1589088"/>
            <a:ext cx="18748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err="1">
                <a:latin typeface="Calibri" pitchFamily="34" charset="0"/>
              </a:rPr>
              <a:t>Утримання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місць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поховань</a:t>
            </a:r>
            <a:endParaRPr lang="ru-RU" b="1" dirty="0">
              <a:latin typeface="Calibri" pitchFamily="34" charset="0"/>
            </a:endParaRPr>
          </a:p>
        </p:txBody>
      </p:sp>
      <p:sp>
        <p:nvSpPr>
          <p:cNvPr id="22" name="Text Box 24">
            <a:extLst>
              <a:ext uri="{FF2B5EF4-FFF2-40B4-BE49-F238E27FC236}">
                <a16:creationId xmlns:a16="http://schemas.microsoft.com/office/drawing/2014/main" id="{C38794F6-F0A8-42C2-A5E3-675C5F6452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3708" y="2230438"/>
            <a:ext cx="13857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" b="1" dirty="0">
                <a:latin typeface="Calibri" pitchFamily="34" charset="0"/>
              </a:rPr>
              <a:t>10,3; 4,4%</a:t>
            </a:r>
            <a:endParaRPr lang="ru-RU" sz="2000" b="1" dirty="0">
              <a:latin typeface="Calibri" pitchFamily="34" charset="0"/>
            </a:endParaRPr>
          </a:p>
        </p:txBody>
      </p:sp>
      <p:sp>
        <p:nvSpPr>
          <p:cNvPr id="23" name="AutoShape 25">
            <a:extLst>
              <a:ext uri="{FF2B5EF4-FFF2-40B4-BE49-F238E27FC236}">
                <a16:creationId xmlns:a16="http://schemas.microsoft.com/office/drawing/2014/main" id="{5387BABD-1677-4D96-B0CC-8FA6D94A5C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6031" y="3460481"/>
            <a:ext cx="6052698" cy="200294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Text Box 26">
            <a:extLst>
              <a:ext uri="{FF2B5EF4-FFF2-40B4-BE49-F238E27FC236}">
                <a16:creationId xmlns:a16="http://schemas.microsoft.com/office/drawing/2014/main" id="{DAE64F79-0EF9-4B6B-826D-39CD7CCC33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53478" y="2721552"/>
            <a:ext cx="18796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Технічне обслуговування мереж зовнішнього освітлення</a:t>
            </a:r>
          </a:p>
        </p:txBody>
      </p:sp>
      <p:sp>
        <p:nvSpPr>
          <p:cNvPr id="25" name="Text Box 27">
            <a:extLst>
              <a:ext uri="{FF2B5EF4-FFF2-40B4-BE49-F238E27FC236}">
                <a16:creationId xmlns:a16="http://schemas.microsoft.com/office/drawing/2014/main" id="{BE118575-8C01-4367-A7F4-85C98D079B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94938" y="4071938"/>
            <a:ext cx="15128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" b="1" dirty="0">
                <a:latin typeface="Calibri" pitchFamily="34" charset="0"/>
              </a:rPr>
              <a:t>16,7; 7,2%</a:t>
            </a:r>
            <a:endParaRPr lang="ru-RU" sz="2000" b="1" dirty="0">
              <a:latin typeface="Calibri" pitchFamily="34" charset="0"/>
            </a:endParaRPr>
          </a:p>
        </p:txBody>
      </p:sp>
      <p:sp>
        <p:nvSpPr>
          <p:cNvPr id="26" name="AutoShape 31">
            <a:extLst>
              <a:ext uri="{FF2B5EF4-FFF2-40B4-BE49-F238E27FC236}">
                <a16:creationId xmlns:a16="http://schemas.microsoft.com/office/drawing/2014/main" id="{D4E5CBF0-210C-460B-A043-865E1B7F6A5E}"/>
              </a:ext>
            </a:extLst>
          </p:cNvPr>
          <p:cNvSpPr>
            <a:spLocks noChangeArrowheads="1"/>
          </p:cNvSpPr>
          <p:nvPr/>
        </p:nvSpPr>
        <p:spPr bwMode="auto">
          <a:xfrm rot="661994">
            <a:off x="3343627" y="4339607"/>
            <a:ext cx="4412091" cy="1837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Text Box 32">
            <a:extLst>
              <a:ext uri="{FF2B5EF4-FFF2-40B4-BE49-F238E27FC236}">
                <a16:creationId xmlns:a16="http://schemas.microsoft.com/office/drawing/2014/main" id="{A61770AF-88F3-441D-92E8-CE936A368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15225" y="5001292"/>
            <a:ext cx="18764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err="1">
                <a:latin typeface="Calibri" pitchFamily="34" charset="0"/>
              </a:rPr>
              <a:t>Утримання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очисних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споруд</a:t>
            </a:r>
            <a:r>
              <a:rPr lang="ru-RU" b="1" dirty="0">
                <a:latin typeface="Calibri" pitchFamily="34" charset="0"/>
              </a:rPr>
              <a:t> і </a:t>
            </a:r>
            <a:r>
              <a:rPr lang="ru-RU" b="1" dirty="0" err="1">
                <a:latin typeface="Calibri" pitchFamily="34" charset="0"/>
              </a:rPr>
              <a:t>зливової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каналізації</a:t>
            </a:r>
            <a:r>
              <a:rPr lang="ru-RU" sz="1600" dirty="0">
                <a:latin typeface="Calibri" pitchFamily="34" charset="0"/>
              </a:rPr>
              <a:t> </a:t>
            </a:r>
          </a:p>
        </p:txBody>
      </p:sp>
      <p:sp>
        <p:nvSpPr>
          <p:cNvPr id="28" name="Text Box 33">
            <a:extLst>
              <a:ext uri="{FF2B5EF4-FFF2-40B4-BE49-F238E27FC236}">
                <a16:creationId xmlns:a16="http://schemas.microsoft.com/office/drawing/2014/main" id="{F85E4521-C045-4880-B770-F0AF3F03F7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4735" y="6038310"/>
            <a:ext cx="1162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" b="1" dirty="0">
                <a:latin typeface="Calibri" pitchFamily="34" charset="0"/>
              </a:rPr>
              <a:t>5,1; 2,2%</a:t>
            </a:r>
            <a:endParaRPr lang="ru-RU" sz="2000" b="1" dirty="0">
              <a:latin typeface="Calibri" pitchFamily="34" charset="0"/>
            </a:endParaRPr>
          </a:p>
        </p:txBody>
      </p:sp>
      <p:sp>
        <p:nvSpPr>
          <p:cNvPr id="29" name="Text Box 34">
            <a:extLst>
              <a:ext uri="{FF2B5EF4-FFF2-40B4-BE49-F238E27FC236}">
                <a16:creationId xmlns:a16="http://schemas.microsoft.com/office/drawing/2014/main" id="{E444655B-43BA-4EAB-8745-1D7847A141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7061" y="5154370"/>
            <a:ext cx="24971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err="1">
                <a:latin typeface="Calibri" pitchFamily="34" charset="0"/>
              </a:rPr>
              <a:t>Технічне</a:t>
            </a:r>
            <a:endParaRPr lang="ru-RU" b="1" dirty="0">
              <a:latin typeface="Calibri" pitchFamily="34" charset="0"/>
            </a:endParaRPr>
          </a:p>
          <a:p>
            <a:pPr algn="ctr"/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обслуговування</a:t>
            </a:r>
            <a:r>
              <a:rPr lang="ru-RU" b="1" dirty="0">
                <a:latin typeface="Calibri" pitchFamily="34" charset="0"/>
              </a:rPr>
              <a:t> </a:t>
            </a:r>
          </a:p>
          <a:p>
            <a:pPr algn="ctr"/>
            <a:r>
              <a:rPr lang="ru-RU" b="1" dirty="0" err="1">
                <a:latin typeface="Calibri" pitchFamily="34" charset="0"/>
              </a:rPr>
              <a:t>засобів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регулювання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дорожнього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руху</a:t>
            </a:r>
            <a:r>
              <a:rPr lang="ru-RU" dirty="0">
                <a:latin typeface="Calibri" pitchFamily="34" charset="0"/>
              </a:rPr>
              <a:t> </a:t>
            </a:r>
          </a:p>
        </p:txBody>
      </p:sp>
      <p:sp>
        <p:nvSpPr>
          <p:cNvPr id="30" name="AutoShape 35">
            <a:extLst>
              <a:ext uri="{FF2B5EF4-FFF2-40B4-BE49-F238E27FC236}">
                <a16:creationId xmlns:a16="http://schemas.microsoft.com/office/drawing/2014/main" id="{E323A3E4-1BDC-495B-89DC-D81EE78D1E0A}"/>
              </a:ext>
            </a:extLst>
          </p:cNvPr>
          <p:cNvSpPr>
            <a:spLocks noChangeArrowheads="1"/>
          </p:cNvSpPr>
          <p:nvPr/>
        </p:nvSpPr>
        <p:spPr bwMode="auto">
          <a:xfrm rot="1415594">
            <a:off x="3144176" y="4674992"/>
            <a:ext cx="2471636" cy="155767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Text Box 36">
            <a:extLst>
              <a:ext uri="{FF2B5EF4-FFF2-40B4-BE49-F238E27FC236}">
                <a16:creationId xmlns:a16="http://schemas.microsoft.com/office/drawing/2014/main" id="{BD3C607F-2F80-4DA5-B000-5758A61E1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3343" y="6249346"/>
            <a:ext cx="11969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" b="1" dirty="0">
                <a:latin typeface="Calibri" pitchFamily="34" charset="0"/>
              </a:rPr>
              <a:t>8,1; 3,5%</a:t>
            </a:r>
            <a:endParaRPr lang="ru-RU" sz="2000" b="1" dirty="0">
              <a:latin typeface="Calibri" pitchFamily="34" charset="0"/>
            </a:endParaRPr>
          </a:p>
        </p:txBody>
      </p:sp>
      <p:sp>
        <p:nvSpPr>
          <p:cNvPr id="32" name="AutoShape 37">
            <a:extLst>
              <a:ext uri="{FF2B5EF4-FFF2-40B4-BE49-F238E27FC236}">
                <a16:creationId xmlns:a16="http://schemas.microsoft.com/office/drawing/2014/main" id="{200C0036-CC7A-419A-8B20-65B45A250B8B}"/>
              </a:ext>
            </a:extLst>
          </p:cNvPr>
          <p:cNvSpPr>
            <a:spLocks noChangeArrowheads="1"/>
          </p:cNvSpPr>
          <p:nvPr/>
        </p:nvSpPr>
        <p:spPr bwMode="auto">
          <a:xfrm rot="2401613">
            <a:off x="2875625" y="4740371"/>
            <a:ext cx="943549" cy="159179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" name="Text Box 38">
            <a:extLst>
              <a:ext uri="{FF2B5EF4-FFF2-40B4-BE49-F238E27FC236}">
                <a16:creationId xmlns:a16="http://schemas.microsoft.com/office/drawing/2014/main" id="{A9853E0B-AE99-4BD7-8E00-91F098CDDC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0275" y="4606925"/>
            <a:ext cx="7032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Calibri" pitchFamily="34" charset="0"/>
            </a:endParaRPr>
          </a:p>
        </p:txBody>
      </p:sp>
      <p:sp>
        <p:nvSpPr>
          <p:cNvPr id="34" name="Text Box 40">
            <a:extLst>
              <a:ext uri="{FF2B5EF4-FFF2-40B4-BE49-F238E27FC236}">
                <a16:creationId xmlns:a16="http://schemas.microsoft.com/office/drawing/2014/main" id="{EF964B68-5AA9-49FE-A81F-0C949A590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8346" y="5665121"/>
            <a:ext cx="1536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err="1">
                <a:latin typeface="Calibri" pitchFamily="34" charset="0"/>
              </a:rPr>
              <a:t>Інші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видатки</a:t>
            </a:r>
            <a:endParaRPr lang="ru-RU" b="1" dirty="0">
              <a:latin typeface="Calibri" pitchFamily="34" charset="0"/>
            </a:endParaRPr>
          </a:p>
        </p:txBody>
      </p:sp>
      <p:sp>
        <p:nvSpPr>
          <p:cNvPr id="35" name="Text Box 41">
            <a:extLst>
              <a:ext uri="{FF2B5EF4-FFF2-40B4-BE49-F238E27FC236}">
                <a16:creationId xmlns:a16="http://schemas.microsoft.com/office/drawing/2014/main" id="{38B43E61-C56B-41E0-AB34-4FB88DABD3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560" y="5941561"/>
            <a:ext cx="16129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" b="1" dirty="0">
                <a:latin typeface="Calibri" pitchFamily="34" charset="0"/>
              </a:rPr>
              <a:t>20,3; 8,8%</a:t>
            </a:r>
            <a:endParaRPr lang="ru-RU" sz="2000" b="1" dirty="0">
              <a:latin typeface="Calibri" pitchFamily="34" charset="0"/>
            </a:endParaRPr>
          </a:p>
        </p:txBody>
      </p:sp>
      <p:sp>
        <p:nvSpPr>
          <p:cNvPr id="36" name="Text Box 42">
            <a:extLst>
              <a:ext uri="{FF2B5EF4-FFF2-40B4-BE49-F238E27FC236}">
                <a16:creationId xmlns:a16="http://schemas.microsoft.com/office/drawing/2014/main" id="{4C1E1179-A747-4B86-81BC-445C047B8B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" y="3119438"/>
            <a:ext cx="2816225" cy="835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uk-UA" sz="4400" b="1" dirty="0">
                <a:latin typeface="Calibri" pitchFamily="34" charset="0"/>
              </a:rPr>
              <a:t>231,8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uk-UA" sz="2400" b="1" dirty="0">
                <a:latin typeface="Calibri" pitchFamily="34" charset="0"/>
              </a:rPr>
              <a:t>100%</a:t>
            </a:r>
            <a:endParaRPr lang="ru-RU" sz="2400" b="1" dirty="0">
              <a:latin typeface="Calibri" pitchFamily="34" charset="0"/>
            </a:endParaRPr>
          </a:p>
        </p:txBody>
      </p:sp>
      <p:sp>
        <p:nvSpPr>
          <p:cNvPr id="37" name="Oval 44">
            <a:extLst>
              <a:ext uri="{FF2B5EF4-FFF2-40B4-BE49-F238E27FC236}">
                <a16:creationId xmlns:a16="http://schemas.microsoft.com/office/drawing/2014/main" id="{8131575A-FB58-4D26-8074-B661101C89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4691856"/>
            <a:ext cx="1930400" cy="1465262"/>
          </a:xfrm>
          <a:prstGeom prst="ellipse">
            <a:avLst/>
          </a:prstGeom>
          <a:solidFill>
            <a:srgbClr val="C0C0C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400">
              <a:latin typeface="Calibri" pitchFamily="34" charset="0"/>
            </a:endParaRPr>
          </a:p>
        </p:txBody>
      </p:sp>
      <p:sp>
        <p:nvSpPr>
          <p:cNvPr id="38" name="Text Box 45">
            <a:extLst>
              <a:ext uri="{FF2B5EF4-FFF2-40B4-BE49-F238E27FC236}">
                <a16:creationId xmlns:a16="http://schemas.microsoft.com/office/drawing/2014/main" id="{C7DD7716-3D75-4E9F-B5C5-3EE33E4CFF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811" y="4792507"/>
            <a:ext cx="17002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latin typeface="Calibri" pitchFamily="34" charset="0"/>
              </a:rPr>
              <a:t>Видатки бюджету розвитку</a:t>
            </a:r>
          </a:p>
        </p:txBody>
      </p:sp>
      <p:sp>
        <p:nvSpPr>
          <p:cNvPr id="39" name="AutoShape 46">
            <a:extLst>
              <a:ext uri="{FF2B5EF4-FFF2-40B4-BE49-F238E27FC236}">
                <a16:creationId xmlns:a16="http://schemas.microsoft.com/office/drawing/2014/main" id="{27D86923-5F3F-47E1-83BF-3434952D914D}"/>
              </a:ext>
            </a:extLst>
          </p:cNvPr>
          <p:cNvSpPr>
            <a:spLocks noChangeArrowheads="1"/>
          </p:cNvSpPr>
          <p:nvPr/>
        </p:nvSpPr>
        <p:spPr bwMode="auto">
          <a:xfrm rot="7398344">
            <a:off x="1893634" y="4686678"/>
            <a:ext cx="641350" cy="17938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Text Box 47">
            <a:extLst>
              <a:ext uri="{FF2B5EF4-FFF2-40B4-BE49-F238E27FC236}">
                <a16:creationId xmlns:a16="http://schemas.microsoft.com/office/drawing/2014/main" id="{4DF8A936-CC3A-46B8-84A6-E6F890F3A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473" y="5597048"/>
            <a:ext cx="15128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" b="1" dirty="0">
                <a:latin typeface="Calibri" pitchFamily="34" charset="0"/>
              </a:rPr>
              <a:t>47,3; 20,4%</a:t>
            </a:r>
            <a:endParaRPr lang="ru-RU" sz="2000" b="1" dirty="0">
              <a:latin typeface="Calibri" pitchFamily="34" charset="0"/>
            </a:endParaRPr>
          </a:p>
        </p:txBody>
      </p:sp>
      <p:sp>
        <p:nvSpPr>
          <p:cNvPr id="41" name="Text Box 48">
            <a:extLst>
              <a:ext uri="{FF2B5EF4-FFF2-40B4-BE49-F238E27FC236}">
                <a16:creationId xmlns:a16="http://schemas.microsoft.com/office/drawing/2014/main" id="{4254528B-B772-4FC4-AEF5-1746A25A4F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2663" y="0"/>
            <a:ext cx="109616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latinLnBrk="1"/>
            <a:r>
              <a:rPr lang="ru-RU" sz="2200" b="1" dirty="0">
                <a:latin typeface="Calibri" pitchFamily="34" charset="0"/>
                <a:ea typeface="맑은 고딕"/>
                <a:cs typeface="Times New Roman" pitchFamily="18" charset="0"/>
              </a:rPr>
              <a:t>Структура </a:t>
            </a:r>
            <a:r>
              <a:rPr lang="ru-RU" sz="2200" b="1" dirty="0" err="1">
                <a:latin typeface="Calibri" pitchFamily="34" charset="0"/>
                <a:ea typeface="맑은 고딕"/>
                <a:cs typeface="Times New Roman" pitchFamily="18" charset="0"/>
              </a:rPr>
              <a:t>видатків</a:t>
            </a:r>
            <a:r>
              <a:rPr lang="ru-RU" sz="2200" b="1" dirty="0">
                <a:latin typeface="Calibri" pitchFamily="34" charset="0"/>
                <a:ea typeface="맑은 고딕"/>
                <a:cs typeface="Times New Roman" pitchFamily="18" charset="0"/>
              </a:rPr>
              <a:t> бюджету </a:t>
            </a:r>
            <a:r>
              <a:rPr lang="ru-RU" sz="2200" b="1" dirty="0" err="1">
                <a:latin typeface="Calibri" pitchFamily="34" charset="0"/>
                <a:ea typeface="맑은 고딕"/>
                <a:cs typeface="Times New Roman" pitchFamily="18" charset="0"/>
              </a:rPr>
              <a:t>Чернігівської</a:t>
            </a:r>
            <a:r>
              <a:rPr lang="ru-RU" sz="2200" b="1" dirty="0">
                <a:latin typeface="Calibri" pitchFamily="34" charset="0"/>
                <a:ea typeface="맑은 고딕"/>
                <a:cs typeface="Times New Roman" pitchFamily="18" charset="0"/>
              </a:rPr>
              <a:t> </a:t>
            </a:r>
            <a:r>
              <a:rPr lang="ru-RU" sz="2200" b="1" dirty="0" err="1">
                <a:latin typeface="Calibri" pitchFamily="34" charset="0"/>
                <a:ea typeface="맑은 고딕"/>
                <a:cs typeface="Times New Roman" pitchFamily="18" charset="0"/>
              </a:rPr>
              <a:t>міської</a:t>
            </a:r>
            <a:r>
              <a:rPr lang="ru-RU" sz="2200" b="1" dirty="0">
                <a:latin typeface="Calibri" pitchFamily="34" charset="0"/>
                <a:ea typeface="맑은 고딕"/>
                <a:cs typeface="Times New Roman" pitchFamily="18" charset="0"/>
              </a:rPr>
              <a:t> </a:t>
            </a:r>
            <a:r>
              <a:rPr lang="ru-RU" sz="2200" b="1" dirty="0" err="1">
                <a:latin typeface="Calibri" pitchFamily="34" charset="0"/>
                <a:ea typeface="맑은 고딕"/>
                <a:cs typeface="Times New Roman" pitchFamily="18" charset="0"/>
              </a:rPr>
              <a:t>територіальної</a:t>
            </a:r>
            <a:r>
              <a:rPr lang="ru-RU" sz="2200" b="1" dirty="0">
                <a:latin typeface="Calibri" pitchFamily="34" charset="0"/>
                <a:ea typeface="맑은 고딕"/>
                <a:cs typeface="Times New Roman" pitchFamily="18" charset="0"/>
              </a:rPr>
              <a:t> </a:t>
            </a:r>
            <a:r>
              <a:rPr lang="ru-RU" sz="2200" b="1" dirty="0" err="1">
                <a:latin typeface="Calibri" pitchFamily="34" charset="0"/>
                <a:ea typeface="맑은 고딕"/>
                <a:cs typeface="Times New Roman" pitchFamily="18" charset="0"/>
              </a:rPr>
              <a:t>громади</a:t>
            </a:r>
            <a:endParaRPr lang="ru-RU" sz="2200" b="1" dirty="0">
              <a:latin typeface="Calibri" pitchFamily="34" charset="0"/>
              <a:ea typeface="맑은 고딕"/>
              <a:cs typeface="Times New Roman" pitchFamily="18" charset="0"/>
            </a:endParaRPr>
          </a:p>
          <a:p>
            <a:pPr algn="ctr" latinLnBrk="1"/>
            <a:r>
              <a:rPr lang="ru-RU" sz="2200" b="1" dirty="0">
                <a:latin typeface="Calibri" pitchFamily="34" charset="0"/>
                <a:ea typeface="맑은 고딕"/>
                <a:cs typeface="Times New Roman" pitchFamily="18" charset="0"/>
              </a:rPr>
              <a:t> з організації благоустрою за 2021 року, млн гривень   </a:t>
            </a:r>
          </a:p>
        </p:txBody>
      </p:sp>
      <p:pic>
        <p:nvPicPr>
          <p:cNvPr id="42" name="Picture 49" descr="j0205462">
            <a:extLst>
              <a:ext uri="{FF2B5EF4-FFF2-40B4-BE49-F238E27FC236}">
                <a16:creationId xmlns:a16="http://schemas.microsoft.com/office/drawing/2014/main" id="{DABF56E8-1E23-435D-B7F0-0E119EBA8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28700" y="781050"/>
            <a:ext cx="181927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50" descr="j0235319">
            <a:extLst>
              <a:ext uri="{FF2B5EF4-FFF2-40B4-BE49-F238E27FC236}">
                <a16:creationId xmlns:a16="http://schemas.microsoft.com/office/drawing/2014/main" id="{76FE6595-36CF-45C0-AD39-0450BE017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93375" y="546100"/>
            <a:ext cx="1698625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Tree">
            <a:extLst>
              <a:ext uri="{FF2B5EF4-FFF2-40B4-BE49-F238E27FC236}">
                <a16:creationId xmlns:a16="http://schemas.microsoft.com/office/drawing/2014/main" id="{FF864EA7-B1F2-4B1D-881B-F29A49D8C036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8767763" y="749300"/>
            <a:ext cx="623887" cy="838200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pic>
        <p:nvPicPr>
          <p:cNvPr id="45" name="Рисунок 46">
            <a:extLst>
              <a:ext uri="{FF2B5EF4-FFF2-40B4-BE49-F238E27FC236}">
                <a16:creationId xmlns:a16="http://schemas.microsoft.com/office/drawing/2014/main" id="{CC8553E4-8CDA-4BE1-95AF-2AD25F7835D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993278" y="4808382"/>
            <a:ext cx="145415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Oval 12">
            <a:extLst>
              <a:ext uri="{FF2B5EF4-FFF2-40B4-BE49-F238E27FC236}">
                <a16:creationId xmlns:a16="http://schemas.microsoft.com/office/drawing/2014/main" id="{40DCD33E-DF78-4FAB-AD07-75157A46AD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9495" y="5214938"/>
            <a:ext cx="1657896" cy="1535113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latin typeface="Calibri" pitchFamily="34" charset="0"/>
            </a:endParaRPr>
          </a:p>
        </p:txBody>
      </p:sp>
      <p:sp>
        <p:nvSpPr>
          <p:cNvPr id="47" name="Text Box 40">
            <a:extLst>
              <a:ext uri="{FF2B5EF4-FFF2-40B4-BE49-F238E27FC236}">
                <a16:creationId xmlns:a16="http://schemas.microsoft.com/office/drawing/2014/main" id="{F965946B-27E2-477C-AAB0-04049D74AD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7506" y="5333514"/>
            <a:ext cx="204511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1400" b="1" dirty="0">
                <a:latin typeface="Calibri" pitchFamily="34" charset="0"/>
              </a:rPr>
              <a:t>Поточний </a:t>
            </a:r>
          </a:p>
          <a:p>
            <a:pPr algn="ctr"/>
            <a:r>
              <a:rPr lang="uk-UA" sz="1400" b="1" dirty="0">
                <a:latin typeface="Calibri" pitchFamily="34" charset="0"/>
              </a:rPr>
              <a:t>ремонт внутрішньо-дворових проїздів в житловій забудові</a:t>
            </a:r>
            <a:endParaRPr lang="ru-RU" sz="1400" b="1" dirty="0">
              <a:latin typeface="Calibri" pitchFamily="34" charset="0"/>
            </a:endParaRPr>
          </a:p>
        </p:txBody>
      </p:sp>
      <p:sp>
        <p:nvSpPr>
          <p:cNvPr id="48" name="Text Box 41">
            <a:extLst>
              <a:ext uri="{FF2B5EF4-FFF2-40B4-BE49-F238E27FC236}">
                <a16:creationId xmlns:a16="http://schemas.microsoft.com/office/drawing/2014/main" id="{492BA7EA-A0AD-4039-BCF7-698B7B73B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3214" y="6249346"/>
            <a:ext cx="1516609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900" b="1" dirty="0">
                <a:latin typeface="Calibri" pitchFamily="34" charset="0"/>
              </a:rPr>
              <a:t>16,3; 7,0%</a:t>
            </a:r>
            <a:endParaRPr lang="ru-RU" sz="1900" b="1" dirty="0">
              <a:latin typeface="Calibri" pitchFamily="34" charset="0"/>
            </a:endParaRPr>
          </a:p>
        </p:txBody>
      </p:sp>
      <p:sp>
        <p:nvSpPr>
          <p:cNvPr id="49" name="Oval 10">
            <a:extLst>
              <a:ext uri="{FF2B5EF4-FFF2-40B4-BE49-F238E27FC236}">
                <a16:creationId xmlns:a16="http://schemas.microsoft.com/office/drawing/2014/main" id="{19C1EC2D-F900-4DE7-AFED-A9E26639F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81834" y="4567597"/>
            <a:ext cx="1734184" cy="142312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51" name="Text Box 32">
            <a:extLst>
              <a:ext uri="{FF2B5EF4-FFF2-40B4-BE49-F238E27FC236}">
                <a16:creationId xmlns:a16="http://schemas.microsoft.com/office/drawing/2014/main" id="{DA3EE756-9ECA-4189-A325-2EF4670B41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55162" y="4677929"/>
            <a:ext cx="18764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err="1">
                <a:latin typeface="Calibri" pitchFamily="34" charset="0"/>
              </a:rPr>
              <a:t>Освітлення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вулиць</a:t>
            </a:r>
            <a:r>
              <a:rPr lang="ru-RU" b="1" dirty="0">
                <a:latin typeface="Calibri" pitchFamily="34" charset="0"/>
              </a:rPr>
              <a:t> </a:t>
            </a:r>
            <a:r>
              <a:rPr lang="ru-RU" b="1" dirty="0" err="1">
                <a:latin typeface="Calibri" pitchFamily="34" charset="0"/>
              </a:rPr>
              <a:t>міста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52" name="Text Box 33">
            <a:extLst>
              <a:ext uri="{FF2B5EF4-FFF2-40B4-BE49-F238E27FC236}">
                <a16:creationId xmlns:a16="http://schemas.microsoft.com/office/drawing/2014/main" id="{654FFB2E-40CD-48F3-8060-E51A7FDB1A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12349" y="5283352"/>
            <a:ext cx="13087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" b="1" dirty="0">
                <a:latin typeface="Calibri" pitchFamily="34" charset="0"/>
              </a:rPr>
              <a:t>16,7; 7,2%</a:t>
            </a:r>
            <a:endParaRPr lang="ru-RU" sz="2000" b="1" dirty="0">
              <a:latin typeface="Calibri" pitchFamily="34" charset="0"/>
            </a:endParaRPr>
          </a:p>
        </p:txBody>
      </p:sp>
      <p:sp>
        <p:nvSpPr>
          <p:cNvPr id="53" name="AutoShape 37">
            <a:extLst>
              <a:ext uri="{FF2B5EF4-FFF2-40B4-BE49-F238E27FC236}">
                <a16:creationId xmlns:a16="http://schemas.microsoft.com/office/drawing/2014/main" id="{E2BD1301-0AA5-4C4A-9372-C00BA91A374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2314865" y="4869920"/>
            <a:ext cx="799251" cy="162759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31">
            <a:extLst>
              <a:ext uri="{FF2B5EF4-FFF2-40B4-BE49-F238E27FC236}">
                <a16:creationId xmlns:a16="http://schemas.microsoft.com/office/drawing/2014/main" id="{113A885E-F8C2-40A3-A659-5762177A9E31}"/>
              </a:ext>
            </a:extLst>
          </p:cNvPr>
          <p:cNvSpPr>
            <a:spLocks noChangeArrowheads="1"/>
          </p:cNvSpPr>
          <p:nvPr/>
        </p:nvSpPr>
        <p:spPr bwMode="auto">
          <a:xfrm rot="601075">
            <a:off x="3471303" y="4096734"/>
            <a:ext cx="5206809" cy="15380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4556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1200px-Coat_of_Arms_of_Chernihiv">
            <a:extLst>
              <a:ext uri="{FF2B5EF4-FFF2-40B4-BE49-F238E27FC236}">
                <a16:creationId xmlns:a16="http://schemas.microsoft.com/office/drawing/2014/main" id="{EECBECFE-21AA-4F0A-A9C0-FE5F0B74B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88020" cy="8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E9F36A-7FEE-4626-856F-352404290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27" y="5934941"/>
            <a:ext cx="788020" cy="951635"/>
          </a:xfrm>
          <a:prstGeom prst="rect">
            <a:avLst/>
          </a:prstGeom>
        </p:spPr>
      </p:pic>
      <p:pic>
        <p:nvPicPr>
          <p:cNvPr id="8" name="Picture 26" descr="imageedit_25_6472608">
            <a:extLst>
              <a:ext uri="{FF2B5EF4-FFF2-40B4-BE49-F238E27FC236}">
                <a16:creationId xmlns:a16="http://schemas.microsoft.com/office/drawing/2014/main" id="{1FCEF01E-6F64-489E-9CFC-9916232BE9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6088" y="-266700"/>
            <a:ext cx="10698162" cy="712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7">
            <a:extLst>
              <a:ext uri="{FF2B5EF4-FFF2-40B4-BE49-F238E27FC236}">
                <a16:creationId xmlns:a16="http://schemas.microsoft.com/office/drawing/2014/main" id="{91FED759-76C3-4816-AA92-93B7F426B9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025" y="0"/>
            <a:ext cx="108489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 eaLnBrk="0" hangingPunct="0">
              <a:defRPr/>
            </a:pPr>
            <a:r>
              <a:rPr lang="ru-RU" sz="27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Структура </a:t>
            </a:r>
            <a:r>
              <a:rPr lang="ru-RU" sz="27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видатків</a:t>
            </a:r>
            <a:r>
              <a:rPr lang="ru-RU" sz="27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на </a:t>
            </a:r>
            <a:r>
              <a:rPr lang="ru-RU" sz="27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дорожнє</a:t>
            </a:r>
            <a:r>
              <a:rPr lang="ru-RU" sz="27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ru-RU" sz="27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господарство</a:t>
            </a:r>
            <a:r>
              <a:rPr lang="ru-RU" sz="27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за 2021 р</a:t>
            </a:r>
            <a:r>
              <a:rPr lang="uk-UA" sz="27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ік</a:t>
            </a:r>
            <a:r>
              <a:rPr lang="ru-RU" sz="27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,</a:t>
            </a:r>
          </a:p>
          <a:p>
            <a:pPr algn="ctr" defTabSz="457200" eaLnBrk="0" hangingPunct="0">
              <a:defRPr/>
            </a:pPr>
            <a:r>
              <a:rPr lang="ru-RU" sz="27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млн гривень</a:t>
            </a:r>
            <a:endParaRPr lang="uk-UA" altLang="uk-UA" sz="2700" b="1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10" name="AutoShape 6">
            <a:extLst>
              <a:ext uri="{FF2B5EF4-FFF2-40B4-BE49-F238E27FC236}">
                <a16:creationId xmlns:a16="http://schemas.microsoft.com/office/drawing/2014/main" id="{35CA369C-66FB-4372-AD02-0CFFA96A42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7138" y="3629025"/>
            <a:ext cx="3832225" cy="1138238"/>
          </a:xfrm>
          <a:prstGeom prst="wedgeRectCallout">
            <a:avLst>
              <a:gd name="adj1" fmla="val 69222"/>
              <a:gd name="adj2" fmla="val 53116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 defTabSz="457200"/>
            <a:endParaRPr lang="ru-RU">
              <a:latin typeface="Calibri" pitchFamily="34" charset="0"/>
            </a:endParaRPr>
          </a:p>
        </p:txBody>
      </p:sp>
      <p:sp>
        <p:nvSpPr>
          <p:cNvPr id="11" name="Text Box 7">
            <a:extLst>
              <a:ext uri="{FF2B5EF4-FFF2-40B4-BE49-F238E27FC236}">
                <a16:creationId xmlns:a16="http://schemas.microsoft.com/office/drawing/2014/main" id="{750F4AB1-A863-4D5D-84F3-B7857FDE31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7938" y="3567113"/>
            <a:ext cx="38433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>
              <a:spcBef>
                <a:spcPct val="50000"/>
              </a:spcBef>
            </a:pPr>
            <a:r>
              <a:rPr lang="uk-UA" sz="2000" b="1" dirty="0">
                <a:latin typeface="Calibri" pitchFamily="34" charset="0"/>
              </a:rPr>
              <a:t>Поточний середній та дрібний ремонт об’єктів </a:t>
            </a:r>
            <a:r>
              <a:rPr lang="uk-UA" sz="2000" b="1" dirty="0" err="1">
                <a:latin typeface="Calibri" pitchFamily="34" charset="0"/>
              </a:rPr>
              <a:t>вулично</a:t>
            </a:r>
            <a:r>
              <a:rPr lang="uk-UA" sz="2000" b="1" dirty="0">
                <a:latin typeface="Calibri" pitchFamily="34" charset="0"/>
              </a:rPr>
              <a:t> -дорожньої мережі – 414,1</a:t>
            </a:r>
            <a:endParaRPr lang="ru-RU" sz="2800" b="1" dirty="0">
              <a:latin typeface="Calibri" pitchFamily="34" charset="0"/>
            </a:endParaRPr>
          </a:p>
        </p:txBody>
      </p:sp>
      <p:sp>
        <p:nvSpPr>
          <p:cNvPr id="12" name="AutoShape 8">
            <a:extLst>
              <a:ext uri="{FF2B5EF4-FFF2-40B4-BE49-F238E27FC236}">
                <a16:creationId xmlns:a16="http://schemas.microsoft.com/office/drawing/2014/main" id="{B65968DD-1594-4172-BA53-7BBCE9B07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788" y="2565400"/>
            <a:ext cx="4248150" cy="725488"/>
          </a:xfrm>
          <a:prstGeom prst="wedgeRectCallout">
            <a:avLst>
              <a:gd name="adj1" fmla="val 83032"/>
              <a:gd name="adj2" fmla="val 29431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 defTabSz="457200"/>
            <a:endParaRPr lang="ru-RU">
              <a:latin typeface="Calibri" pitchFamily="34" charset="0"/>
            </a:endParaRPr>
          </a:p>
        </p:txBody>
      </p:sp>
      <p:sp>
        <p:nvSpPr>
          <p:cNvPr id="13" name="Text Box 9">
            <a:extLst>
              <a:ext uri="{FF2B5EF4-FFF2-40B4-BE49-F238E27FC236}">
                <a16:creationId xmlns:a16="http://schemas.microsoft.com/office/drawing/2014/main" id="{7FE69F0C-429E-4771-B963-C2566D3434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225" y="2492375"/>
            <a:ext cx="42433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>
              <a:spcBef>
                <a:spcPct val="50000"/>
              </a:spcBef>
            </a:pPr>
            <a:r>
              <a:rPr lang="uk-UA" sz="2000" b="1" dirty="0">
                <a:latin typeface="Calibri" pitchFamily="34" charset="0"/>
              </a:rPr>
              <a:t>Капітальний ремонт </a:t>
            </a:r>
            <a:r>
              <a:rPr lang="uk-UA" b="1" dirty="0"/>
              <a:t>об’єктів </a:t>
            </a:r>
            <a:r>
              <a:rPr lang="uk-UA" b="1" dirty="0" err="1"/>
              <a:t>вулично</a:t>
            </a:r>
            <a:r>
              <a:rPr lang="uk-UA" b="1" dirty="0"/>
              <a:t> -дорожньої мережі</a:t>
            </a:r>
            <a:r>
              <a:rPr lang="uk-UA" sz="2000" b="1" dirty="0">
                <a:latin typeface="Calibri" pitchFamily="34" charset="0"/>
              </a:rPr>
              <a:t> – 76,4</a:t>
            </a:r>
            <a:endParaRPr lang="ru-RU" sz="2800" b="1" dirty="0">
              <a:latin typeface="Calibri" pitchFamily="34" charset="0"/>
            </a:endParaRPr>
          </a:p>
        </p:txBody>
      </p:sp>
      <p:sp>
        <p:nvSpPr>
          <p:cNvPr id="14" name="AutoShape 10">
            <a:extLst>
              <a:ext uri="{FF2B5EF4-FFF2-40B4-BE49-F238E27FC236}">
                <a16:creationId xmlns:a16="http://schemas.microsoft.com/office/drawing/2014/main" id="{E31720A6-2508-4C40-87B1-E1936F9434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2263" y="5886450"/>
            <a:ext cx="4657725" cy="830263"/>
          </a:xfrm>
          <a:prstGeom prst="wedgeRectCallout">
            <a:avLst>
              <a:gd name="adj1" fmla="val -40523"/>
              <a:gd name="adj2" fmla="val -79023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 defTabSz="457200"/>
            <a:endParaRPr lang="ru-RU">
              <a:latin typeface="Calibri" pitchFamily="34" charset="0"/>
            </a:endParaRPr>
          </a:p>
        </p:txBody>
      </p:sp>
      <p:sp>
        <p:nvSpPr>
          <p:cNvPr id="15" name="AutoShape 12">
            <a:extLst>
              <a:ext uri="{FF2B5EF4-FFF2-40B4-BE49-F238E27FC236}">
                <a16:creationId xmlns:a16="http://schemas.microsoft.com/office/drawing/2014/main" id="{846B11E7-93E2-451D-B64B-24684BEB0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2850" y="2349500"/>
            <a:ext cx="3227388" cy="522288"/>
          </a:xfrm>
          <a:prstGeom prst="wedgeRectCallout">
            <a:avLst>
              <a:gd name="adj1" fmla="val -56935"/>
              <a:gd name="adj2" fmla="val 127810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 defTabSz="457200"/>
            <a:endParaRPr lang="ru-RU">
              <a:latin typeface="Calibri" pitchFamily="34" charset="0"/>
            </a:endParaRPr>
          </a:p>
        </p:txBody>
      </p:sp>
      <p:sp>
        <p:nvSpPr>
          <p:cNvPr id="16" name="Text Box 13">
            <a:extLst>
              <a:ext uri="{FF2B5EF4-FFF2-40B4-BE49-F238E27FC236}">
                <a16:creationId xmlns:a16="http://schemas.microsoft.com/office/drawing/2014/main" id="{27E9C149-F88A-481B-80AB-E0CAD62F3A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59825" y="2276475"/>
            <a:ext cx="34321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>
              <a:spcBef>
                <a:spcPct val="50000"/>
              </a:spcBef>
            </a:pPr>
            <a:r>
              <a:rPr lang="uk-UA" sz="2000" b="1" dirty="0">
                <a:latin typeface="Calibri" pitchFamily="34" charset="0"/>
              </a:rPr>
              <a:t>Будівництво дороги – </a:t>
            </a:r>
            <a:r>
              <a:rPr lang="uk-UA" sz="2800" b="1" dirty="0">
                <a:latin typeface="Calibri" pitchFamily="34" charset="0"/>
              </a:rPr>
              <a:t>30,2</a:t>
            </a:r>
            <a:endParaRPr lang="ru-RU" sz="2800" b="1" dirty="0">
              <a:latin typeface="Calibri" pitchFamily="34" charset="0"/>
            </a:endParaRPr>
          </a:p>
        </p:txBody>
      </p:sp>
      <p:sp>
        <p:nvSpPr>
          <p:cNvPr id="17" name="AutoShape 14">
            <a:extLst>
              <a:ext uri="{FF2B5EF4-FFF2-40B4-BE49-F238E27FC236}">
                <a16:creationId xmlns:a16="http://schemas.microsoft.com/office/drawing/2014/main" id="{FD9E3FA9-35B2-4411-B641-09C1B2CC62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1588" y="1341438"/>
            <a:ext cx="4143375" cy="804862"/>
          </a:xfrm>
          <a:prstGeom prst="wedgeRectCallout">
            <a:avLst>
              <a:gd name="adj1" fmla="val 65477"/>
              <a:gd name="adj2" fmla="val 81162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 defTabSz="457200"/>
            <a:endParaRPr lang="ru-RU">
              <a:latin typeface="Calibri" pitchFamily="34" charset="0"/>
            </a:endParaRPr>
          </a:p>
        </p:txBody>
      </p:sp>
      <p:sp>
        <p:nvSpPr>
          <p:cNvPr id="18" name="Text Box 15">
            <a:extLst>
              <a:ext uri="{FF2B5EF4-FFF2-40B4-BE49-F238E27FC236}">
                <a16:creationId xmlns:a16="http://schemas.microsoft.com/office/drawing/2014/main" id="{7BCCDB46-2771-48EB-88DF-03A5E7D1D9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7188" y="5911850"/>
            <a:ext cx="47434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>
              <a:spcBef>
                <a:spcPct val="50000"/>
              </a:spcBef>
            </a:pPr>
            <a:r>
              <a:rPr lang="uk-UA" sz="2000" b="1" dirty="0">
                <a:latin typeface="Calibri" pitchFamily="34" charset="0"/>
              </a:rPr>
              <a:t>Капітальний ремонт та будівництво світлофорних об'єктів</a:t>
            </a:r>
            <a:r>
              <a:rPr lang="uk-UA" sz="2000" dirty="0">
                <a:latin typeface="Calibri" pitchFamily="34" charset="0"/>
              </a:rPr>
              <a:t> </a:t>
            </a:r>
            <a:r>
              <a:rPr lang="uk-UA" sz="2000" b="1">
                <a:latin typeface="Calibri" pitchFamily="34" charset="0"/>
              </a:rPr>
              <a:t>– </a:t>
            </a:r>
            <a:r>
              <a:rPr lang="uk-UA" sz="2800" b="1">
                <a:latin typeface="Calibri" pitchFamily="34" charset="0"/>
              </a:rPr>
              <a:t>3,7</a:t>
            </a:r>
            <a:endParaRPr lang="ru-RU" sz="2800" b="1" dirty="0">
              <a:latin typeface="Calibri" pitchFamily="34" charset="0"/>
            </a:endParaRPr>
          </a:p>
        </p:txBody>
      </p:sp>
      <p:sp>
        <p:nvSpPr>
          <p:cNvPr id="19" name="AutoShape 16">
            <a:extLst>
              <a:ext uri="{FF2B5EF4-FFF2-40B4-BE49-F238E27FC236}">
                <a16:creationId xmlns:a16="http://schemas.microsoft.com/office/drawing/2014/main" id="{EAE9D6FD-8B12-400F-A84D-FA4680EA6D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9763" y="877888"/>
            <a:ext cx="2147887" cy="657225"/>
          </a:xfrm>
          <a:prstGeom prst="flowChartTerminator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57200"/>
            <a:endParaRPr lang="ru-RU">
              <a:latin typeface="Calibri" pitchFamily="34" charset="0"/>
            </a:endParaRPr>
          </a:p>
        </p:txBody>
      </p:sp>
      <p:sp>
        <p:nvSpPr>
          <p:cNvPr id="20" name="Text Box 17">
            <a:extLst>
              <a:ext uri="{FF2B5EF4-FFF2-40B4-BE49-F238E27FC236}">
                <a16:creationId xmlns:a16="http://schemas.microsoft.com/office/drawing/2014/main" id="{27E06E63-25A4-4B5A-B10A-733A85527F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0938" y="873125"/>
            <a:ext cx="29575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>
              <a:spcBef>
                <a:spcPct val="50000"/>
              </a:spcBef>
            </a:pPr>
            <a:r>
              <a:rPr lang="uk-UA" sz="3600" b="1" dirty="0">
                <a:latin typeface="Calibri" pitchFamily="34" charset="0"/>
              </a:rPr>
              <a:t>584,8</a:t>
            </a:r>
            <a:endParaRPr lang="ru-RU" sz="3200" b="1" dirty="0">
              <a:latin typeface="Calibri" pitchFamily="34" charset="0"/>
            </a:endParaRPr>
          </a:p>
        </p:txBody>
      </p:sp>
      <p:sp>
        <p:nvSpPr>
          <p:cNvPr id="21" name="AutoShape 18">
            <a:extLst>
              <a:ext uri="{FF2B5EF4-FFF2-40B4-BE49-F238E27FC236}">
                <a16:creationId xmlns:a16="http://schemas.microsoft.com/office/drawing/2014/main" id="{DF8506DC-6E54-4937-8B21-050A604B64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75725" y="836613"/>
            <a:ext cx="2800350" cy="1057275"/>
          </a:xfrm>
          <a:prstGeom prst="flowChartTerminator">
            <a:avLst/>
          </a:prstGeom>
          <a:solidFill>
            <a:srgbClr val="FFFF99">
              <a:alpha val="3294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57200"/>
            <a:endParaRPr lang="ru-RU">
              <a:latin typeface="Calibri" pitchFamily="34" charset="0"/>
            </a:endParaRPr>
          </a:p>
        </p:txBody>
      </p:sp>
      <p:sp>
        <p:nvSpPr>
          <p:cNvPr id="22" name="Text Box 19">
            <a:extLst>
              <a:ext uri="{FF2B5EF4-FFF2-40B4-BE49-F238E27FC236}">
                <a16:creationId xmlns:a16="http://schemas.microsoft.com/office/drawing/2014/main" id="{CDEE9920-A5CD-4597-8E08-9F71FDC597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4288" y="836613"/>
            <a:ext cx="296227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 eaLnBrk="0" hangingPunct="0"/>
            <a:r>
              <a:rPr lang="uk-UA" sz="2000" b="1" dirty="0">
                <a:solidFill>
                  <a:srgbClr val="000000"/>
                </a:solidFill>
                <a:latin typeface="Calibri" pitchFamily="34" charset="0"/>
              </a:rPr>
              <a:t>+167,4млн грн</a:t>
            </a:r>
          </a:p>
          <a:p>
            <a:pPr algn="ctr" defTabSz="457200" eaLnBrk="0" hangingPunct="0"/>
            <a:r>
              <a:rPr lang="uk-UA" sz="2000" b="1" dirty="0">
                <a:solidFill>
                  <a:srgbClr val="000000"/>
                </a:solidFill>
                <a:latin typeface="Calibri" pitchFamily="34" charset="0"/>
              </a:rPr>
              <a:t> +40,1% за видатки</a:t>
            </a:r>
          </a:p>
          <a:p>
            <a:pPr algn="ctr" defTabSz="457200" eaLnBrk="0" hangingPunct="0"/>
            <a:r>
              <a:rPr lang="ru-RU" sz="2000" b="1" dirty="0">
                <a:solidFill>
                  <a:srgbClr val="000000"/>
                </a:solidFill>
                <a:latin typeface="Calibri" pitchFamily="34" charset="0"/>
              </a:rPr>
              <a:t>2020 року</a:t>
            </a:r>
            <a:endParaRPr lang="uk-UA" sz="2000" b="1" dirty="0">
              <a:solidFill>
                <a:srgbClr val="222A35"/>
              </a:solidFill>
              <a:latin typeface="Calibri" pitchFamily="34" charset="0"/>
            </a:endParaRPr>
          </a:p>
          <a:p>
            <a:pPr defTabSz="457200">
              <a:spcBef>
                <a:spcPct val="50000"/>
              </a:spcBef>
            </a:pPr>
            <a:endParaRPr lang="ru-RU" sz="2000" dirty="0">
              <a:latin typeface="Calibri" pitchFamily="34" charset="0"/>
            </a:endParaRPr>
          </a:p>
        </p:txBody>
      </p:sp>
      <p:sp>
        <p:nvSpPr>
          <p:cNvPr id="23" name="Line 20">
            <a:extLst>
              <a:ext uri="{FF2B5EF4-FFF2-40B4-BE49-F238E27FC236}">
                <a16:creationId xmlns:a16="http://schemas.microsoft.com/office/drawing/2014/main" id="{9BBCF76B-6BE4-411B-A3CA-418A862F8AFC}"/>
              </a:ext>
            </a:extLst>
          </p:cNvPr>
          <p:cNvSpPr>
            <a:spLocks noChangeShapeType="1"/>
          </p:cNvSpPr>
          <p:nvPr/>
        </p:nvSpPr>
        <p:spPr bwMode="auto">
          <a:xfrm>
            <a:off x="7904163" y="1220788"/>
            <a:ext cx="1068387" cy="22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4" name="Picture 21" descr="imageedit_5_9644620303222">
            <a:extLst>
              <a:ext uri="{FF2B5EF4-FFF2-40B4-BE49-F238E27FC236}">
                <a16:creationId xmlns:a16="http://schemas.microsoft.com/office/drawing/2014/main" id="{0F4EA666-C4EE-4902-B7C3-2CC56884EB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4325" y="4105275"/>
            <a:ext cx="804863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2" descr="imageedit_5_9644620303222">
            <a:extLst>
              <a:ext uri="{FF2B5EF4-FFF2-40B4-BE49-F238E27FC236}">
                <a16:creationId xmlns:a16="http://schemas.microsoft.com/office/drawing/2014/main" id="{E2F4E798-FBEA-43DB-94B2-1253E40F9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93088" y="2566988"/>
            <a:ext cx="804862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3" descr="imageedit_5_9644620303222">
            <a:extLst>
              <a:ext uri="{FF2B5EF4-FFF2-40B4-BE49-F238E27FC236}">
                <a16:creationId xmlns:a16="http://schemas.microsoft.com/office/drawing/2014/main" id="{1BDC8C1F-E3FF-4733-87C9-FA9DF1339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5150" y="1698625"/>
            <a:ext cx="804863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24" descr="imageedit_5_9644620303222">
            <a:extLst>
              <a:ext uri="{FF2B5EF4-FFF2-40B4-BE49-F238E27FC236}">
                <a16:creationId xmlns:a16="http://schemas.microsoft.com/office/drawing/2014/main" id="{F6BEBEC8-9991-4B31-BF4E-69CAE548B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30925" y="2428875"/>
            <a:ext cx="804863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5" descr="imageedit_5_9644620303222">
            <a:extLst>
              <a:ext uri="{FF2B5EF4-FFF2-40B4-BE49-F238E27FC236}">
                <a16:creationId xmlns:a16="http://schemas.microsoft.com/office/drawing/2014/main" id="{29C50D1E-305B-4CBA-A5F5-AC3E5A7C2E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73850" y="4910138"/>
            <a:ext cx="804863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 Box 11">
            <a:extLst>
              <a:ext uri="{FF2B5EF4-FFF2-40B4-BE49-F238E27FC236}">
                <a16:creationId xmlns:a16="http://schemas.microsoft.com/office/drawing/2014/main" id="{D27332AC-8912-451D-B839-C444DEDBBF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6050" y="1341438"/>
            <a:ext cx="432911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>
              <a:spcBef>
                <a:spcPct val="50000"/>
              </a:spcBef>
            </a:pPr>
            <a:r>
              <a:rPr lang="uk-UA" sz="2000" b="1" dirty="0">
                <a:latin typeface="Calibri" pitchFamily="34" charset="0"/>
              </a:rPr>
              <a:t>Реконструкція об’єктів </a:t>
            </a:r>
            <a:r>
              <a:rPr lang="uk-UA" sz="2000" b="1" dirty="0" err="1">
                <a:latin typeface="Calibri" pitchFamily="34" charset="0"/>
              </a:rPr>
              <a:t>вулично</a:t>
            </a:r>
            <a:r>
              <a:rPr lang="uk-UA" sz="2000" b="1" dirty="0">
                <a:latin typeface="Calibri" pitchFamily="34" charset="0"/>
              </a:rPr>
              <a:t> -дорожньої мережі – 60,4</a:t>
            </a:r>
            <a:endParaRPr lang="ru-RU" sz="20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0663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C4563D7F-A00F-445D-9C57-6F05416A7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9" y="649678"/>
            <a:ext cx="4291911" cy="2577294"/>
          </a:xfrm>
          <a:prstGeom prst="rect">
            <a:avLst/>
          </a:prstGeom>
        </p:spPr>
      </p:pic>
      <p:pic>
        <p:nvPicPr>
          <p:cNvPr id="4" name="Picture 12" descr="1200px-Coat_of_Arms_of_Chernihiv">
            <a:extLst>
              <a:ext uri="{FF2B5EF4-FFF2-40B4-BE49-F238E27FC236}">
                <a16:creationId xmlns:a16="http://schemas.microsoft.com/office/drawing/2014/main" id="{EECBECFE-21AA-4F0A-A9C0-FE5F0B74B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88020" cy="8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E9F36A-7FEE-4626-856F-352404290E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27" y="5934941"/>
            <a:ext cx="788020" cy="951635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53AB57C6-00CA-427E-9982-20C8FF4F55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0683" y="-44435"/>
            <a:ext cx="10922466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latinLnBrk="1"/>
            <a:r>
              <a:rPr lang="uk-UA" altLang="uk-UA" sz="2800" b="1" dirty="0">
                <a:latin typeface="Calibri" panose="020F0502020204030204" pitchFamily="34" charset="0"/>
                <a:ea typeface="맑은 고딕"/>
                <a:cs typeface="Calibri" panose="020F0502020204030204" pitchFamily="34" charset="0"/>
              </a:rPr>
              <a:t>Підтримка транспортної галузі міста у 2021 році, млн грн</a:t>
            </a:r>
          </a:p>
        </p:txBody>
      </p:sp>
      <p:sp>
        <p:nvSpPr>
          <p:cNvPr id="7" name="AutoShape 12">
            <a:extLst>
              <a:ext uri="{FF2B5EF4-FFF2-40B4-BE49-F238E27FC236}">
                <a16:creationId xmlns:a16="http://schemas.microsoft.com/office/drawing/2014/main" id="{70079E8C-BD51-4922-A01F-C6699FBC6C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8590" y="1084420"/>
            <a:ext cx="2996124" cy="1281173"/>
          </a:xfrm>
          <a:prstGeom prst="flowChartAlternateProcess">
            <a:avLst/>
          </a:prstGeom>
          <a:noFill/>
          <a:ln w="50800">
            <a:gradFill>
              <a:gsLst>
                <a:gs pos="0">
                  <a:srgbClr val="7030A0"/>
                </a:gs>
                <a:gs pos="81000">
                  <a:srgbClr val="D99F9F"/>
                </a:gs>
                <a:gs pos="17000">
                  <a:schemeClr val="accent2">
                    <a:lumMod val="60000"/>
                    <a:lumOff val="40000"/>
                  </a:schemeClr>
                </a:gs>
                <a:gs pos="52000">
                  <a:srgbClr val="FFFFB9"/>
                </a:gs>
                <a:gs pos="100000">
                  <a:srgbClr val="7030A0"/>
                </a:gs>
              </a:gsLst>
              <a:lin ang="5400000" scaled="1"/>
            </a:gra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altLang="uk-UA" sz="4800" b="1" dirty="0">
                <a:solidFill>
                  <a:srgbClr val="2856BE"/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126,8</a:t>
            </a:r>
            <a:endParaRPr lang="ru-RU" altLang="uk-UA" sz="2400" b="1" dirty="0">
              <a:solidFill>
                <a:srgbClr val="2856BE"/>
              </a:solidFill>
              <a:latin typeface="Calibri" panose="020F0502020204030204" pitchFamily="34" charset="0"/>
              <a:ea typeface="宋体"/>
              <a:cs typeface="Calibri" panose="020F0502020204030204" pitchFamily="34" charset="0"/>
            </a:endParaRPr>
          </a:p>
        </p:txBody>
      </p:sp>
      <p:sp>
        <p:nvSpPr>
          <p:cNvPr id="10" name="AutoShape 17">
            <a:extLst>
              <a:ext uri="{FF2B5EF4-FFF2-40B4-BE49-F238E27FC236}">
                <a16:creationId xmlns:a16="http://schemas.microsoft.com/office/drawing/2014/main" id="{9BBA9B47-965F-4F04-8F28-788C17AF19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98229" y="2791437"/>
            <a:ext cx="774079" cy="574675"/>
          </a:xfrm>
          <a:prstGeom prst="roundRect">
            <a:avLst>
              <a:gd name="adj" fmla="val 16667"/>
            </a:avLst>
          </a:prstGeom>
          <a:noFill/>
          <a:ln w="50800">
            <a:gradFill>
              <a:gsLst>
                <a:gs pos="0">
                  <a:srgbClr val="7030A0"/>
                </a:gs>
                <a:gs pos="81000">
                  <a:srgbClr val="D99F9F"/>
                </a:gs>
                <a:gs pos="17000">
                  <a:schemeClr val="accent2">
                    <a:lumMod val="60000"/>
                    <a:lumOff val="40000"/>
                  </a:schemeClr>
                </a:gs>
                <a:gs pos="52000">
                  <a:srgbClr val="FFFFB9"/>
                </a:gs>
                <a:gs pos="100000">
                  <a:srgbClr val="7030A0"/>
                </a:gs>
              </a:gsLst>
              <a:lin ang="5400000" scaled="1"/>
            </a:gra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altLang="uk-UA" sz="2400" b="1" dirty="0">
                <a:solidFill>
                  <a:srgbClr val="2856BE"/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82,6</a:t>
            </a:r>
            <a:endParaRPr lang="ru-RU" altLang="uk-UA" sz="2400" b="1" dirty="0">
              <a:solidFill>
                <a:srgbClr val="2856BE"/>
              </a:solidFill>
              <a:latin typeface="Calibri" panose="020F0502020204030204" pitchFamily="34" charset="0"/>
              <a:ea typeface="宋体"/>
              <a:cs typeface="Calibri" panose="020F0502020204030204" pitchFamily="34" charset="0"/>
            </a:endParaRPr>
          </a:p>
        </p:txBody>
      </p:sp>
      <p:sp>
        <p:nvSpPr>
          <p:cNvPr id="12" name="AutoShape 17">
            <a:extLst>
              <a:ext uri="{FF2B5EF4-FFF2-40B4-BE49-F238E27FC236}">
                <a16:creationId xmlns:a16="http://schemas.microsoft.com/office/drawing/2014/main" id="{66775624-12AF-4932-894D-7A7C5BF948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378" y="2791436"/>
            <a:ext cx="784305" cy="574675"/>
          </a:xfrm>
          <a:prstGeom prst="roundRect">
            <a:avLst>
              <a:gd name="adj" fmla="val 16667"/>
            </a:avLst>
          </a:prstGeom>
          <a:noFill/>
          <a:ln w="50800">
            <a:gradFill>
              <a:gsLst>
                <a:gs pos="0">
                  <a:srgbClr val="7030A0"/>
                </a:gs>
                <a:gs pos="81000">
                  <a:srgbClr val="D99F9F"/>
                </a:gs>
                <a:gs pos="17000">
                  <a:schemeClr val="accent2">
                    <a:lumMod val="60000"/>
                    <a:lumOff val="40000"/>
                  </a:schemeClr>
                </a:gs>
                <a:gs pos="52000">
                  <a:srgbClr val="FFFFB9"/>
                </a:gs>
                <a:gs pos="100000">
                  <a:srgbClr val="7030A0"/>
                </a:gs>
              </a:gsLst>
              <a:lin ang="5400000" scaled="1"/>
            </a:gra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uk-UA" sz="2400" b="1" dirty="0">
                <a:solidFill>
                  <a:srgbClr val="2856BE"/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44,2</a:t>
            </a:r>
            <a:endParaRPr lang="ru-RU" altLang="uk-UA" sz="2400" b="1" dirty="0">
              <a:solidFill>
                <a:srgbClr val="2856BE"/>
              </a:solidFill>
              <a:latin typeface="Calibri" panose="020F0502020204030204" pitchFamily="34" charset="0"/>
              <a:ea typeface="宋体"/>
              <a:cs typeface="Calibri" panose="020F0502020204030204" pitchFamily="34" charset="0"/>
            </a:endParaRPr>
          </a:p>
        </p:txBody>
      </p:sp>
      <p:sp>
        <p:nvSpPr>
          <p:cNvPr id="22" name="Блок-схема: подготовка 21">
            <a:extLst>
              <a:ext uri="{FF2B5EF4-FFF2-40B4-BE49-F238E27FC236}">
                <a16:creationId xmlns:a16="http://schemas.microsoft.com/office/drawing/2014/main" id="{5E56AD7E-0DFF-43FD-90D3-A4ACD7EE1C12}"/>
              </a:ext>
            </a:extLst>
          </p:cNvPr>
          <p:cNvSpPr/>
          <p:nvPr/>
        </p:nvSpPr>
        <p:spPr>
          <a:xfrm>
            <a:off x="7575544" y="1349216"/>
            <a:ext cx="4305652" cy="751580"/>
          </a:xfrm>
          <a:prstGeom prst="flowChartPreparation">
            <a:avLst/>
          </a:prstGeom>
          <a:noFill/>
          <a:ln w="50800">
            <a:gradFill>
              <a:gsLst>
                <a:gs pos="0">
                  <a:srgbClr val="7030A0"/>
                </a:gs>
                <a:gs pos="81000">
                  <a:srgbClr val="D99F9F"/>
                </a:gs>
                <a:gs pos="17000">
                  <a:schemeClr val="accent2">
                    <a:lumMod val="60000"/>
                    <a:lumOff val="40000"/>
                  </a:schemeClr>
                </a:gs>
                <a:gs pos="52000">
                  <a:srgbClr val="FFFFB9"/>
                </a:gs>
                <a:gs pos="100000">
                  <a:srgbClr val="7030A0"/>
                </a:gs>
              </a:gsLst>
              <a:lin ang="5400000" scaled="1"/>
            </a:gra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700" b="1" dirty="0"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+ 4,5 </a:t>
            </a:r>
            <a:r>
              <a:rPr lang="uk-UA" sz="1700" b="1" dirty="0"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млн грн, або</a:t>
            </a:r>
            <a:endParaRPr lang="en-US" sz="1700" b="1" dirty="0">
              <a:latin typeface="Calibri" panose="020F0502020204030204" pitchFamily="34" charset="0"/>
              <a:ea typeface="宋体"/>
              <a:cs typeface="Calibri" panose="020F0502020204030204" pitchFamily="34" charset="0"/>
            </a:endParaRPr>
          </a:p>
          <a:p>
            <a:pPr algn="ctr"/>
            <a:r>
              <a:rPr lang="en-US" sz="1700" b="1" dirty="0"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+</a:t>
            </a:r>
            <a:r>
              <a:rPr lang="ru-RU" sz="1700" b="1" dirty="0"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 3,7 </a:t>
            </a:r>
            <a:r>
              <a:rPr lang="uk-UA" sz="1700" b="1" dirty="0"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відсотка</a:t>
            </a:r>
            <a:r>
              <a:rPr lang="ru-RU" sz="1700" b="1" dirty="0"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 </a:t>
            </a:r>
          </a:p>
          <a:p>
            <a:pPr algn="ctr"/>
            <a:r>
              <a:rPr lang="ru-RU" sz="1700" b="1" dirty="0"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до </a:t>
            </a:r>
            <a:r>
              <a:rPr lang="uk-UA" sz="1700" b="1" dirty="0"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видатків</a:t>
            </a:r>
            <a:r>
              <a:rPr lang="ru-RU" sz="1700" b="1" dirty="0"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 у 2020 році</a:t>
            </a:r>
          </a:p>
        </p:txBody>
      </p:sp>
      <p:sp>
        <p:nvSpPr>
          <p:cNvPr id="29" name="Овал 28">
            <a:extLst>
              <a:ext uri="{FF2B5EF4-FFF2-40B4-BE49-F238E27FC236}">
                <a16:creationId xmlns:a16="http://schemas.microsoft.com/office/drawing/2014/main" id="{B98A4233-FE71-4D50-A388-596F63BE2816}"/>
              </a:ext>
            </a:extLst>
          </p:cNvPr>
          <p:cNvSpPr/>
          <p:nvPr/>
        </p:nvSpPr>
        <p:spPr>
          <a:xfrm>
            <a:off x="5760913" y="2658087"/>
            <a:ext cx="371475" cy="352425"/>
          </a:xfrm>
          <a:prstGeom prst="ellipse">
            <a:avLst/>
          </a:prstGeom>
          <a:gradFill>
            <a:gsLst>
              <a:gs pos="0">
                <a:srgbClr val="7030A0"/>
              </a:gs>
              <a:gs pos="71000">
                <a:srgbClr val="D99F9F"/>
              </a:gs>
              <a:gs pos="34000">
                <a:schemeClr val="accent2">
                  <a:lumMod val="60000"/>
                  <a:lumOff val="40000"/>
                </a:schemeClr>
              </a:gs>
              <a:gs pos="52000">
                <a:srgbClr val="FFFFB9"/>
              </a:gs>
              <a:gs pos="100000">
                <a:srgbClr val="7030A0"/>
              </a:gs>
            </a:gsLst>
            <a:lin ang="5400000" scaled="1"/>
          </a:gradFill>
          <a:ln w="50800">
            <a:gradFill>
              <a:gsLst>
                <a:gs pos="0">
                  <a:srgbClr val="7030A0"/>
                </a:gs>
                <a:gs pos="81000">
                  <a:srgbClr val="D99F9F"/>
                </a:gs>
                <a:gs pos="17000">
                  <a:schemeClr val="accent2">
                    <a:lumMod val="60000"/>
                    <a:lumOff val="40000"/>
                  </a:schemeClr>
                </a:gs>
                <a:gs pos="52000">
                  <a:srgbClr val="FFFFB9"/>
                </a:gs>
                <a:gs pos="100000">
                  <a:srgbClr val="7030A0"/>
                </a:gs>
              </a:gsLst>
              <a:lin ang="5400000" scaled="1"/>
            </a:gra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endParaRPr lang="uk-UA" sz="4800" b="1" dirty="0">
              <a:solidFill>
                <a:srgbClr val="2856BE"/>
              </a:solidFill>
              <a:latin typeface="Calibri" panose="020F0502020204030204" pitchFamily="34" charset="0"/>
              <a:ea typeface="宋体"/>
              <a:cs typeface="Calibri" panose="020F0502020204030204" pitchFamily="34" charset="0"/>
            </a:endParaRPr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A55929DC-6864-47D6-A412-6B4E4EDF5F4F}"/>
              </a:ext>
            </a:extLst>
          </p:cNvPr>
          <p:cNvCxnSpPr>
            <a:cxnSpLocks/>
          </p:cNvCxnSpPr>
          <p:nvPr/>
        </p:nvCxnSpPr>
        <p:spPr>
          <a:xfrm>
            <a:off x="5946651" y="2365593"/>
            <a:ext cx="0" cy="292494"/>
          </a:xfrm>
          <a:prstGeom prst="line">
            <a:avLst/>
          </a:prstGeom>
          <a:gradFill>
            <a:gsLst>
              <a:gs pos="0">
                <a:srgbClr val="7030A0"/>
              </a:gs>
              <a:gs pos="71000">
                <a:srgbClr val="D99F9F"/>
              </a:gs>
              <a:gs pos="34000">
                <a:schemeClr val="accent2">
                  <a:lumMod val="60000"/>
                  <a:lumOff val="40000"/>
                </a:schemeClr>
              </a:gs>
              <a:gs pos="52000">
                <a:srgbClr val="FFFFB9"/>
              </a:gs>
              <a:gs pos="100000">
                <a:srgbClr val="7030A0"/>
              </a:gs>
            </a:gsLst>
            <a:lin ang="5400000" scaled="1"/>
          </a:gradFill>
          <a:ln w="50800">
            <a:gradFill>
              <a:gsLst>
                <a:gs pos="0">
                  <a:srgbClr val="7030A0"/>
                </a:gs>
                <a:gs pos="70000">
                  <a:srgbClr val="D99F9F"/>
                </a:gs>
                <a:gs pos="32000">
                  <a:schemeClr val="accent2">
                    <a:lumMod val="60000"/>
                    <a:lumOff val="40000"/>
                  </a:schemeClr>
                </a:gs>
                <a:gs pos="52000">
                  <a:srgbClr val="FFFFB9"/>
                </a:gs>
                <a:gs pos="100000">
                  <a:srgbClr val="7030A0"/>
                </a:gs>
              </a:gsLst>
              <a:lin ang="5400000" scaled="1"/>
            </a:gra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0EC93CDB-0408-43AC-B4E2-49FEF680074D}"/>
              </a:ext>
            </a:extLst>
          </p:cNvPr>
          <p:cNvCxnSpPr>
            <a:cxnSpLocks/>
          </p:cNvCxnSpPr>
          <p:nvPr/>
        </p:nvCxnSpPr>
        <p:spPr>
          <a:xfrm flipH="1">
            <a:off x="6132388" y="2844013"/>
            <a:ext cx="1162050" cy="0"/>
          </a:xfrm>
          <a:prstGeom prst="line">
            <a:avLst/>
          </a:prstGeom>
          <a:gradFill>
            <a:gsLst>
              <a:gs pos="0">
                <a:srgbClr val="7030A0"/>
              </a:gs>
              <a:gs pos="71000">
                <a:srgbClr val="D99F9F"/>
              </a:gs>
              <a:gs pos="34000">
                <a:schemeClr val="accent2">
                  <a:lumMod val="60000"/>
                  <a:lumOff val="40000"/>
                </a:schemeClr>
              </a:gs>
              <a:gs pos="52000">
                <a:srgbClr val="FFFFB9"/>
              </a:gs>
              <a:gs pos="100000">
                <a:srgbClr val="7030A0"/>
              </a:gs>
            </a:gsLst>
            <a:lin ang="5400000" scaled="1"/>
          </a:gradFill>
          <a:ln w="50800">
            <a:gradFill>
              <a:gsLst>
                <a:gs pos="0">
                  <a:srgbClr val="7030A0"/>
                </a:gs>
                <a:gs pos="70000">
                  <a:srgbClr val="D99F9F"/>
                </a:gs>
                <a:gs pos="32000">
                  <a:schemeClr val="accent2">
                    <a:lumMod val="60000"/>
                    <a:lumOff val="40000"/>
                  </a:schemeClr>
                </a:gs>
                <a:gs pos="52000">
                  <a:srgbClr val="FFFFB9"/>
                </a:gs>
                <a:gs pos="100000">
                  <a:srgbClr val="7030A0"/>
                </a:gs>
              </a:gsLst>
              <a:lin ang="5400000" scaled="1"/>
            </a:gra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</p:cxn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2B46A2E5-E738-4660-9C44-769261C98134}"/>
              </a:ext>
            </a:extLst>
          </p:cNvPr>
          <p:cNvCxnSpPr>
            <a:cxnSpLocks/>
          </p:cNvCxnSpPr>
          <p:nvPr/>
        </p:nvCxnSpPr>
        <p:spPr>
          <a:xfrm flipH="1">
            <a:off x="4598863" y="2844013"/>
            <a:ext cx="1162050" cy="0"/>
          </a:xfrm>
          <a:prstGeom prst="line">
            <a:avLst/>
          </a:prstGeom>
          <a:gradFill>
            <a:gsLst>
              <a:gs pos="0">
                <a:srgbClr val="7030A0"/>
              </a:gs>
              <a:gs pos="71000">
                <a:srgbClr val="D99F9F"/>
              </a:gs>
              <a:gs pos="34000">
                <a:schemeClr val="accent2">
                  <a:lumMod val="60000"/>
                  <a:lumOff val="40000"/>
                </a:schemeClr>
              </a:gs>
              <a:gs pos="52000">
                <a:srgbClr val="FFFFB9"/>
              </a:gs>
              <a:gs pos="100000">
                <a:srgbClr val="7030A0"/>
              </a:gs>
            </a:gsLst>
            <a:lin ang="5400000" scaled="1"/>
          </a:gradFill>
          <a:ln w="50800">
            <a:gradFill>
              <a:gsLst>
                <a:gs pos="0">
                  <a:srgbClr val="7030A0"/>
                </a:gs>
                <a:gs pos="70000">
                  <a:srgbClr val="D99F9F"/>
                </a:gs>
                <a:gs pos="32000">
                  <a:schemeClr val="accent2">
                    <a:lumMod val="60000"/>
                    <a:lumOff val="40000"/>
                  </a:schemeClr>
                </a:gs>
                <a:gs pos="52000">
                  <a:srgbClr val="FFFFB9"/>
                </a:gs>
                <a:gs pos="100000">
                  <a:srgbClr val="7030A0"/>
                </a:gs>
              </a:gsLst>
              <a:lin ang="5400000" scaled="1"/>
            </a:gra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</p:cxnSp>
      <p:sp>
        <p:nvSpPr>
          <p:cNvPr id="37" name="AutoShape 12">
            <a:extLst>
              <a:ext uri="{FF2B5EF4-FFF2-40B4-BE49-F238E27FC236}">
                <a16:creationId xmlns:a16="http://schemas.microsoft.com/office/drawing/2014/main" id="{29E413C7-4974-425C-B0CA-78355494E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4438" y="2716118"/>
            <a:ext cx="3381802" cy="696211"/>
          </a:xfrm>
          <a:prstGeom prst="flowChartAlternateProcess">
            <a:avLst/>
          </a:prstGeom>
          <a:noFill/>
          <a:ln w="50800">
            <a:gradFill>
              <a:gsLst>
                <a:gs pos="0">
                  <a:srgbClr val="7030A0"/>
                </a:gs>
                <a:gs pos="81000">
                  <a:srgbClr val="D99F9F"/>
                </a:gs>
                <a:gs pos="17000">
                  <a:schemeClr val="accent2">
                    <a:lumMod val="60000"/>
                    <a:lumOff val="40000"/>
                  </a:schemeClr>
                </a:gs>
                <a:gs pos="52000">
                  <a:srgbClr val="FFFFB9"/>
                </a:gs>
                <a:gs pos="100000">
                  <a:srgbClr val="7030A0"/>
                </a:gs>
              </a:gsLst>
              <a:lin ang="5400000" scaled="1"/>
            </a:gra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uk-UA" altLang="uk-UA" sz="2000" b="1" dirty="0"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Компенсація пільгових </a:t>
            </a:r>
          </a:p>
          <a:p>
            <a:pPr algn="ctr"/>
            <a:r>
              <a:rPr lang="uk-UA" altLang="uk-UA" sz="2000" b="1" dirty="0"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перевезень</a:t>
            </a:r>
          </a:p>
        </p:txBody>
      </p:sp>
      <p:sp>
        <p:nvSpPr>
          <p:cNvPr id="38" name="AutoShape 12">
            <a:extLst>
              <a:ext uri="{FF2B5EF4-FFF2-40B4-BE49-F238E27FC236}">
                <a16:creationId xmlns:a16="http://schemas.microsoft.com/office/drawing/2014/main" id="{961478A1-D0E1-49D2-B14D-2670B90FB6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7060" y="2716118"/>
            <a:ext cx="3381803" cy="696211"/>
          </a:xfrm>
          <a:prstGeom prst="flowChartAlternateProcess">
            <a:avLst/>
          </a:prstGeom>
          <a:noFill/>
          <a:ln w="50800">
            <a:gradFill>
              <a:gsLst>
                <a:gs pos="0">
                  <a:srgbClr val="7030A0"/>
                </a:gs>
                <a:gs pos="81000">
                  <a:srgbClr val="D99F9F"/>
                </a:gs>
                <a:gs pos="17000">
                  <a:schemeClr val="accent2">
                    <a:lumMod val="60000"/>
                    <a:lumOff val="40000"/>
                  </a:schemeClr>
                </a:gs>
                <a:gs pos="52000">
                  <a:srgbClr val="FFFFB9"/>
                </a:gs>
                <a:gs pos="100000">
                  <a:srgbClr val="7030A0"/>
                </a:gs>
              </a:gsLst>
              <a:lin ang="5400000" scaled="1"/>
            </a:gradFill>
            <a:miter lim="800000"/>
            <a:headEnd/>
            <a:tailEnd/>
          </a:ln>
        </p:spPr>
        <p:txBody>
          <a:bodyPr wrap="none" anchor="ctr"/>
          <a:lstStyle/>
          <a:p>
            <a:pPr marL="11113" latinLnBrk="1">
              <a:spcBef>
                <a:spcPts val="100"/>
              </a:spcBef>
              <a:buFont typeface="Arial" charset="0"/>
              <a:buNone/>
            </a:pPr>
            <a:r>
              <a:rPr lang="uk-UA" altLang="uk-UA" sz="2000" b="1" dirty="0">
                <a:solidFill>
                  <a:srgbClr val="222C46"/>
                </a:solidFill>
                <a:latin typeface="Calibri" panose="020F0502020204030204" pitchFamily="34" charset="0"/>
                <a:ea typeface="맑은 고딕"/>
                <a:cs typeface="Calibri" panose="020F0502020204030204" pitchFamily="34" charset="0"/>
              </a:rPr>
              <a:t>М</a:t>
            </a:r>
            <a:r>
              <a:rPr lang="uk-UA" altLang="uk-UA" sz="2000" b="1" dirty="0">
                <a:solidFill>
                  <a:srgbClr val="222C46"/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іська програма  розвитку</a:t>
            </a:r>
          </a:p>
          <a:p>
            <a:pPr marL="11113" algn="ctr" latinLnBrk="1">
              <a:spcBef>
                <a:spcPts val="100"/>
              </a:spcBef>
              <a:buFont typeface="Arial" charset="0"/>
              <a:buNone/>
            </a:pPr>
            <a:r>
              <a:rPr lang="uk-UA" altLang="uk-UA" sz="2000" b="1" dirty="0">
                <a:solidFill>
                  <a:srgbClr val="222C46"/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електротранспорту</a:t>
            </a:r>
            <a:endParaRPr lang="uk-UA" altLang="uk-UA" sz="2000" b="1" dirty="0">
              <a:latin typeface="Calibri" panose="020F0502020204030204" pitchFamily="34" charset="0"/>
              <a:ea typeface="宋体"/>
              <a:cs typeface="Calibri" panose="020F0502020204030204" pitchFamily="34" charset="0"/>
            </a:endParaRPr>
          </a:p>
        </p:txBody>
      </p:sp>
      <p:grpSp>
        <p:nvGrpSpPr>
          <p:cNvPr id="68" name="Группа 67">
            <a:extLst>
              <a:ext uri="{FF2B5EF4-FFF2-40B4-BE49-F238E27FC236}">
                <a16:creationId xmlns:a16="http://schemas.microsoft.com/office/drawing/2014/main" id="{9C5C70B1-99C0-44B0-85C8-EA508FFB3C99}"/>
              </a:ext>
            </a:extLst>
          </p:cNvPr>
          <p:cNvGrpSpPr/>
          <p:nvPr/>
        </p:nvGrpSpPr>
        <p:grpSpPr>
          <a:xfrm>
            <a:off x="7294438" y="3820666"/>
            <a:ext cx="3409506" cy="2001410"/>
            <a:chOff x="7294438" y="4492869"/>
            <a:chExt cx="3409506" cy="2001410"/>
          </a:xfrm>
        </p:grpSpPr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8C50644A-397E-4553-8529-FB6020D0E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94438" y="4573497"/>
              <a:ext cx="355957" cy="485109"/>
            </a:xfrm>
            <a:prstGeom prst="rect">
              <a:avLst/>
            </a:prstGeom>
          </p:spPr>
        </p:pic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8F294727-17A5-4BBE-AE3F-B7404D8A0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94438" y="5203171"/>
              <a:ext cx="355958" cy="542493"/>
            </a:xfrm>
            <a:prstGeom prst="rect">
              <a:avLst/>
            </a:prstGeom>
          </p:spPr>
        </p:pic>
        <p:pic>
          <p:nvPicPr>
            <p:cNvPr id="28" name="Рисунок 27">
              <a:extLst>
                <a:ext uri="{FF2B5EF4-FFF2-40B4-BE49-F238E27FC236}">
                  <a16:creationId xmlns:a16="http://schemas.microsoft.com/office/drawing/2014/main" id="{BABFA669-987C-4E86-9C47-8C436EAFA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94439" y="5890230"/>
              <a:ext cx="355957" cy="604049"/>
            </a:xfrm>
            <a:prstGeom prst="rect">
              <a:avLst/>
            </a:prstGeom>
          </p:spPr>
        </p:pic>
        <p:sp>
          <p:nvSpPr>
            <p:cNvPr id="39" name="Блок-схема: знак завершения 38">
              <a:extLst>
                <a:ext uri="{FF2B5EF4-FFF2-40B4-BE49-F238E27FC236}">
                  <a16:creationId xmlns:a16="http://schemas.microsoft.com/office/drawing/2014/main" id="{10AFA4E8-BFE9-4D3C-A444-63F22FA43C28}"/>
                </a:ext>
              </a:extLst>
            </p:cNvPr>
            <p:cNvSpPr/>
            <p:nvPr/>
          </p:nvSpPr>
          <p:spPr>
            <a:xfrm>
              <a:off x="7849343" y="5228900"/>
              <a:ext cx="2250328" cy="544684"/>
            </a:xfrm>
            <a:prstGeom prst="flowChartTerminator">
              <a:avLst/>
            </a:prstGeom>
            <a:noFill/>
            <a:ln w="31750">
              <a:gradFill>
                <a:gsLst>
                  <a:gs pos="0">
                    <a:srgbClr val="7030A0"/>
                  </a:gs>
                  <a:gs pos="81000">
                    <a:srgbClr val="D99F9F"/>
                  </a:gs>
                  <a:gs pos="17000">
                    <a:schemeClr val="accent2">
                      <a:lumMod val="60000"/>
                      <a:lumOff val="40000"/>
                    </a:schemeClr>
                  </a:gs>
                  <a:gs pos="52000">
                    <a:srgbClr val="FFFFB9"/>
                  </a:gs>
                  <a:gs pos="100000">
                    <a:srgbClr val="7030A0"/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uk-UA" sz="1400" b="1" dirty="0">
                  <a:solidFill>
                    <a:schemeClr val="tx1"/>
                  </a:solidFill>
                  <a:latin typeface="Calibri" panose="020F0502020204030204" pitchFamily="34" charset="0"/>
                  <a:ea typeface="宋体"/>
                  <a:cs typeface="Calibri" panose="020F0502020204030204" pitchFamily="34" charset="0"/>
                </a:rPr>
                <a:t>Електротранспорт</a:t>
              </a:r>
            </a:p>
          </p:txBody>
        </p:sp>
        <p:sp>
          <p:nvSpPr>
            <p:cNvPr id="40" name="Блок-схема: знак завершения 39">
              <a:extLst>
                <a:ext uri="{FF2B5EF4-FFF2-40B4-BE49-F238E27FC236}">
                  <a16:creationId xmlns:a16="http://schemas.microsoft.com/office/drawing/2014/main" id="{66E34411-BE60-479E-A9EC-1389CD27E3A3}"/>
                </a:ext>
              </a:extLst>
            </p:cNvPr>
            <p:cNvSpPr/>
            <p:nvPr/>
          </p:nvSpPr>
          <p:spPr>
            <a:xfrm>
              <a:off x="7849343" y="4535823"/>
              <a:ext cx="2250328" cy="531720"/>
            </a:xfrm>
            <a:prstGeom prst="flowChartTerminator">
              <a:avLst/>
            </a:prstGeom>
            <a:noFill/>
            <a:ln w="31750">
              <a:gradFill>
                <a:gsLst>
                  <a:gs pos="0">
                    <a:srgbClr val="7030A0"/>
                  </a:gs>
                  <a:gs pos="81000">
                    <a:srgbClr val="D99F9F"/>
                  </a:gs>
                  <a:gs pos="17000">
                    <a:schemeClr val="accent2">
                      <a:lumMod val="60000"/>
                      <a:lumOff val="40000"/>
                    </a:schemeClr>
                  </a:gs>
                  <a:gs pos="52000">
                    <a:srgbClr val="FFFFB9"/>
                  </a:gs>
                  <a:gs pos="100000">
                    <a:srgbClr val="7030A0"/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uk-UA" sz="1400" b="1" dirty="0">
                  <a:solidFill>
                    <a:schemeClr val="tx1"/>
                  </a:solidFill>
                  <a:latin typeface="Calibri" panose="020F0502020204030204" pitchFamily="34" charset="0"/>
                  <a:ea typeface="宋体"/>
                  <a:cs typeface="Calibri" panose="020F0502020204030204" pitchFamily="34" charset="0"/>
                </a:rPr>
                <a:t>Автотранспорт</a:t>
              </a:r>
            </a:p>
          </p:txBody>
        </p:sp>
        <p:sp>
          <p:nvSpPr>
            <p:cNvPr id="41" name="Блок-схема: знак завершения 40">
              <a:extLst>
                <a:ext uri="{FF2B5EF4-FFF2-40B4-BE49-F238E27FC236}">
                  <a16:creationId xmlns:a16="http://schemas.microsoft.com/office/drawing/2014/main" id="{E88445DB-7717-45C8-AA6B-7C87D728692D}"/>
                </a:ext>
              </a:extLst>
            </p:cNvPr>
            <p:cNvSpPr/>
            <p:nvPr/>
          </p:nvSpPr>
          <p:spPr>
            <a:xfrm>
              <a:off x="7849343" y="5934941"/>
              <a:ext cx="2250328" cy="544684"/>
            </a:xfrm>
            <a:prstGeom prst="flowChartTerminator">
              <a:avLst/>
            </a:prstGeom>
            <a:noFill/>
            <a:ln w="31750">
              <a:gradFill>
                <a:gsLst>
                  <a:gs pos="0">
                    <a:srgbClr val="7030A0"/>
                  </a:gs>
                  <a:gs pos="81000">
                    <a:srgbClr val="D99F9F"/>
                  </a:gs>
                  <a:gs pos="17000">
                    <a:schemeClr val="accent2">
                      <a:lumMod val="60000"/>
                      <a:lumOff val="40000"/>
                    </a:schemeClr>
                  </a:gs>
                  <a:gs pos="52000">
                    <a:srgbClr val="FFFFB9"/>
                  </a:gs>
                  <a:gs pos="100000">
                    <a:srgbClr val="7030A0"/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uk-UA" sz="1400" b="1" dirty="0">
                  <a:solidFill>
                    <a:schemeClr val="tx1"/>
                  </a:solidFill>
                  <a:latin typeface="Calibri" panose="020F0502020204030204" pitchFamily="34" charset="0"/>
                  <a:ea typeface="宋体"/>
                  <a:cs typeface="Calibri" panose="020F0502020204030204" pitchFamily="34" charset="0"/>
                </a:rPr>
                <a:t>Залізничний транспорт</a:t>
              </a:r>
            </a:p>
          </p:txBody>
        </p:sp>
        <p:sp>
          <p:nvSpPr>
            <p:cNvPr id="43" name="AutoShape 17">
              <a:extLst>
                <a:ext uri="{FF2B5EF4-FFF2-40B4-BE49-F238E27FC236}">
                  <a16:creationId xmlns:a16="http://schemas.microsoft.com/office/drawing/2014/main" id="{62916542-B831-43E1-8536-A121341FCC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99671" y="4492869"/>
              <a:ext cx="604273" cy="531720"/>
            </a:xfrm>
            <a:prstGeom prst="roundRect">
              <a:avLst>
                <a:gd name="adj" fmla="val 16667"/>
              </a:avLst>
            </a:prstGeom>
            <a:noFill/>
            <a:ln w="31750">
              <a:gradFill>
                <a:gsLst>
                  <a:gs pos="0">
                    <a:srgbClr val="7030A0"/>
                  </a:gs>
                  <a:gs pos="81000">
                    <a:srgbClr val="D99F9F"/>
                  </a:gs>
                  <a:gs pos="17000">
                    <a:schemeClr val="accent2">
                      <a:lumMod val="60000"/>
                      <a:lumOff val="40000"/>
                    </a:schemeClr>
                  </a:gs>
                  <a:gs pos="52000">
                    <a:srgbClr val="FFFFB9"/>
                  </a:gs>
                  <a:gs pos="100000">
                    <a:srgbClr val="7030A0"/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uk-UA" altLang="uk-UA" sz="1700" b="1" dirty="0">
                  <a:latin typeface="Calibri" panose="020F0502020204030204" pitchFamily="34" charset="0"/>
                  <a:ea typeface="宋体"/>
                  <a:cs typeface="Calibri" panose="020F0502020204030204" pitchFamily="34" charset="0"/>
                </a:rPr>
                <a:t>8,0</a:t>
              </a:r>
              <a:endParaRPr lang="ru-RU" altLang="uk-UA" sz="1700" b="1" dirty="0">
                <a:latin typeface="Calibri" panose="020F0502020204030204" pitchFamily="34" charset="0"/>
                <a:ea typeface="宋体"/>
                <a:cs typeface="Calibri" panose="020F0502020204030204" pitchFamily="34" charset="0"/>
              </a:endParaRPr>
            </a:p>
          </p:txBody>
        </p:sp>
        <p:sp>
          <p:nvSpPr>
            <p:cNvPr id="44" name="AutoShape 17">
              <a:extLst>
                <a:ext uri="{FF2B5EF4-FFF2-40B4-BE49-F238E27FC236}">
                  <a16:creationId xmlns:a16="http://schemas.microsoft.com/office/drawing/2014/main" id="{6D629E4D-245A-4282-AC85-B3D2BF1A7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99671" y="5224221"/>
              <a:ext cx="604273" cy="531720"/>
            </a:xfrm>
            <a:prstGeom prst="roundRect">
              <a:avLst>
                <a:gd name="adj" fmla="val 16667"/>
              </a:avLst>
            </a:prstGeom>
            <a:noFill/>
            <a:ln w="31750">
              <a:gradFill>
                <a:gsLst>
                  <a:gs pos="0">
                    <a:srgbClr val="7030A0"/>
                  </a:gs>
                  <a:gs pos="81000">
                    <a:srgbClr val="D99F9F"/>
                  </a:gs>
                  <a:gs pos="17000">
                    <a:schemeClr val="accent2">
                      <a:lumMod val="60000"/>
                      <a:lumOff val="40000"/>
                    </a:schemeClr>
                  </a:gs>
                  <a:gs pos="52000">
                    <a:srgbClr val="FFFFB9"/>
                  </a:gs>
                  <a:gs pos="100000">
                    <a:srgbClr val="7030A0"/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uk-UA" altLang="uk-UA" sz="1700" b="1" dirty="0">
                  <a:latin typeface="Calibri" panose="020F0502020204030204" pitchFamily="34" charset="0"/>
                  <a:ea typeface="宋体"/>
                  <a:cs typeface="Calibri" panose="020F0502020204030204" pitchFamily="34" charset="0"/>
                </a:rPr>
                <a:t>0,6</a:t>
              </a:r>
              <a:endParaRPr lang="ru-RU" altLang="uk-UA" sz="1700" b="1" dirty="0">
                <a:latin typeface="Calibri" panose="020F0502020204030204" pitchFamily="34" charset="0"/>
                <a:ea typeface="宋体"/>
                <a:cs typeface="Calibri" panose="020F0502020204030204" pitchFamily="34" charset="0"/>
              </a:endParaRPr>
            </a:p>
          </p:txBody>
        </p:sp>
        <p:sp>
          <p:nvSpPr>
            <p:cNvPr id="45" name="AutoShape 17">
              <a:extLst>
                <a:ext uri="{FF2B5EF4-FFF2-40B4-BE49-F238E27FC236}">
                  <a16:creationId xmlns:a16="http://schemas.microsoft.com/office/drawing/2014/main" id="{0BB8E580-71D1-4954-A3BD-3D92609ED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99671" y="5926394"/>
              <a:ext cx="604273" cy="531720"/>
            </a:xfrm>
            <a:prstGeom prst="roundRect">
              <a:avLst>
                <a:gd name="adj" fmla="val 16667"/>
              </a:avLst>
            </a:prstGeom>
            <a:noFill/>
            <a:ln w="31750">
              <a:gradFill>
                <a:gsLst>
                  <a:gs pos="0">
                    <a:srgbClr val="7030A0"/>
                  </a:gs>
                  <a:gs pos="81000">
                    <a:srgbClr val="D99F9F"/>
                  </a:gs>
                  <a:gs pos="17000">
                    <a:schemeClr val="accent2">
                      <a:lumMod val="60000"/>
                      <a:lumOff val="40000"/>
                    </a:schemeClr>
                  </a:gs>
                  <a:gs pos="52000">
                    <a:srgbClr val="FFFFB9"/>
                  </a:gs>
                  <a:gs pos="100000">
                    <a:srgbClr val="7030A0"/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uk-UA" altLang="uk-UA" sz="1700" b="1" dirty="0">
                  <a:latin typeface="Calibri" panose="020F0502020204030204" pitchFamily="34" charset="0"/>
                  <a:ea typeface="宋体"/>
                  <a:cs typeface="Calibri" panose="020F0502020204030204" pitchFamily="34" charset="0"/>
                </a:rPr>
                <a:t>74,0</a:t>
              </a:r>
              <a:endParaRPr lang="ru-RU" altLang="uk-UA" sz="1700" b="1" dirty="0">
                <a:latin typeface="Calibri" panose="020F0502020204030204" pitchFamily="34" charset="0"/>
                <a:ea typeface="宋体"/>
                <a:cs typeface="Calibri" panose="020F0502020204030204" pitchFamily="34" charset="0"/>
              </a:endParaRPr>
            </a:p>
          </p:txBody>
        </p:sp>
      </p:grpSp>
      <p:grpSp>
        <p:nvGrpSpPr>
          <p:cNvPr id="69" name="Группа 68">
            <a:extLst>
              <a:ext uri="{FF2B5EF4-FFF2-40B4-BE49-F238E27FC236}">
                <a16:creationId xmlns:a16="http://schemas.microsoft.com/office/drawing/2014/main" id="{03A2E6CB-BB55-4DFC-B2C1-945FA121EE1F}"/>
              </a:ext>
            </a:extLst>
          </p:cNvPr>
          <p:cNvGrpSpPr/>
          <p:nvPr/>
        </p:nvGrpSpPr>
        <p:grpSpPr>
          <a:xfrm>
            <a:off x="612787" y="3242906"/>
            <a:ext cx="4711689" cy="2946370"/>
            <a:chOff x="612787" y="3880469"/>
            <a:chExt cx="4711689" cy="2946370"/>
          </a:xfrm>
        </p:grpSpPr>
        <p:sp>
          <p:nvSpPr>
            <p:cNvPr id="46" name="Блок-схема: знак завершения 45">
              <a:extLst>
                <a:ext uri="{FF2B5EF4-FFF2-40B4-BE49-F238E27FC236}">
                  <a16:creationId xmlns:a16="http://schemas.microsoft.com/office/drawing/2014/main" id="{7F3B277C-6613-4329-BF27-6970049809E5}"/>
                </a:ext>
              </a:extLst>
            </p:cNvPr>
            <p:cNvSpPr/>
            <p:nvPr/>
          </p:nvSpPr>
          <p:spPr>
            <a:xfrm>
              <a:off x="1217060" y="4849141"/>
              <a:ext cx="3100900" cy="544684"/>
            </a:xfrm>
            <a:prstGeom prst="flowChartTerminator">
              <a:avLst/>
            </a:prstGeom>
            <a:noFill/>
            <a:ln w="31750">
              <a:gradFill>
                <a:gsLst>
                  <a:gs pos="0">
                    <a:srgbClr val="7030A0"/>
                  </a:gs>
                  <a:gs pos="81000">
                    <a:srgbClr val="D99F9F"/>
                  </a:gs>
                  <a:gs pos="17000">
                    <a:schemeClr val="accent2">
                      <a:lumMod val="60000"/>
                      <a:lumOff val="40000"/>
                    </a:schemeClr>
                  </a:gs>
                  <a:gs pos="52000">
                    <a:srgbClr val="FFFFB9"/>
                  </a:gs>
                  <a:gs pos="100000">
                    <a:srgbClr val="7030A0"/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uk-UA" altLang="uk-UA" sz="1400" b="1" dirty="0"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rPr>
                <a:t>Оновлення контактної мережі</a:t>
              </a:r>
              <a:endParaRPr lang="ru-RU" altLang="uk-UA" sz="1400" b="1" dirty="0">
                <a:latin typeface="Calibri" panose="020F0502020204030204" pitchFamily="34" charset="0"/>
                <a:ea typeface="맑은 고딕"/>
                <a:cs typeface="Calibri" panose="020F0502020204030204" pitchFamily="34" charset="0"/>
              </a:endParaRPr>
            </a:p>
          </p:txBody>
        </p:sp>
        <p:sp>
          <p:nvSpPr>
            <p:cNvPr id="47" name="Блок-схема: знак завершения 46">
              <a:extLst>
                <a:ext uri="{FF2B5EF4-FFF2-40B4-BE49-F238E27FC236}">
                  <a16:creationId xmlns:a16="http://schemas.microsoft.com/office/drawing/2014/main" id="{1A6525AC-D9C8-4EE7-A134-E83E0925EF00}"/>
                </a:ext>
              </a:extLst>
            </p:cNvPr>
            <p:cNvSpPr/>
            <p:nvPr/>
          </p:nvSpPr>
          <p:spPr>
            <a:xfrm>
              <a:off x="1241757" y="4178261"/>
              <a:ext cx="3100901" cy="531720"/>
            </a:xfrm>
            <a:prstGeom prst="flowChartTerminator">
              <a:avLst/>
            </a:prstGeom>
            <a:noFill/>
            <a:ln w="31750">
              <a:gradFill>
                <a:gsLst>
                  <a:gs pos="0">
                    <a:srgbClr val="7030A0"/>
                  </a:gs>
                  <a:gs pos="81000">
                    <a:srgbClr val="D99F9F"/>
                  </a:gs>
                  <a:gs pos="17000">
                    <a:schemeClr val="accent2">
                      <a:lumMod val="60000"/>
                      <a:lumOff val="40000"/>
                    </a:schemeClr>
                  </a:gs>
                  <a:gs pos="52000">
                    <a:srgbClr val="FFFFB9"/>
                  </a:gs>
                  <a:gs pos="100000">
                    <a:srgbClr val="7030A0"/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uk-UA" sz="1400" b="1" dirty="0">
                  <a:solidFill>
                    <a:schemeClr val="tx1"/>
                  </a:solidFill>
                  <a:latin typeface="Calibri" panose="020F0502020204030204" pitchFamily="34" charset="0"/>
                  <a:ea typeface="宋体"/>
                  <a:cs typeface="Calibri" panose="020F0502020204030204" pitchFamily="34" charset="0"/>
                </a:rPr>
                <a:t>Придбання тролейбусів (4 од.)</a:t>
              </a:r>
            </a:p>
          </p:txBody>
        </p:sp>
        <p:sp>
          <p:nvSpPr>
            <p:cNvPr id="48" name="Блок-схема: знак завершения 47">
              <a:extLst>
                <a:ext uri="{FF2B5EF4-FFF2-40B4-BE49-F238E27FC236}">
                  <a16:creationId xmlns:a16="http://schemas.microsoft.com/office/drawing/2014/main" id="{8840FBA2-A6CD-4F9D-99BE-004072A6AC09}"/>
                </a:ext>
              </a:extLst>
            </p:cNvPr>
            <p:cNvSpPr/>
            <p:nvPr/>
          </p:nvSpPr>
          <p:spPr>
            <a:xfrm>
              <a:off x="1241757" y="5534278"/>
              <a:ext cx="3100901" cy="544684"/>
            </a:xfrm>
            <a:prstGeom prst="flowChartTerminator">
              <a:avLst/>
            </a:prstGeom>
            <a:noFill/>
            <a:ln w="31750">
              <a:gradFill>
                <a:gsLst>
                  <a:gs pos="0">
                    <a:srgbClr val="7030A0"/>
                  </a:gs>
                  <a:gs pos="81000">
                    <a:srgbClr val="D99F9F"/>
                  </a:gs>
                  <a:gs pos="17000">
                    <a:schemeClr val="accent2">
                      <a:lumMod val="60000"/>
                      <a:lumOff val="40000"/>
                    </a:schemeClr>
                  </a:gs>
                  <a:gs pos="52000">
                    <a:srgbClr val="FFFFB9"/>
                  </a:gs>
                  <a:gs pos="100000">
                    <a:srgbClr val="7030A0"/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altLang="uk-UA" sz="1400" b="1" dirty="0"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rPr>
                <a:t>Капітальний ремонт будівлі цеху </a:t>
              </a:r>
            </a:p>
            <a:p>
              <a:pPr algn="ctr"/>
              <a:r>
                <a:rPr lang="ru-RU" altLang="uk-UA" sz="1400" b="1" dirty="0"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rPr>
                <a:t>плановых ремонтів </a:t>
              </a:r>
              <a:r>
                <a:rPr lang="uk-UA" altLang="uk-UA" sz="1400" b="1" dirty="0"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rPr>
                <a:t>КП “ЧТУ”</a:t>
              </a:r>
              <a:endParaRPr lang="uk-UA" sz="1400" b="1" dirty="0">
                <a:solidFill>
                  <a:schemeClr val="tx1"/>
                </a:solidFill>
                <a:latin typeface="Calibri" panose="020F0502020204030204" pitchFamily="34" charset="0"/>
                <a:ea typeface="宋体"/>
                <a:cs typeface="Calibri" panose="020F0502020204030204" pitchFamily="34" charset="0"/>
              </a:endParaRPr>
            </a:p>
          </p:txBody>
        </p:sp>
        <p:sp>
          <p:nvSpPr>
            <p:cNvPr id="49" name="AutoShape 17">
              <a:extLst>
                <a:ext uri="{FF2B5EF4-FFF2-40B4-BE49-F238E27FC236}">
                  <a16:creationId xmlns:a16="http://schemas.microsoft.com/office/drawing/2014/main" id="{F6180C16-7BE8-4954-82F6-50EF838F2D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723" y="4178261"/>
              <a:ext cx="604273" cy="531720"/>
            </a:xfrm>
            <a:prstGeom prst="roundRect">
              <a:avLst>
                <a:gd name="adj" fmla="val 16667"/>
              </a:avLst>
            </a:prstGeom>
            <a:noFill/>
            <a:ln w="31750">
              <a:gradFill>
                <a:gsLst>
                  <a:gs pos="0">
                    <a:srgbClr val="7030A0"/>
                  </a:gs>
                  <a:gs pos="81000">
                    <a:srgbClr val="D99F9F"/>
                  </a:gs>
                  <a:gs pos="17000">
                    <a:schemeClr val="accent2">
                      <a:lumMod val="60000"/>
                      <a:lumOff val="40000"/>
                    </a:schemeClr>
                  </a:gs>
                  <a:gs pos="52000">
                    <a:srgbClr val="FFFFB9"/>
                  </a:gs>
                  <a:gs pos="100000">
                    <a:srgbClr val="7030A0"/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uk-UA" altLang="uk-UA" sz="1700" b="1" dirty="0">
                  <a:latin typeface="Calibri" panose="020F0502020204030204" pitchFamily="34" charset="0"/>
                  <a:ea typeface="宋体"/>
                  <a:cs typeface="Calibri" panose="020F0502020204030204" pitchFamily="34" charset="0"/>
                </a:rPr>
                <a:t>19,8</a:t>
              </a:r>
              <a:endParaRPr lang="ru-RU" altLang="uk-UA" sz="1700" b="1" dirty="0">
                <a:latin typeface="Calibri" panose="020F0502020204030204" pitchFamily="34" charset="0"/>
                <a:ea typeface="宋体"/>
                <a:cs typeface="Calibri" panose="020F0502020204030204" pitchFamily="34" charset="0"/>
              </a:endParaRPr>
            </a:p>
          </p:txBody>
        </p:sp>
        <p:sp>
          <p:nvSpPr>
            <p:cNvPr id="50" name="AutoShape 17">
              <a:extLst>
                <a:ext uri="{FF2B5EF4-FFF2-40B4-BE49-F238E27FC236}">
                  <a16:creationId xmlns:a16="http://schemas.microsoft.com/office/drawing/2014/main" id="{94BE541C-9D41-4251-A012-00D0DED491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787" y="4849141"/>
              <a:ext cx="604273" cy="531720"/>
            </a:xfrm>
            <a:prstGeom prst="roundRect">
              <a:avLst>
                <a:gd name="adj" fmla="val 16667"/>
              </a:avLst>
            </a:prstGeom>
            <a:noFill/>
            <a:ln w="31750">
              <a:gradFill>
                <a:gsLst>
                  <a:gs pos="0">
                    <a:srgbClr val="7030A0"/>
                  </a:gs>
                  <a:gs pos="81000">
                    <a:srgbClr val="D99F9F"/>
                  </a:gs>
                  <a:gs pos="17000">
                    <a:schemeClr val="accent2">
                      <a:lumMod val="60000"/>
                      <a:lumOff val="40000"/>
                    </a:schemeClr>
                  </a:gs>
                  <a:gs pos="52000">
                    <a:srgbClr val="FFFFB9"/>
                  </a:gs>
                  <a:gs pos="100000">
                    <a:srgbClr val="7030A0"/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uk-UA" altLang="uk-UA" sz="1700" b="1" dirty="0">
                  <a:latin typeface="Calibri" panose="020F0502020204030204" pitchFamily="34" charset="0"/>
                  <a:ea typeface="宋体"/>
                  <a:cs typeface="Calibri" panose="020F0502020204030204" pitchFamily="34" charset="0"/>
                </a:rPr>
                <a:t>1,7</a:t>
              </a:r>
              <a:endParaRPr lang="ru-RU" altLang="uk-UA" sz="1700" b="1" dirty="0">
                <a:latin typeface="Calibri" panose="020F0502020204030204" pitchFamily="34" charset="0"/>
                <a:ea typeface="宋体"/>
                <a:cs typeface="Calibri" panose="020F0502020204030204" pitchFamily="34" charset="0"/>
              </a:endParaRPr>
            </a:p>
          </p:txBody>
        </p:sp>
        <p:sp>
          <p:nvSpPr>
            <p:cNvPr id="51" name="AutoShape 17">
              <a:extLst>
                <a:ext uri="{FF2B5EF4-FFF2-40B4-BE49-F238E27FC236}">
                  <a16:creationId xmlns:a16="http://schemas.microsoft.com/office/drawing/2014/main" id="{627F1F86-628C-4587-B085-CE3DDA498C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850" y="5525162"/>
              <a:ext cx="604273" cy="531720"/>
            </a:xfrm>
            <a:prstGeom prst="roundRect">
              <a:avLst>
                <a:gd name="adj" fmla="val 16667"/>
              </a:avLst>
            </a:prstGeom>
            <a:noFill/>
            <a:ln w="31750">
              <a:gradFill>
                <a:gsLst>
                  <a:gs pos="0">
                    <a:srgbClr val="7030A0"/>
                  </a:gs>
                  <a:gs pos="81000">
                    <a:srgbClr val="D99F9F"/>
                  </a:gs>
                  <a:gs pos="17000">
                    <a:schemeClr val="accent2">
                      <a:lumMod val="60000"/>
                      <a:lumOff val="40000"/>
                    </a:schemeClr>
                  </a:gs>
                  <a:gs pos="52000">
                    <a:srgbClr val="FFFFB9"/>
                  </a:gs>
                  <a:gs pos="100000">
                    <a:srgbClr val="7030A0"/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uk-UA" altLang="uk-UA" sz="1700" b="1" dirty="0">
                  <a:latin typeface="Calibri" panose="020F0502020204030204" pitchFamily="34" charset="0"/>
                  <a:ea typeface="宋体"/>
                  <a:cs typeface="Calibri" panose="020F0502020204030204" pitchFamily="34" charset="0"/>
                </a:rPr>
                <a:t>2,0</a:t>
              </a:r>
              <a:endParaRPr lang="ru-RU" altLang="uk-UA" sz="1700" b="1" dirty="0">
                <a:latin typeface="Calibri" panose="020F0502020204030204" pitchFamily="34" charset="0"/>
                <a:ea typeface="宋体"/>
                <a:cs typeface="Calibri" panose="020F0502020204030204" pitchFamily="34" charset="0"/>
              </a:endParaRPr>
            </a:p>
          </p:txBody>
        </p:sp>
        <p:sp>
          <p:nvSpPr>
            <p:cNvPr id="56" name="Блок-схема: знак завершения 55">
              <a:extLst>
                <a:ext uri="{FF2B5EF4-FFF2-40B4-BE49-F238E27FC236}">
                  <a16:creationId xmlns:a16="http://schemas.microsoft.com/office/drawing/2014/main" id="{BA534132-0360-461F-9A73-12F35E04119B}"/>
                </a:ext>
              </a:extLst>
            </p:cNvPr>
            <p:cNvSpPr/>
            <p:nvPr/>
          </p:nvSpPr>
          <p:spPr>
            <a:xfrm>
              <a:off x="1241758" y="6216399"/>
              <a:ext cx="3100900" cy="544684"/>
            </a:xfrm>
            <a:prstGeom prst="flowChartTerminator">
              <a:avLst/>
            </a:prstGeom>
            <a:noFill/>
            <a:ln w="31750">
              <a:gradFill>
                <a:gsLst>
                  <a:gs pos="0">
                    <a:srgbClr val="7030A0"/>
                  </a:gs>
                  <a:gs pos="81000">
                    <a:srgbClr val="D99F9F"/>
                  </a:gs>
                  <a:gs pos="17000">
                    <a:schemeClr val="accent2">
                      <a:lumMod val="60000"/>
                      <a:lumOff val="40000"/>
                    </a:schemeClr>
                  </a:gs>
                  <a:gs pos="52000">
                    <a:srgbClr val="FFFFB9"/>
                  </a:gs>
                  <a:gs pos="100000">
                    <a:srgbClr val="7030A0"/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uk-UA" altLang="uk-UA" sz="1400" b="1" dirty="0"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rPr>
                <a:t>Фінансова підтримка КП “ЧТУ”</a:t>
              </a:r>
              <a:endParaRPr lang="ru-RU" altLang="uk-UA" sz="1400" b="1" dirty="0">
                <a:latin typeface="Calibri" panose="020F0502020204030204" pitchFamily="34" charset="0"/>
                <a:ea typeface="맑은 고딕"/>
                <a:cs typeface="Calibri" panose="020F0502020204030204" pitchFamily="34" charset="0"/>
              </a:endParaRPr>
            </a:p>
          </p:txBody>
        </p:sp>
        <p:sp>
          <p:nvSpPr>
            <p:cNvPr id="57" name="AutoShape 17">
              <a:extLst>
                <a:ext uri="{FF2B5EF4-FFF2-40B4-BE49-F238E27FC236}">
                  <a16:creationId xmlns:a16="http://schemas.microsoft.com/office/drawing/2014/main" id="{E49905C6-328A-4FDB-A415-1BC3419264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485" y="6193779"/>
              <a:ext cx="604273" cy="531720"/>
            </a:xfrm>
            <a:prstGeom prst="roundRect">
              <a:avLst>
                <a:gd name="adj" fmla="val 16667"/>
              </a:avLst>
            </a:prstGeom>
            <a:noFill/>
            <a:ln w="31750">
              <a:gradFill>
                <a:gsLst>
                  <a:gs pos="0">
                    <a:srgbClr val="7030A0"/>
                  </a:gs>
                  <a:gs pos="81000">
                    <a:srgbClr val="D99F9F"/>
                  </a:gs>
                  <a:gs pos="17000">
                    <a:schemeClr val="accent2">
                      <a:lumMod val="60000"/>
                      <a:lumOff val="40000"/>
                    </a:schemeClr>
                  </a:gs>
                  <a:gs pos="52000">
                    <a:srgbClr val="FFFFB9"/>
                  </a:gs>
                  <a:gs pos="100000">
                    <a:srgbClr val="7030A0"/>
                  </a:gs>
                </a:gsLst>
                <a:lin ang="5400000" scaled="1"/>
              </a:gra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uk-UA" altLang="uk-UA" sz="1700" b="1" dirty="0">
                  <a:latin typeface="Calibri" panose="020F0502020204030204" pitchFamily="34" charset="0"/>
                  <a:ea typeface="宋体"/>
                  <a:cs typeface="Calibri" panose="020F0502020204030204" pitchFamily="34" charset="0"/>
                </a:rPr>
                <a:t>20,0</a:t>
              </a:r>
              <a:endParaRPr lang="ru-RU" altLang="uk-UA" sz="1700" b="1" dirty="0">
                <a:latin typeface="Calibri" panose="020F0502020204030204" pitchFamily="34" charset="0"/>
                <a:ea typeface="宋体"/>
                <a:cs typeface="Calibri" panose="020F0502020204030204" pitchFamily="34" charset="0"/>
              </a:endParaRPr>
            </a:p>
          </p:txBody>
        </p:sp>
        <p:pic>
          <p:nvPicPr>
            <p:cNvPr id="59" name="Рисунок 58">
              <a:extLst>
                <a:ext uri="{FF2B5EF4-FFF2-40B4-BE49-F238E27FC236}">
                  <a16:creationId xmlns:a16="http://schemas.microsoft.com/office/drawing/2014/main" id="{64B1C412-96DD-4593-B272-E8AE9349260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65122" y="4677955"/>
              <a:ext cx="772916" cy="847207"/>
            </a:xfrm>
            <a:prstGeom prst="rect">
              <a:avLst/>
            </a:prstGeom>
          </p:spPr>
        </p:pic>
        <p:pic>
          <p:nvPicPr>
            <p:cNvPr id="63" name="Рисунок 62">
              <a:extLst>
                <a:ext uri="{FF2B5EF4-FFF2-40B4-BE49-F238E27FC236}">
                  <a16:creationId xmlns:a16="http://schemas.microsoft.com/office/drawing/2014/main" id="{0FE1FCC9-985E-474F-AAEA-3FB0EEB4151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0065" y="6079342"/>
              <a:ext cx="771524" cy="747497"/>
            </a:xfrm>
            <a:prstGeom prst="rect">
              <a:avLst/>
            </a:prstGeom>
          </p:spPr>
        </p:pic>
        <p:pic>
          <p:nvPicPr>
            <p:cNvPr id="65" name="Рисунок 64">
              <a:extLst>
                <a:ext uri="{FF2B5EF4-FFF2-40B4-BE49-F238E27FC236}">
                  <a16:creationId xmlns:a16="http://schemas.microsoft.com/office/drawing/2014/main" id="{E19A5E7D-4FE3-489F-B43B-67307CADC0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9400" y="5508329"/>
              <a:ext cx="771525" cy="582501"/>
            </a:xfrm>
            <a:prstGeom prst="rect">
              <a:avLst/>
            </a:prstGeom>
          </p:spPr>
        </p:pic>
        <p:pic>
          <p:nvPicPr>
            <p:cNvPr id="67" name="Рисунок 66">
              <a:extLst>
                <a:ext uri="{FF2B5EF4-FFF2-40B4-BE49-F238E27FC236}">
                  <a16:creationId xmlns:a16="http://schemas.microsoft.com/office/drawing/2014/main" id="{C80FF81F-7F7E-444C-93B8-F94EEF82D0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8722" y="3880469"/>
              <a:ext cx="985754" cy="985754"/>
            </a:xfrm>
            <a:prstGeom prst="rect">
              <a:avLst/>
            </a:prstGeom>
          </p:spPr>
        </p:pic>
      </p:grpSp>
      <p:sp>
        <p:nvSpPr>
          <p:cNvPr id="42" name="Блок-схема: знак завершения 41">
            <a:extLst>
              <a:ext uri="{FF2B5EF4-FFF2-40B4-BE49-F238E27FC236}">
                <a16:creationId xmlns:a16="http://schemas.microsoft.com/office/drawing/2014/main" id="{09449006-5B07-4F61-AC29-0146C4695AB6}"/>
              </a:ext>
            </a:extLst>
          </p:cNvPr>
          <p:cNvSpPr/>
          <p:nvPr/>
        </p:nvSpPr>
        <p:spPr>
          <a:xfrm>
            <a:off x="1237822" y="6252806"/>
            <a:ext cx="3100900" cy="544684"/>
          </a:xfrm>
          <a:prstGeom prst="flowChartTerminator">
            <a:avLst/>
          </a:prstGeom>
          <a:noFill/>
          <a:ln w="31750">
            <a:gradFill>
              <a:gsLst>
                <a:gs pos="0">
                  <a:srgbClr val="7030A0"/>
                </a:gs>
                <a:gs pos="81000">
                  <a:srgbClr val="D99F9F"/>
                </a:gs>
                <a:gs pos="17000">
                  <a:schemeClr val="accent2">
                    <a:lumMod val="60000"/>
                    <a:lumOff val="40000"/>
                  </a:schemeClr>
                </a:gs>
                <a:gs pos="52000">
                  <a:srgbClr val="FFFFB9"/>
                </a:gs>
                <a:gs pos="100000">
                  <a:srgbClr val="7030A0"/>
                </a:gs>
              </a:gsLst>
              <a:lin ang="5400000" scaled="1"/>
            </a:gra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altLang="uk-UA" sz="1200" b="1" dirty="0">
                <a:latin typeface="Calibri" panose="020F0502020204030204" pitchFamily="34" charset="0"/>
                <a:ea typeface="맑은 고딕"/>
                <a:cs typeface="Calibri" panose="020F0502020204030204" pitchFamily="34" charset="0"/>
              </a:rPr>
              <a:t>Розробка інтерактивної моделі </a:t>
            </a:r>
          </a:p>
          <a:p>
            <a:pPr algn="ctr"/>
            <a:r>
              <a:rPr lang="ru-RU" altLang="uk-UA" sz="1200" b="1" dirty="0">
                <a:latin typeface="Calibri" panose="020F0502020204030204" pitchFamily="34" charset="0"/>
                <a:ea typeface="맑은 고딕"/>
                <a:cs typeface="Calibri" panose="020F0502020204030204" pitchFamily="34" charset="0"/>
              </a:rPr>
              <a:t>оптимізації міських пасажирських </a:t>
            </a:r>
          </a:p>
          <a:p>
            <a:pPr algn="ctr"/>
            <a:r>
              <a:rPr lang="ru-RU" altLang="uk-UA" sz="1200" b="1" dirty="0">
                <a:latin typeface="Calibri" panose="020F0502020204030204" pitchFamily="34" charset="0"/>
                <a:ea typeface="맑은 고딕"/>
                <a:cs typeface="Calibri" panose="020F0502020204030204" pitchFamily="34" charset="0"/>
              </a:rPr>
              <a:t>перевезень</a:t>
            </a:r>
          </a:p>
        </p:txBody>
      </p:sp>
      <p:sp>
        <p:nvSpPr>
          <p:cNvPr id="52" name="AutoShape 17">
            <a:extLst>
              <a:ext uri="{FF2B5EF4-FFF2-40B4-BE49-F238E27FC236}">
                <a16:creationId xmlns:a16="http://schemas.microsoft.com/office/drawing/2014/main" id="{9225D55D-E08C-4BBA-B677-3624DF3D0A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549" y="6230186"/>
            <a:ext cx="604273" cy="531720"/>
          </a:xfrm>
          <a:prstGeom prst="roundRect">
            <a:avLst>
              <a:gd name="adj" fmla="val 16667"/>
            </a:avLst>
          </a:prstGeom>
          <a:noFill/>
          <a:ln w="31750">
            <a:gradFill>
              <a:gsLst>
                <a:gs pos="0">
                  <a:srgbClr val="7030A0"/>
                </a:gs>
                <a:gs pos="81000">
                  <a:srgbClr val="D99F9F"/>
                </a:gs>
                <a:gs pos="17000">
                  <a:schemeClr val="accent2">
                    <a:lumMod val="60000"/>
                    <a:lumOff val="40000"/>
                  </a:schemeClr>
                </a:gs>
                <a:gs pos="52000">
                  <a:srgbClr val="FFFFB9"/>
                </a:gs>
                <a:gs pos="100000">
                  <a:srgbClr val="7030A0"/>
                </a:gs>
              </a:gsLst>
              <a:lin ang="5400000" scaled="1"/>
            </a:gra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uk-UA" sz="1700" b="1" dirty="0">
                <a:latin typeface="Calibri" panose="020F0502020204030204" pitchFamily="34" charset="0"/>
                <a:ea typeface="宋体"/>
                <a:cs typeface="Calibri" panose="020F0502020204030204" pitchFamily="34" charset="0"/>
              </a:rPr>
              <a:t>0,7</a:t>
            </a:r>
            <a:endParaRPr lang="ru-RU" altLang="uk-UA" sz="1700" b="1" dirty="0">
              <a:latin typeface="Calibri" panose="020F0502020204030204" pitchFamily="34" charset="0"/>
              <a:ea typeface="宋体"/>
              <a:cs typeface="Calibri" panose="020F050202020403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4EA5D7A-E935-44A9-A0C2-A7725C215A7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911" y="6180074"/>
            <a:ext cx="837014" cy="73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2068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266C565D-6814-4712-A527-F3BF779ED8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1779" y="753237"/>
            <a:ext cx="2353063" cy="1975709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F279DEEC-D0BC-496B-A915-49A8D41C3E2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32512" y="4450798"/>
            <a:ext cx="2353063" cy="21803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5" name="Рисунок 34" descr="пп">
            <a:extLst>
              <a:ext uri="{FF2B5EF4-FFF2-40B4-BE49-F238E27FC236}">
                <a16:creationId xmlns:a16="http://schemas.microsoft.com/office/drawing/2014/main" id="{F2DB50E7-1E1C-4C79-ADDF-70E8B6CE0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CC99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106" y="3130502"/>
            <a:ext cx="3038096" cy="2527504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F1099A-E942-4485-A77E-8878BAB14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905" y="25272"/>
            <a:ext cx="10515600" cy="755746"/>
          </a:xfrm>
        </p:spPr>
        <p:txBody>
          <a:bodyPr/>
          <a:lstStyle/>
          <a:p>
            <a:pPr algn="ctr"/>
            <a:r>
              <a:rPr lang="uk-U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+mn-ea"/>
                <a:cs typeface="Times New Roman"/>
              </a:rPr>
              <a:t>Фінансування окремих цільових програм бюджетної сфери, які реалізовувались в місті Чернігові протягом 2021 року</a:t>
            </a:r>
            <a:endParaRPr lang="ru-UA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0654467-3FDA-4CB6-90FE-D6E5D1025C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371" y="4425610"/>
            <a:ext cx="2353063" cy="2289348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F6AC66-2082-42F4-9481-2B154D2FED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860" y="1511011"/>
            <a:ext cx="2353063" cy="184712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7166A5B-0381-4846-A603-04B6D4412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CC99F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469" y="2540478"/>
            <a:ext cx="2353063" cy="1885131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37E59B0-8A23-4726-8BDF-C71F1777054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13152" y="2270438"/>
            <a:ext cx="2353063" cy="21803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8CF0DBF-5AE4-4FBE-8DC6-EAB6BEAE87B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622"/>
                    </a14:imgEffect>
                    <a14:imgEffect>
                      <a14:saturation sat="38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36122" y="1691127"/>
            <a:ext cx="2259503" cy="2011516"/>
          </a:xfrm>
          <a:prstGeom prst="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12" name="TextBox 31">
            <a:extLst>
              <a:ext uri="{FF2B5EF4-FFF2-40B4-BE49-F238E27FC236}">
                <a16:creationId xmlns:a16="http://schemas.microsoft.com/office/drawing/2014/main" id="{ACC87B5D-A1A4-4355-8E5A-89628EA0CE9C}"/>
              </a:ext>
            </a:extLst>
          </p:cNvPr>
          <p:cNvSpPr txBox="1"/>
          <p:nvPr/>
        </p:nvSpPr>
        <p:spPr>
          <a:xfrm>
            <a:off x="5404953" y="1153222"/>
            <a:ext cx="2198992" cy="214674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55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55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підтримки</a:t>
            </a:r>
            <a:endParaRPr lang="ru-RU" sz="155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громадських</a:t>
            </a:r>
            <a:endParaRPr lang="ru-RU" sz="155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організацій</a:t>
            </a:r>
            <a:endParaRPr lang="ru-RU" sz="155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3,1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млн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(18 ГО)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6DD2491-3794-4032-81B0-075DBD249C7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771216" y="3371219"/>
            <a:ext cx="2353063" cy="21803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0" name="TextBox 31">
            <a:extLst>
              <a:ext uri="{FF2B5EF4-FFF2-40B4-BE49-F238E27FC236}">
                <a16:creationId xmlns:a16="http://schemas.microsoft.com/office/drawing/2014/main" id="{5E45CB09-A45D-44FE-9A6E-34F4CC2D5A7B}"/>
              </a:ext>
            </a:extLst>
          </p:cNvPr>
          <p:cNvSpPr txBox="1"/>
          <p:nvPr/>
        </p:nvSpPr>
        <p:spPr>
          <a:xfrm>
            <a:off x="1777150" y="1818658"/>
            <a:ext cx="2339637" cy="143116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підтримки</a:t>
            </a:r>
            <a:endParaRPr lang="ru-RU" sz="155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народжуваності</a:t>
            </a:r>
            <a:endParaRPr lang="ru-RU" sz="155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13,8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млн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 </a:t>
            </a:r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559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громадянок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2" name="TextBox 31">
            <a:extLst>
              <a:ext uri="{FF2B5EF4-FFF2-40B4-BE49-F238E27FC236}">
                <a16:creationId xmlns:a16="http://schemas.microsoft.com/office/drawing/2014/main" id="{96CA383B-3BE5-4DF1-A130-FE4729C9B6F9}"/>
              </a:ext>
            </a:extLst>
          </p:cNvPr>
          <p:cNvSpPr txBox="1"/>
          <p:nvPr/>
        </p:nvSpPr>
        <p:spPr>
          <a:xfrm>
            <a:off x="7192580" y="4414676"/>
            <a:ext cx="2198992" cy="20313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5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молодіжного</a:t>
            </a:r>
            <a:r>
              <a:rPr lang="ru-RU" sz="15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5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житлового</a:t>
            </a:r>
            <a:r>
              <a:rPr lang="ru-RU" sz="15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5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кредитування</a:t>
            </a:r>
            <a:endParaRPr lang="ru-RU" sz="15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5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4,4 млн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надано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сім’ям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кредиту на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придбання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будівництво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житла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5" name="TextBox 31">
            <a:extLst>
              <a:ext uri="{FF2B5EF4-FFF2-40B4-BE49-F238E27FC236}">
                <a16:creationId xmlns:a16="http://schemas.microsoft.com/office/drawing/2014/main" id="{6EB508C7-3A85-4441-A4E7-FADFE062F3D5}"/>
              </a:ext>
            </a:extLst>
          </p:cNvPr>
          <p:cNvSpPr txBox="1"/>
          <p:nvPr/>
        </p:nvSpPr>
        <p:spPr>
          <a:xfrm>
            <a:off x="1886846" y="3716455"/>
            <a:ext cx="2198992" cy="123880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боротьби</a:t>
            </a:r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</a:p>
          <a:p>
            <a:pPr algn="ctr"/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онкологічними</a:t>
            </a:r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захворюваннями</a:t>
            </a:r>
            <a:endParaRPr lang="ru-RU" sz="155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млн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31">
            <a:extLst>
              <a:ext uri="{FF2B5EF4-FFF2-40B4-BE49-F238E27FC236}">
                <a16:creationId xmlns:a16="http://schemas.microsoft.com/office/drawing/2014/main" id="{CB8FB050-B21F-43DA-8353-7B1FD1955A15}"/>
              </a:ext>
            </a:extLst>
          </p:cNvPr>
          <p:cNvSpPr txBox="1"/>
          <p:nvPr/>
        </p:nvSpPr>
        <p:spPr>
          <a:xfrm>
            <a:off x="0" y="2433043"/>
            <a:ext cx="2306556" cy="18158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надання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одноразової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допомоги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мешканцям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міста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2,0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млн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 </a:t>
            </a:r>
            <a:r>
              <a:rPr lang="en-US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954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1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C5F64F03-8252-4C6B-AE9C-312FDACA4EB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140286" y="2226592"/>
            <a:ext cx="2353063" cy="21803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259A0955-02F9-4911-835E-3F7EBBF5A62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347499" y="3374796"/>
            <a:ext cx="2353063" cy="21803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9" name="TextBox 31">
            <a:extLst>
              <a:ext uri="{FF2B5EF4-FFF2-40B4-BE49-F238E27FC236}">
                <a16:creationId xmlns:a16="http://schemas.microsoft.com/office/drawing/2014/main" id="{4BF77754-3A8F-4AB3-A8BB-B6A1D777D25A}"/>
              </a:ext>
            </a:extLst>
          </p:cNvPr>
          <p:cNvSpPr txBox="1"/>
          <p:nvPr/>
        </p:nvSpPr>
        <p:spPr>
          <a:xfrm>
            <a:off x="5426249" y="3542786"/>
            <a:ext cx="2198992" cy="188513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поліпшення</a:t>
            </a:r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гігієнічних</a:t>
            </a:r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умов у закладах </a:t>
            </a:r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endParaRPr lang="ru-RU" sz="155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12,0 млн грн </a:t>
            </a:r>
          </a:p>
          <a:p>
            <a:pPr algn="ct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(9 закладів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Box 31">
            <a:extLst>
              <a:ext uri="{FF2B5EF4-FFF2-40B4-BE49-F238E27FC236}">
                <a16:creationId xmlns:a16="http://schemas.microsoft.com/office/drawing/2014/main" id="{7D4147BD-5740-4322-89B5-AAC8886A76A9}"/>
              </a:ext>
            </a:extLst>
          </p:cNvPr>
          <p:cNvSpPr txBox="1"/>
          <p:nvPr/>
        </p:nvSpPr>
        <p:spPr>
          <a:xfrm>
            <a:off x="7226526" y="3229064"/>
            <a:ext cx="2198992" cy="30777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CFE16600-F81A-4F78-A537-F0E671277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469" y="4470292"/>
            <a:ext cx="2353063" cy="1975709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4" name="TextBox 31">
            <a:extLst>
              <a:ext uri="{FF2B5EF4-FFF2-40B4-BE49-F238E27FC236}">
                <a16:creationId xmlns:a16="http://schemas.microsoft.com/office/drawing/2014/main" id="{21E4B28B-CF24-4F0E-82D0-8076BDC99973}"/>
              </a:ext>
            </a:extLst>
          </p:cNvPr>
          <p:cNvSpPr txBox="1"/>
          <p:nvPr/>
        </p:nvSpPr>
        <p:spPr>
          <a:xfrm>
            <a:off x="3630752" y="2231636"/>
            <a:ext cx="2198992" cy="215443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5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5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5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поліпшення</a:t>
            </a:r>
            <a:r>
              <a:rPr lang="ru-RU" sz="1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матеріально</a:t>
            </a:r>
            <a:r>
              <a:rPr lang="ru-RU" sz="1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algn="ctr"/>
            <a:r>
              <a:rPr lang="ru-RU" sz="15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технічної</a:t>
            </a:r>
            <a:r>
              <a:rPr lang="ru-RU" sz="1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бази</a:t>
            </a:r>
            <a:r>
              <a:rPr lang="ru-RU" sz="1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закладів </a:t>
            </a:r>
            <a:r>
              <a:rPr lang="ru-RU" sz="15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1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 </a:t>
            </a:r>
            <a:r>
              <a:rPr lang="ru-RU" sz="15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Чернігова</a:t>
            </a:r>
            <a:r>
              <a:rPr lang="ru-RU" sz="1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2019-2023 роки</a:t>
            </a:r>
          </a:p>
          <a:p>
            <a:pPr algn="ctr"/>
            <a:endParaRPr lang="ru-RU" sz="15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10,2 млн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3D5DC745-7DF2-465F-82D9-AAD6501EDB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7006" y="1155814"/>
            <a:ext cx="2353063" cy="2184278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freezing" dir="t"/>
          </a:scene3d>
        </p:spPr>
      </p:pic>
      <p:sp>
        <p:nvSpPr>
          <p:cNvPr id="62" name="TextBox 31">
            <a:extLst>
              <a:ext uri="{FF2B5EF4-FFF2-40B4-BE49-F238E27FC236}">
                <a16:creationId xmlns:a16="http://schemas.microsoft.com/office/drawing/2014/main" id="{7BF8F943-869C-46F5-85DB-106DEF05C1A5}"/>
              </a:ext>
            </a:extLst>
          </p:cNvPr>
          <p:cNvSpPr txBox="1"/>
          <p:nvPr/>
        </p:nvSpPr>
        <p:spPr>
          <a:xfrm>
            <a:off x="7174090" y="2417383"/>
            <a:ext cx="2198992" cy="160813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надання</a:t>
            </a:r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соціальних</a:t>
            </a:r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послуг</a:t>
            </a:r>
            <a:endParaRPr lang="ru-RU" sz="155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5,9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млн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надано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послуг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625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uk-UA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собам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4" name="TextBox 31">
            <a:extLst>
              <a:ext uri="{FF2B5EF4-FFF2-40B4-BE49-F238E27FC236}">
                <a16:creationId xmlns:a16="http://schemas.microsoft.com/office/drawing/2014/main" id="{ABE4A128-C1B5-4718-A504-36AD41645E7E}"/>
              </a:ext>
            </a:extLst>
          </p:cNvPr>
          <p:cNvSpPr txBox="1"/>
          <p:nvPr/>
        </p:nvSpPr>
        <p:spPr>
          <a:xfrm>
            <a:off x="3601481" y="4597149"/>
            <a:ext cx="2198992" cy="171585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розвитку </a:t>
            </a:r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м.Чернігова</a:t>
            </a:r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uk-UA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Освіта в житті нашого міста</a:t>
            </a:r>
            <a:r>
              <a:rPr lang="en-US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uk-UA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2017-2021 роки</a:t>
            </a:r>
          </a:p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2,6 млн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31">
            <a:extLst>
              <a:ext uri="{FF2B5EF4-FFF2-40B4-BE49-F238E27FC236}">
                <a16:creationId xmlns:a16="http://schemas.microsoft.com/office/drawing/2014/main" id="{745FA219-2D18-4292-8A0D-DC75FE1EB35F}"/>
              </a:ext>
            </a:extLst>
          </p:cNvPr>
          <p:cNvSpPr txBox="1"/>
          <p:nvPr/>
        </p:nvSpPr>
        <p:spPr>
          <a:xfrm>
            <a:off x="9242605" y="3530883"/>
            <a:ext cx="2198992" cy="197746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розвитку сімейних форм виховання дітей-сиріт та дітей, позбавлених батьківського піклування…. </a:t>
            </a:r>
          </a:p>
          <a:p>
            <a:pPr algn="ctr"/>
            <a:r>
              <a:rPr lang="uk-UA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2021-2023 роки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0,4 млн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31">
            <a:extLst>
              <a:ext uri="{FF2B5EF4-FFF2-40B4-BE49-F238E27FC236}">
                <a16:creationId xmlns:a16="http://schemas.microsoft.com/office/drawing/2014/main" id="{32A67BB0-7882-42C5-98FD-6FE390AA84D5}"/>
              </a:ext>
            </a:extLst>
          </p:cNvPr>
          <p:cNvSpPr txBox="1"/>
          <p:nvPr/>
        </p:nvSpPr>
        <p:spPr>
          <a:xfrm>
            <a:off x="9029690" y="1723994"/>
            <a:ext cx="2198992" cy="124649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ВСЬОГО</a:t>
            </a:r>
          </a:p>
          <a:p>
            <a:pPr algn="ctr"/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млн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" name="Picture 12" descr="1200px-Coat_of_Arms_of_Chernihiv">
            <a:extLst>
              <a:ext uri="{FF2B5EF4-FFF2-40B4-BE49-F238E27FC236}">
                <a16:creationId xmlns:a16="http://schemas.microsoft.com/office/drawing/2014/main" id="{0B921861-6B3D-49E4-9B84-FB6D8EA62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92956" cy="844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1193D991-751A-49D9-A1F6-374223FC651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757" y="6013846"/>
            <a:ext cx="699019" cy="844154"/>
          </a:xfrm>
          <a:prstGeom prst="rect">
            <a:avLst/>
          </a:prstGeom>
        </p:spPr>
      </p:pic>
      <p:sp>
        <p:nvSpPr>
          <p:cNvPr id="31" name="TextBox 31">
            <a:extLst>
              <a:ext uri="{FF2B5EF4-FFF2-40B4-BE49-F238E27FC236}">
                <a16:creationId xmlns:a16="http://schemas.microsoft.com/office/drawing/2014/main" id="{3923DE2C-25E4-423A-8938-CD758975385E}"/>
              </a:ext>
            </a:extLst>
          </p:cNvPr>
          <p:cNvSpPr txBox="1"/>
          <p:nvPr/>
        </p:nvSpPr>
        <p:spPr>
          <a:xfrm>
            <a:off x="103579" y="4370325"/>
            <a:ext cx="2198992" cy="219290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55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55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модернізації</a:t>
            </a:r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їдалень</a:t>
            </a:r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харчоблоків</a:t>
            </a:r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закладах </a:t>
            </a:r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Чернігова</a:t>
            </a:r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2021-2023 </a:t>
            </a:r>
            <a:r>
              <a:rPr lang="ru-RU" sz="155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рр</a:t>
            </a:r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4,0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млн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1">
            <a:extLst>
              <a:ext uri="{FF2B5EF4-FFF2-40B4-BE49-F238E27FC236}">
                <a16:creationId xmlns:a16="http://schemas.microsoft.com/office/drawing/2014/main" id="{06D26556-39FA-49B3-9EAA-BC8CA84DD1C6}"/>
              </a:ext>
            </a:extLst>
          </p:cNvPr>
          <p:cNvSpPr txBox="1"/>
          <p:nvPr/>
        </p:nvSpPr>
        <p:spPr>
          <a:xfrm>
            <a:off x="3600503" y="914688"/>
            <a:ext cx="2198992" cy="147732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ctr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uk-UA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Безпечний заклад освіти</a:t>
            </a:r>
            <a:r>
              <a:rPr lang="en-US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uk-UA" sz="155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2021-2024 роки</a:t>
            </a:r>
          </a:p>
          <a:p>
            <a:pPr algn="ctr"/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2,8 млн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8466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6F8FCA0F-B8AA-4A10-8D7F-80AE60ACD7D2}"/>
              </a:ext>
            </a:extLst>
          </p:cNvPr>
          <p:cNvSpPr txBox="1"/>
          <p:nvPr/>
        </p:nvSpPr>
        <p:spPr>
          <a:xfrm>
            <a:off x="4729881" y="3222504"/>
            <a:ext cx="2433637" cy="36933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5A8A97B-DD7D-497B-88E9-95F4A9D3C489}"/>
              </a:ext>
            </a:extLst>
          </p:cNvPr>
          <p:cNvSpPr txBox="1"/>
          <p:nvPr/>
        </p:nvSpPr>
        <p:spPr>
          <a:xfrm>
            <a:off x="4686243" y="1426744"/>
            <a:ext cx="24336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E69E4DF-E2E6-4664-BA3C-00C43BB928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7172" y="4212296"/>
            <a:ext cx="1667256" cy="2549601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098EE4B7-C5DD-439E-A32C-031DC72D47F2}"/>
              </a:ext>
            </a:extLst>
          </p:cNvPr>
          <p:cNvSpPr/>
          <p:nvPr/>
        </p:nvSpPr>
        <p:spPr>
          <a:xfrm>
            <a:off x="4955478" y="655160"/>
            <a:ext cx="5468112" cy="749422"/>
          </a:xfrm>
          <a:prstGeom prst="roundRect">
            <a:avLst/>
          </a:prstGeom>
          <a:gradFill>
            <a:gsLst>
              <a:gs pos="56000">
                <a:srgbClr val="D7A3DD">
                  <a:lumMod val="90000"/>
                </a:srgb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Матеріальна допомога мешканця</a:t>
            </a:r>
            <a:r>
              <a:rPr lang="uk-UA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 </a:t>
            </a:r>
            <a:r>
              <a:rPr kumimoji="0" lang="uk-UA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м. Чернігова 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b="1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0,9</a:t>
            </a:r>
            <a:r>
              <a:rPr kumimoji="0" lang="uk-UA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млн грн</a:t>
            </a:r>
            <a:r>
              <a:rPr kumimoji="0" lang="uk-UA" b="1" i="1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   </a:t>
            </a:r>
            <a:r>
              <a:rPr lang="uk-UA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uk-UA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4 %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55594F94-7233-44CB-8602-B5DFABF4DC55}"/>
              </a:ext>
            </a:extLst>
          </p:cNvPr>
          <p:cNvCxnSpPr>
            <a:cxnSpLocks/>
            <a:endCxn id="6" idx="1"/>
          </p:cNvCxnSpPr>
          <p:nvPr/>
        </p:nvCxnSpPr>
        <p:spPr>
          <a:xfrm flipV="1">
            <a:off x="3872997" y="1029871"/>
            <a:ext cx="1082481" cy="1958352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5CB43961-23F4-4A36-81AF-B6C9C2F7B532}"/>
              </a:ext>
            </a:extLst>
          </p:cNvPr>
          <p:cNvSpPr/>
          <p:nvPr/>
        </p:nvSpPr>
        <p:spPr>
          <a:xfrm>
            <a:off x="4973620" y="1538968"/>
            <a:ext cx="5468112" cy="729451"/>
          </a:xfrm>
          <a:prstGeom prst="roundRect">
            <a:avLst/>
          </a:prstGeom>
          <a:gradFill>
            <a:gsLst>
              <a:gs pos="31000">
                <a:srgbClr val="D2E331">
                  <a:lumMod val="90000"/>
                </a:srgbClr>
              </a:gs>
              <a:gs pos="100000">
                <a:srgbClr val="FDFDBF"/>
              </a:gs>
            </a:gsLst>
            <a:lin ang="5400000" scaled="1"/>
          </a:gra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lang="en-US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uk-UA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Заклади освіти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uk-UA" b="1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b="1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b="1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 грн</a:t>
            </a:r>
            <a:r>
              <a:rPr lang="uk-UA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  <a:r>
              <a:rPr lang="uk-UA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45,2 %</a:t>
            </a:r>
            <a:endParaRPr 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035B2F38-03E2-4361-BC90-46CDA8DEBA28}"/>
              </a:ext>
            </a:extLst>
          </p:cNvPr>
          <p:cNvCxnSpPr>
            <a:cxnSpLocks/>
          </p:cNvCxnSpPr>
          <p:nvPr/>
        </p:nvCxnSpPr>
        <p:spPr>
          <a:xfrm flipV="1">
            <a:off x="3988866" y="2038633"/>
            <a:ext cx="878969" cy="1177724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A09C868A-3EE2-4846-BD04-2418E2BC4EC6}"/>
              </a:ext>
            </a:extLst>
          </p:cNvPr>
          <p:cNvCxnSpPr>
            <a:cxnSpLocks/>
          </p:cNvCxnSpPr>
          <p:nvPr/>
        </p:nvCxnSpPr>
        <p:spPr>
          <a:xfrm flipV="1">
            <a:off x="4060362" y="2928244"/>
            <a:ext cx="807473" cy="694812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94DBBB34-FE9B-4547-8ABC-E5C04C14AA11}"/>
              </a:ext>
            </a:extLst>
          </p:cNvPr>
          <p:cNvSpPr/>
          <p:nvPr/>
        </p:nvSpPr>
        <p:spPr>
          <a:xfrm>
            <a:off x="4955478" y="2399117"/>
            <a:ext cx="5468112" cy="725906"/>
          </a:xfrm>
          <a:prstGeom prst="roundRect">
            <a:avLst/>
          </a:prstGeom>
          <a:gradFill>
            <a:gsLst>
              <a:gs pos="36000">
                <a:srgbClr val="86D3F2">
                  <a:lumMod val="88000"/>
                </a:srgb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Заклади охорони здоров’я   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800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0,3 млн грн</a:t>
            </a:r>
            <a:r>
              <a:rPr kumimoji="0" lang="uk-UA" sz="1800" b="1" i="1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   </a:t>
            </a:r>
            <a:r>
              <a:rPr lang="uk-UA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7,2 %</a:t>
            </a:r>
            <a:endParaRPr lang="ru-RU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9ADE6810-0E8E-41C0-82A4-45FA47752BC6}"/>
              </a:ext>
            </a:extLst>
          </p:cNvPr>
          <p:cNvCxnSpPr>
            <a:cxnSpLocks/>
            <a:endCxn id="33" idx="1"/>
          </p:cNvCxnSpPr>
          <p:nvPr/>
        </p:nvCxnSpPr>
        <p:spPr>
          <a:xfrm flipV="1">
            <a:off x="4118033" y="3635350"/>
            <a:ext cx="837445" cy="482542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: скругленные углы 32">
            <a:extLst>
              <a:ext uri="{FF2B5EF4-FFF2-40B4-BE49-F238E27FC236}">
                <a16:creationId xmlns:a16="http://schemas.microsoft.com/office/drawing/2014/main" id="{01C2BE27-7613-4B6B-BCF6-329074094981}"/>
              </a:ext>
            </a:extLst>
          </p:cNvPr>
          <p:cNvSpPr/>
          <p:nvPr/>
        </p:nvSpPr>
        <p:spPr>
          <a:xfrm>
            <a:off x="4955478" y="3228732"/>
            <a:ext cx="5468112" cy="813235"/>
          </a:xfrm>
          <a:prstGeom prst="roundRect">
            <a:avLst/>
          </a:prstGeom>
          <a:gradFill>
            <a:gsLst>
              <a:gs pos="23000">
                <a:srgbClr val="FF7979">
                  <a:lumMod val="92000"/>
                </a:srgbClr>
              </a:gs>
              <a:gs pos="100000">
                <a:srgbClr val="FED7D2"/>
              </a:gs>
            </a:gsLst>
            <a:lin ang="5400000" scaled="1"/>
          </a:gra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uk-UA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Заклади культури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uk-UA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0,3 млн грн</a:t>
            </a:r>
            <a:r>
              <a:rPr kumimoji="0" lang="uk-UA" b="1" i="1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    </a:t>
            </a:r>
            <a:r>
              <a:rPr lang="uk-UA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7,2 %</a:t>
            </a:r>
            <a:endParaRPr 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DB97C689-5EDC-4DB6-A85E-21DF8BDBD2C2}"/>
              </a:ext>
            </a:extLst>
          </p:cNvPr>
          <p:cNvCxnSpPr>
            <a:cxnSpLocks/>
          </p:cNvCxnSpPr>
          <p:nvPr/>
        </p:nvCxnSpPr>
        <p:spPr>
          <a:xfrm>
            <a:off x="4118033" y="4488836"/>
            <a:ext cx="749802" cy="152744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: скругленные углы 34">
            <a:extLst>
              <a:ext uri="{FF2B5EF4-FFF2-40B4-BE49-F238E27FC236}">
                <a16:creationId xmlns:a16="http://schemas.microsoft.com/office/drawing/2014/main" id="{34B4302A-B650-4008-ACEE-98DED7A3002C}"/>
              </a:ext>
            </a:extLst>
          </p:cNvPr>
          <p:cNvSpPr/>
          <p:nvPr/>
        </p:nvSpPr>
        <p:spPr>
          <a:xfrm>
            <a:off x="4955478" y="4136078"/>
            <a:ext cx="5478647" cy="759020"/>
          </a:xfrm>
          <a:prstGeom prst="roundRect">
            <a:avLst/>
          </a:prstGeom>
          <a:gradFill>
            <a:gsLst>
              <a:gs pos="42000">
                <a:srgbClr val="7FF59E">
                  <a:lumMod val="90000"/>
                </a:srgb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Заклади спорту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uk-UA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0,3 млн грн</a:t>
            </a:r>
            <a:r>
              <a:rPr kumimoji="0" lang="uk-UA" b="1" i="1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    </a:t>
            </a:r>
            <a:r>
              <a:rPr lang="uk-UA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7,2 %</a:t>
            </a:r>
            <a:endParaRPr 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24AC3BD0-DA83-4D9F-9BB8-44E4FD908C7F}"/>
              </a:ext>
            </a:extLst>
          </p:cNvPr>
          <p:cNvCxnSpPr>
            <a:cxnSpLocks/>
          </p:cNvCxnSpPr>
          <p:nvPr/>
        </p:nvCxnSpPr>
        <p:spPr>
          <a:xfrm>
            <a:off x="4060362" y="5040101"/>
            <a:ext cx="895116" cy="121210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: скругленные углы 36">
            <a:extLst>
              <a:ext uri="{FF2B5EF4-FFF2-40B4-BE49-F238E27FC236}">
                <a16:creationId xmlns:a16="http://schemas.microsoft.com/office/drawing/2014/main" id="{FE844B82-0DEA-4128-8503-84D4AFA10FC1}"/>
              </a:ext>
            </a:extLst>
          </p:cNvPr>
          <p:cNvSpPr/>
          <p:nvPr/>
        </p:nvSpPr>
        <p:spPr>
          <a:xfrm>
            <a:off x="4955478" y="4995874"/>
            <a:ext cx="5461222" cy="749294"/>
          </a:xfrm>
          <a:prstGeom prst="roundRect">
            <a:avLst/>
          </a:prstGeom>
          <a:gradFill>
            <a:gsLst>
              <a:gs pos="17000">
                <a:srgbClr val="A29BF7">
                  <a:lumMod val="94000"/>
                </a:srgbClr>
              </a:gs>
              <a:gs pos="87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uk-UA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ЖКГ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uk-UA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0,4 млн </a:t>
            </a:r>
            <a:r>
              <a:rPr kumimoji="0" lang="uk-UA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грн</a:t>
            </a:r>
            <a:r>
              <a:rPr kumimoji="0" lang="uk-UA" b="1" i="1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    </a:t>
            </a:r>
            <a:r>
              <a:rPr lang="uk-UA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9,5 %</a:t>
            </a:r>
            <a:endParaRPr 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Заголовок 1">
            <a:extLst>
              <a:ext uri="{FF2B5EF4-FFF2-40B4-BE49-F238E27FC236}">
                <a16:creationId xmlns:a16="http://schemas.microsoft.com/office/drawing/2014/main" id="{92F5D5C2-CD64-43D8-8461-6EDA94E853E6}"/>
              </a:ext>
            </a:extLst>
          </p:cNvPr>
          <p:cNvSpPr txBox="1">
            <a:spLocks/>
          </p:cNvSpPr>
          <p:nvPr/>
        </p:nvSpPr>
        <p:spPr>
          <a:xfrm>
            <a:off x="692848" y="308271"/>
            <a:ext cx="11499152" cy="402542"/>
          </a:xfrm>
          <a:prstGeom prst="rect">
            <a:avLst/>
          </a:prstGeom>
        </p:spPr>
        <p:txBody>
          <a:bodyPr anchor="b"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n/>
              <a:solidFill>
                <a:schemeClr val="accent2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  <a:cs typeface="Arial" panose="020B0604020202020204" pitchFamily="34" charset="0"/>
            </a:endParaRP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BE30EDC6-EA15-4CCB-B3FC-05B765521E41}"/>
              </a:ext>
            </a:extLst>
          </p:cNvPr>
          <p:cNvSpPr/>
          <p:nvPr/>
        </p:nvSpPr>
        <p:spPr>
          <a:xfrm>
            <a:off x="41846" y="2323063"/>
            <a:ext cx="4023140" cy="3334950"/>
          </a:xfrm>
          <a:prstGeom prst="roundRect">
            <a:avLst/>
          </a:prstGeom>
          <a:blipFill dpi="0" rotWithShape="1">
            <a:blip r:embed="rId3">
              <a:alphaModFix amt="2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158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18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2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lvl="0" algn="ctr" defTabSz="914400">
              <a:defRPr/>
            </a:pPr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69BF16E-A9AC-4E71-9F82-E0CE382197C7}"/>
              </a:ext>
            </a:extLst>
          </p:cNvPr>
          <p:cNvSpPr/>
          <p:nvPr/>
        </p:nvSpPr>
        <p:spPr>
          <a:xfrm>
            <a:off x="59271" y="3367940"/>
            <a:ext cx="407618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 defTabSz="914400">
              <a:defRPr/>
            </a:pPr>
            <a:r>
              <a:rPr lang="uk-UA" sz="2400" b="1" cap="none" spc="0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cs typeface="Times New Roman" panose="02020603050405020304" pitchFamily="18" charset="0"/>
              </a:rPr>
              <a:t>Розподілено</a:t>
            </a:r>
            <a:r>
              <a:rPr lang="uk-UA" sz="2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cs typeface="Times New Roman" panose="02020603050405020304" pitchFamily="18" charset="0"/>
              </a:rPr>
              <a:t> </a:t>
            </a:r>
          </a:p>
          <a:p>
            <a:pPr lvl="0" algn="ctr" defTabSz="914400">
              <a:defRPr/>
            </a:pPr>
            <a:r>
              <a:rPr lang="uk-UA" sz="2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cs typeface="Times New Roman" panose="02020603050405020304" pitchFamily="18" charset="0"/>
              </a:rPr>
              <a:t>за 2021 рік</a:t>
            </a:r>
          </a:p>
          <a:p>
            <a:pPr algn="ctr"/>
            <a:r>
              <a:rPr lang="ru-RU" sz="24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4,2 млн </a:t>
            </a:r>
            <a:r>
              <a:rPr lang="ru-RU" sz="2400" b="1" cap="none" spc="0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грн</a:t>
            </a:r>
            <a:endParaRPr lang="ru-RU" sz="2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r>
              <a:rPr lang="ru-RU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(</a:t>
            </a:r>
            <a:r>
              <a:rPr lang="ru-RU" sz="24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виконання</a:t>
            </a:r>
            <a:r>
              <a:rPr lang="ru-RU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-  4,05 млн </a:t>
            </a:r>
            <a:r>
              <a:rPr lang="ru-RU" sz="2400" b="1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грн</a:t>
            </a:r>
            <a:r>
              <a:rPr lang="ru-RU" sz="2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)</a:t>
            </a:r>
            <a:endParaRPr lang="ru-RU" sz="2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A51E1BD-C949-4FED-AD29-635079856A93}"/>
              </a:ext>
            </a:extLst>
          </p:cNvPr>
          <p:cNvSpPr/>
          <p:nvPr/>
        </p:nvSpPr>
        <p:spPr>
          <a:xfrm>
            <a:off x="1128561" y="-3344"/>
            <a:ext cx="1078721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Arial" panose="020B0604020202020204" pitchFamily="34" charset="0"/>
              </a:rPr>
              <a:t>Фінансування</a:t>
            </a:r>
            <a:r>
              <a:rPr lang="ru-RU" sz="2000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Arial" panose="020B0604020202020204" pitchFamily="34" charset="0"/>
              </a:rPr>
              <a:t> </a:t>
            </a:r>
            <a:r>
              <a:rPr lang="ru-RU" sz="2000" b="1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Arial" panose="020B0604020202020204" pitchFamily="34" charset="0"/>
              </a:rPr>
              <a:t>видатків</a:t>
            </a:r>
            <a:r>
              <a:rPr lang="ru-RU" sz="2000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Arial" panose="020B0604020202020204" pitchFamily="34" charset="0"/>
              </a:rPr>
              <a:t> на </a:t>
            </a:r>
            <a:r>
              <a:rPr lang="ru-RU" sz="2000" b="1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Arial" panose="020B0604020202020204" pitchFamily="34" charset="0"/>
              </a:rPr>
              <a:t>виконання</a:t>
            </a:r>
            <a:r>
              <a:rPr lang="ru-RU" sz="2000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Arial" panose="020B0604020202020204" pitchFamily="34" charset="0"/>
              </a:rPr>
              <a:t> </a:t>
            </a:r>
            <a:r>
              <a:rPr lang="ru-RU" sz="2000" b="1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Arial" panose="020B0604020202020204" pitchFamily="34" charset="0"/>
              </a:rPr>
              <a:t>депутатських</a:t>
            </a:r>
            <a:r>
              <a:rPr lang="ru-RU" sz="2000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Arial" panose="020B0604020202020204" pitchFamily="34" charset="0"/>
              </a:rPr>
              <a:t> </a:t>
            </a:r>
            <a:r>
              <a:rPr lang="ru-RU" sz="2000" b="1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Arial" panose="020B0604020202020204" pitchFamily="34" charset="0"/>
              </a:rPr>
              <a:t>повноважень</a:t>
            </a:r>
            <a:r>
              <a:rPr lang="ru-RU" sz="2000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Arial" panose="020B0604020202020204" pitchFamily="34" charset="0"/>
              </a:rPr>
              <a:t> депутатами </a:t>
            </a:r>
          </a:p>
          <a:p>
            <a:pPr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Arial" panose="020B0604020202020204" pitchFamily="34" charset="0"/>
              </a:rPr>
              <a:t>Чернігівської</a:t>
            </a:r>
            <a:r>
              <a:rPr lang="ru-RU" sz="2000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Arial" panose="020B0604020202020204" pitchFamily="34" charset="0"/>
              </a:rPr>
              <a:t> </a:t>
            </a:r>
            <a:r>
              <a:rPr lang="ru-RU" sz="2000" b="1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Arial" panose="020B0604020202020204" pitchFamily="34" charset="0"/>
              </a:rPr>
              <a:t>міської</a:t>
            </a:r>
            <a:r>
              <a:rPr lang="ru-RU" sz="2000" b="1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Arial" panose="020B0604020202020204" pitchFamily="34" charset="0"/>
              </a:rPr>
              <a:t> ради за 2021 </a:t>
            </a:r>
            <a:r>
              <a:rPr lang="ru-RU" sz="2000" b="1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Arial" panose="020B0604020202020204" pitchFamily="34" charset="0"/>
              </a:rPr>
              <a:t>рік</a:t>
            </a:r>
            <a:endParaRPr lang="ru-UA" sz="2000" b="1" i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E2106CFC-462B-42D4-B565-D03F247422BB}"/>
              </a:ext>
            </a:extLst>
          </p:cNvPr>
          <p:cNvSpPr/>
          <p:nvPr/>
        </p:nvSpPr>
        <p:spPr>
          <a:xfrm>
            <a:off x="4960745" y="5890170"/>
            <a:ext cx="5468112" cy="850293"/>
          </a:xfrm>
          <a:prstGeom prst="roundRect">
            <a:avLst/>
          </a:prstGeom>
          <a:gradFill>
            <a:gsLst>
              <a:gs pos="56000">
                <a:srgbClr val="D7A3DD">
                  <a:lumMod val="90000"/>
                </a:srgb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Соціальни</a:t>
            </a:r>
            <a:r>
              <a:rPr lang="uk-UA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захист та соціальне забезпечення</a:t>
            </a:r>
            <a:endParaRPr kumimoji="0" lang="uk-UA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b="1" i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0,1</a:t>
            </a:r>
            <a:r>
              <a:rPr kumimoji="0" lang="uk-UA" b="1" i="1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млн грн</a:t>
            </a:r>
            <a:r>
              <a:rPr kumimoji="0" lang="uk-UA" b="1" i="1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;   </a:t>
            </a:r>
            <a:r>
              <a:rPr lang="uk-UA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2,3 %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5EA46B01-6F77-43F8-A7F4-E54058537A03}"/>
              </a:ext>
            </a:extLst>
          </p:cNvPr>
          <p:cNvCxnSpPr>
            <a:cxnSpLocks/>
          </p:cNvCxnSpPr>
          <p:nvPr/>
        </p:nvCxnSpPr>
        <p:spPr>
          <a:xfrm>
            <a:off x="4118033" y="4786582"/>
            <a:ext cx="749802" cy="518614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12" descr="1200px-Coat_of_Arms_of_Chernihiv">
            <a:extLst>
              <a:ext uri="{FF2B5EF4-FFF2-40B4-BE49-F238E27FC236}">
                <a16:creationId xmlns:a16="http://schemas.microsoft.com/office/drawing/2014/main" id="{6DEB9818-922E-4BC7-8B91-185FA0B1EB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92956" cy="844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DEE0DD4A-5BF4-4EA3-A139-052C2B0DBEB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757" y="6013846"/>
            <a:ext cx="699019" cy="84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1666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4">
            <a:extLst>
              <a:ext uri="{FF2B5EF4-FFF2-40B4-BE49-F238E27FC236}">
                <a16:creationId xmlns:a16="http://schemas.microsoft.com/office/drawing/2014/main" id="{804AC859-C6E0-4577-A9DF-F60BDC48A1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58715" y="5762836"/>
            <a:ext cx="3133285" cy="1129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27" name="Picture 7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10735" y="1172776"/>
            <a:ext cx="4534624" cy="115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7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3360" y="5762837"/>
            <a:ext cx="2991986" cy="1129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490788" y="350838"/>
            <a:ext cx="7094537" cy="503237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alt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rPr>
              <a:t>Програма реалізації громадського бюджету (бюджету участі)</a:t>
            </a:r>
            <a:br>
              <a:rPr lang="uk-UA" alt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rPr>
            </a:br>
            <a:r>
              <a:rPr lang="uk-UA" alt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맑은 고딕" panose="020B0503020000020004" pitchFamily="34" charset="-127"/>
                <a:cs typeface="Arial" panose="020B0604020202020204" pitchFamily="34" charset="0"/>
              </a:rPr>
              <a:t> у м. Чернігові за 2021 рік</a:t>
            </a:r>
          </a:p>
        </p:txBody>
      </p:sp>
      <p:sp>
        <p:nvSpPr>
          <p:cNvPr id="19459" name="AutoShape 6"/>
          <p:cNvSpPr>
            <a:spLocks noChangeArrowheads="1"/>
          </p:cNvSpPr>
          <p:nvPr/>
        </p:nvSpPr>
        <p:spPr bwMode="auto">
          <a:xfrm>
            <a:off x="1285839" y="2569788"/>
            <a:ext cx="3529441" cy="920030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Затверджено </a:t>
            </a:r>
          </a:p>
          <a:p>
            <a:pPr algn="ctr"/>
            <a:r>
              <a:rPr lang="uk-UA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2021 рік</a:t>
            </a:r>
          </a:p>
        </p:txBody>
      </p:sp>
      <p:sp>
        <p:nvSpPr>
          <p:cNvPr id="19460" name="AutoShape 7"/>
          <p:cNvSpPr>
            <a:spLocks noChangeArrowheads="1"/>
          </p:cNvSpPr>
          <p:nvPr/>
        </p:nvSpPr>
        <p:spPr bwMode="auto">
          <a:xfrm>
            <a:off x="5771626" y="2500154"/>
            <a:ext cx="5554873" cy="1280135"/>
          </a:xfrm>
          <a:prstGeom prst="ribbon2">
            <a:avLst>
              <a:gd name="adj1" fmla="val 12500"/>
              <a:gd name="adj2" fmla="val 50000"/>
            </a:avLst>
          </a:prstGeom>
          <a:solidFill>
            <a:srgbClr val="00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Фінансування </a:t>
            </a:r>
            <a:r>
              <a:rPr lang="uk-UA" altLang="en-US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проєктів</a:t>
            </a:r>
            <a:endParaRPr lang="uk-UA" altLang="en-US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протягом  </a:t>
            </a:r>
          </a:p>
          <a:p>
            <a:pPr algn="ctr"/>
            <a:r>
              <a:rPr lang="uk-UA" altLang="en-US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 року</a:t>
            </a:r>
          </a:p>
        </p:txBody>
      </p:sp>
      <p:sp>
        <p:nvSpPr>
          <p:cNvPr id="19461" name="Rectangle 15"/>
          <p:cNvSpPr>
            <a:spLocks noChangeArrowheads="1"/>
          </p:cNvSpPr>
          <p:nvPr/>
        </p:nvSpPr>
        <p:spPr bwMode="auto">
          <a:xfrm>
            <a:off x="2009979" y="4334160"/>
            <a:ext cx="2033188" cy="12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alt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21,0 </a:t>
            </a:r>
            <a:r>
              <a:rPr lang="uk-UA" altLang="en-US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 грн</a:t>
            </a:r>
          </a:p>
          <a:p>
            <a:pPr algn="ctr"/>
            <a:r>
              <a:rPr lang="uk-UA" altLang="en-US" sz="1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(із них: </a:t>
            </a:r>
          </a:p>
          <a:p>
            <a:pPr algn="ctr"/>
            <a:r>
              <a:rPr lang="uk-UA" altLang="en-US" sz="1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0,1 млн грн – супровід Програми)</a:t>
            </a:r>
          </a:p>
          <a:p>
            <a:endParaRPr lang="uk-UA" altLang="en-US" sz="20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521" name="AutoShape 61"/>
          <p:cNvSpPr>
            <a:spLocks noChangeArrowheads="1"/>
          </p:cNvSpPr>
          <p:nvPr/>
        </p:nvSpPr>
        <p:spPr bwMode="auto">
          <a:xfrm>
            <a:off x="1374704" y="3607030"/>
            <a:ext cx="539750" cy="1439862"/>
          </a:xfrm>
          <a:prstGeom prst="curvedRightArrow">
            <a:avLst>
              <a:gd name="adj1" fmla="val 53353"/>
              <a:gd name="adj2" fmla="val 106706"/>
              <a:gd name="adj3" fmla="val 33333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9522" name="AutoShape 62"/>
          <p:cNvSpPr>
            <a:spLocks noChangeArrowheads="1"/>
          </p:cNvSpPr>
          <p:nvPr/>
        </p:nvSpPr>
        <p:spPr bwMode="auto">
          <a:xfrm>
            <a:off x="4138692" y="3610392"/>
            <a:ext cx="576263" cy="1366838"/>
          </a:xfrm>
          <a:prstGeom prst="curvedLeftArrow">
            <a:avLst>
              <a:gd name="adj1" fmla="val 47438"/>
              <a:gd name="adj2" fmla="val 94876"/>
              <a:gd name="adj3" fmla="val 33333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9523" name="Text Box 64"/>
          <p:cNvSpPr txBox="1">
            <a:spLocks noChangeArrowheads="1"/>
          </p:cNvSpPr>
          <p:nvPr/>
        </p:nvSpPr>
        <p:spPr bwMode="auto">
          <a:xfrm>
            <a:off x="1888260" y="3776948"/>
            <a:ext cx="2154907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altLang="en-US" sz="1600" b="1" dirty="0"/>
              <a:t>24</a:t>
            </a:r>
            <a:r>
              <a:rPr lang="uk-UA" altLang="en-US" sz="1400" b="1" dirty="0"/>
              <a:t> </a:t>
            </a:r>
            <a:r>
              <a:rPr lang="uk-UA" altLang="en-US" sz="1400" b="1" dirty="0" err="1"/>
              <a:t>проєкти</a:t>
            </a:r>
            <a:endParaRPr lang="uk-UA" altLang="en-US" sz="1400" b="1" dirty="0"/>
          </a:p>
          <a:p>
            <a:pPr algn="ctr"/>
            <a:r>
              <a:rPr lang="uk-UA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(12 великих + 12 малих)</a:t>
            </a:r>
          </a:p>
        </p:txBody>
      </p:sp>
      <p:sp>
        <p:nvSpPr>
          <p:cNvPr id="19524" name="AutoShape 65"/>
          <p:cNvSpPr>
            <a:spLocks noChangeArrowheads="1"/>
          </p:cNvSpPr>
          <p:nvPr/>
        </p:nvSpPr>
        <p:spPr bwMode="auto">
          <a:xfrm>
            <a:off x="6450428" y="3906810"/>
            <a:ext cx="647700" cy="1512887"/>
          </a:xfrm>
          <a:prstGeom prst="curvedRightArrow">
            <a:avLst>
              <a:gd name="adj1" fmla="val 46716"/>
              <a:gd name="adj2" fmla="val 93431"/>
              <a:gd name="adj3" fmla="val 33333"/>
            </a:avLst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9525" name="AutoShape 68"/>
          <p:cNvSpPr>
            <a:spLocks noChangeArrowheads="1"/>
          </p:cNvSpPr>
          <p:nvPr/>
        </p:nvSpPr>
        <p:spPr bwMode="auto">
          <a:xfrm>
            <a:off x="9970221" y="3990874"/>
            <a:ext cx="611188" cy="1584325"/>
          </a:xfrm>
          <a:prstGeom prst="curvedLeftArrow">
            <a:avLst>
              <a:gd name="adj1" fmla="val 51844"/>
              <a:gd name="adj2" fmla="val 103688"/>
              <a:gd name="adj3" fmla="val 33333"/>
            </a:avLst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19526" name="Text Box 69"/>
          <p:cNvSpPr txBox="1">
            <a:spLocks noChangeArrowheads="1"/>
          </p:cNvSpPr>
          <p:nvPr/>
        </p:nvSpPr>
        <p:spPr bwMode="auto">
          <a:xfrm>
            <a:off x="7400288" y="4032079"/>
            <a:ext cx="2267773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altLang="en-US" sz="1200" dirty="0"/>
              <a:t>   </a:t>
            </a:r>
            <a:r>
              <a:rPr lang="uk-UA" altLang="en-US" sz="1400" b="1" dirty="0"/>
              <a:t>24</a:t>
            </a:r>
            <a:r>
              <a:rPr lang="uk-UA" altLang="en-US" sz="1600" b="1" dirty="0"/>
              <a:t> </a:t>
            </a:r>
            <a:r>
              <a:rPr lang="uk-UA" altLang="en-US" sz="1400" b="1" dirty="0" err="1"/>
              <a:t>проєкти</a:t>
            </a:r>
            <a:endParaRPr lang="uk-UA" altLang="en-US" sz="1400" b="1" dirty="0"/>
          </a:p>
          <a:p>
            <a:pPr algn="ctr"/>
            <a:r>
              <a:rPr lang="uk-UA" alt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(12 великих + 12 малих)</a:t>
            </a:r>
          </a:p>
        </p:txBody>
      </p:sp>
      <p:sp>
        <p:nvSpPr>
          <p:cNvPr id="19528" name="Line 71"/>
          <p:cNvSpPr>
            <a:spLocks noChangeShapeType="1"/>
          </p:cNvSpPr>
          <p:nvPr/>
        </p:nvSpPr>
        <p:spPr bwMode="auto">
          <a:xfrm>
            <a:off x="7585262" y="4290268"/>
            <a:ext cx="18097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9529" name="Line 72"/>
          <p:cNvSpPr>
            <a:spLocks noChangeShapeType="1"/>
          </p:cNvSpPr>
          <p:nvPr/>
        </p:nvSpPr>
        <p:spPr bwMode="auto">
          <a:xfrm>
            <a:off x="1940647" y="4046823"/>
            <a:ext cx="1871663" cy="17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19462" name="Rectangle 16"/>
          <p:cNvSpPr>
            <a:spLocks noChangeArrowheads="1"/>
          </p:cNvSpPr>
          <p:nvPr/>
        </p:nvSpPr>
        <p:spPr bwMode="auto">
          <a:xfrm>
            <a:off x="6786694" y="4561731"/>
            <a:ext cx="360726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alt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18,7</a:t>
            </a:r>
            <a:r>
              <a:rPr lang="uk-UA" altLang="en-US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млн</a:t>
            </a:r>
            <a:r>
              <a:rPr lang="en-US" altLang="en-US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en-US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грн або 88,9 % </a:t>
            </a:r>
          </a:p>
          <a:p>
            <a:pPr algn="ctr"/>
            <a:r>
              <a:rPr lang="uk-UA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(із них: 0,1 млн грн – супровід Програми)</a:t>
            </a:r>
          </a:p>
        </p:txBody>
      </p:sp>
      <p:pic>
        <p:nvPicPr>
          <p:cNvPr id="65" name="Рисунок 4">
            <a:extLst>
              <a:ext uri="{FF2B5EF4-FFF2-40B4-BE49-F238E27FC236}">
                <a16:creationId xmlns:a16="http://schemas.microsoft.com/office/drawing/2014/main" id="{CAB82A84-888B-475A-AC98-451DCFD3498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5713" y="5762837"/>
            <a:ext cx="3058323" cy="1129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Рисунок 4">
            <a:extLst>
              <a:ext uri="{FF2B5EF4-FFF2-40B4-BE49-F238E27FC236}">
                <a16:creationId xmlns:a16="http://schemas.microsoft.com/office/drawing/2014/main" id="{55856D9B-82D9-476C-8770-1AA2E3B24B3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3305" y="5762837"/>
            <a:ext cx="3058323" cy="1129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2" descr="1200px-Coat_of_Arms_of_Chernihiv">
            <a:extLst>
              <a:ext uri="{FF2B5EF4-FFF2-40B4-BE49-F238E27FC236}">
                <a16:creationId xmlns:a16="http://schemas.microsoft.com/office/drawing/2014/main" id="{9AB320F2-EBC7-40A0-9F0A-D4D6DF1BE7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42"/>
            <a:ext cx="1057275" cy="1125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1F71264-6FB6-4436-89DA-C5D66084ACD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879" y="6013846"/>
            <a:ext cx="699019" cy="84415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1200px-Coat_of_Arms_of_Chernihiv">
            <a:extLst>
              <a:ext uri="{FF2B5EF4-FFF2-40B4-BE49-F238E27FC236}">
                <a16:creationId xmlns:a16="http://schemas.microsoft.com/office/drawing/2014/main" id="{EECBECFE-21AA-4F0A-A9C0-FE5F0B74B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88020" cy="8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E9F36A-7FEE-4626-856F-352404290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27" y="5934941"/>
            <a:ext cx="788020" cy="951635"/>
          </a:xfrm>
          <a:prstGeom prst="rect">
            <a:avLst/>
          </a:prstGeom>
        </p:spPr>
      </p:pic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F7C370AB-380F-4DCA-8230-0F33CE50D1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337480"/>
              </p:ext>
            </p:extLst>
          </p:nvPr>
        </p:nvGraphicFramePr>
        <p:xfrm>
          <a:off x="114300" y="238124"/>
          <a:ext cx="11925300" cy="6267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685C3CF-5520-4EE9-A7A6-3D9FC3EC6D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659" y="4520694"/>
            <a:ext cx="4115791" cy="2828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112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B842FC7B-A1A6-4030-AEFE-57FAE28910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682547"/>
              </p:ext>
            </p:extLst>
          </p:nvPr>
        </p:nvGraphicFramePr>
        <p:xfrm>
          <a:off x="290512" y="183950"/>
          <a:ext cx="12192000" cy="6877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12" descr="1200px-Coat_of_Arms_of_Chernihiv">
            <a:extLst>
              <a:ext uri="{FF2B5EF4-FFF2-40B4-BE49-F238E27FC236}">
                <a16:creationId xmlns:a16="http://schemas.microsoft.com/office/drawing/2014/main" id="{EECBECFE-21AA-4F0A-A9C0-FE5F0B74B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88020" cy="8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E9F36A-7FEE-4626-856F-352404290E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27" y="5934941"/>
            <a:ext cx="788020" cy="951635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6C2F537-3876-43FF-9EBA-DC40C387AC13}"/>
              </a:ext>
            </a:extLst>
          </p:cNvPr>
          <p:cNvSpPr/>
          <p:nvPr/>
        </p:nvSpPr>
        <p:spPr>
          <a:xfrm>
            <a:off x="4058444" y="4867233"/>
            <a:ext cx="952107" cy="83893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glow rad="228600">
              <a:srgbClr val="DBDFF1">
                <a:alpha val="40000"/>
              </a:srgbClr>
            </a:glow>
            <a:innerShdw blurRad="114300">
              <a:schemeClr val="accent4">
                <a:lumMod val="20000"/>
                <a:lumOff val="8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cs typeface="Arial" panose="020B060402020202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D89E77B-962E-4AD0-BDFA-63D0E1FFC47F}"/>
              </a:ext>
            </a:extLst>
          </p:cNvPr>
          <p:cNvSpPr/>
          <p:nvPr/>
        </p:nvSpPr>
        <p:spPr>
          <a:xfrm>
            <a:off x="1320741" y="1875897"/>
            <a:ext cx="952107" cy="83893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  <a:effectLst>
            <a:glow rad="228600">
              <a:srgbClr val="DBDFF1">
                <a:alpha val="40000"/>
              </a:srgbClr>
            </a:glow>
            <a:innerShdw blurRad="114300">
              <a:schemeClr val="accent4">
                <a:lumMod val="20000"/>
                <a:lumOff val="8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dirty="0">
              <a:cs typeface="Arial" panose="020B0604020202020204" pitchFamily="34" charset="0"/>
            </a:endParaRP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1AA01540-99E4-46B0-85A5-64785DC5103B}"/>
              </a:ext>
            </a:extLst>
          </p:cNvPr>
          <p:cNvSpPr/>
          <p:nvPr/>
        </p:nvSpPr>
        <p:spPr>
          <a:xfrm>
            <a:off x="6043613" y="874713"/>
            <a:ext cx="2079625" cy="522287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>
                <a:solidFill>
                  <a:srgbClr val="000000"/>
                </a:solidFill>
                <a:cs typeface="Arial" charset="0"/>
              </a:rPr>
              <a:t>Місцеві податки; </a:t>
            </a:r>
            <a:r>
              <a:rPr lang="ru-RU" b="1" dirty="0">
                <a:solidFill>
                  <a:srgbClr val="2856BE"/>
                </a:solidFill>
                <a:cs typeface="Arial" charset="0"/>
              </a:rPr>
              <a:t>670,5; 28,4%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2B1404C1-F153-455A-80A6-CCAC646AF04E}"/>
              </a:ext>
            </a:extLst>
          </p:cNvPr>
          <p:cNvSpPr/>
          <p:nvPr/>
        </p:nvSpPr>
        <p:spPr>
          <a:xfrm>
            <a:off x="8877300" y="4533900"/>
            <a:ext cx="3252788" cy="1171575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>
                <a:solidFill>
                  <a:srgbClr val="000000"/>
                </a:solidFill>
                <a:cs typeface="Arial" charset="0"/>
              </a:rPr>
              <a:t>Надходження від орендної плати за користування ЦМК та іншим майном, що у комунальній власності;</a:t>
            </a:r>
          </a:p>
          <a:p>
            <a:pPr algn="ctr"/>
            <a:r>
              <a:rPr lang="ru-RU" b="1" dirty="0">
                <a:solidFill>
                  <a:srgbClr val="2856BE"/>
                </a:solidFill>
                <a:cs typeface="Arial" charset="0"/>
              </a:rPr>
              <a:t>56,3; 2,4%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2199FEE9-CBB6-4D07-B52C-F9E2BD8401BD}"/>
              </a:ext>
            </a:extLst>
          </p:cNvPr>
          <p:cNvSpPr/>
          <p:nvPr/>
        </p:nvSpPr>
        <p:spPr>
          <a:xfrm>
            <a:off x="2543175" y="1725613"/>
            <a:ext cx="2576513" cy="708025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>
                <a:solidFill>
                  <a:srgbClr val="000000"/>
                </a:solidFill>
                <a:cs typeface="Arial" charset="0"/>
              </a:rPr>
              <a:t>Плата за надання адміністративних послуг;</a:t>
            </a:r>
          </a:p>
          <a:p>
            <a:pPr algn="ctr"/>
            <a:r>
              <a:rPr lang="ru-RU" b="1" dirty="0">
                <a:solidFill>
                  <a:srgbClr val="2856BE"/>
                </a:solidFill>
                <a:cs typeface="Arial" charset="0"/>
              </a:rPr>
              <a:t>17,0; 0,7%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187F3C71-1877-4869-886A-56DDFCF13B9D}"/>
              </a:ext>
            </a:extLst>
          </p:cNvPr>
          <p:cNvSpPr/>
          <p:nvPr/>
        </p:nvSpPr>
        <p:spPr>
          <a:xfrm>
            <a:off x="2879725" y="752475"/>
            <a:ext cx="2500313" cy="90963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>
                <a:solidFill>
                  <a:srgbClr val="000000"/>
                </a:solidFill>
                <a:cs typeface="Arial" charset="0"/>
              </a:rPr>
              <a:t>Кошти за шкоду, що заподіяна на земельних ділянках;</a:t>
            </a:r>
            <a:endParaRPr lang="uk-UA" sz="1400" b="1" dirty="0">
              <a:solidFill>
                <a:srgbClr val="000000"/>
              </a:solidFill>
              <a:cs typeface="Arial" charset="0"/>
            </a:endParaRPr>
          </a:p>
          <a:p>
            <a:pPr algn="ctr"/>
            <a:r>
              <a:rPr lang="ru-RU" b="1" dirty="0">
                <a:solidFill>
                  <a:srgbClr val="2856BE"/>
                </a:solidFill>
                <a:cs typeface="Arial" charset="0"/>
              </a:rPr>
              <a:t>8,4; 0,4%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BEF1E281-6860-4E2D-807B-6A17F1CEA924}"/>
              </a:ext>
            </a:extLst>
          </p:cNvPr>
          <p:cNvSpPr/>
          <p:nvPr/>
        </p:nvSpPr>
        <p:spPr>
          <a:xfrm>
            <a:off x="8747125" y="1176338"/>
            <a:ext cx="1960563" cy="500062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>
                <a:solidFill>
                  <a:srgbClr val="000000"/>
                </a:solidFill>
                <a:cs typeface="Arial" charset="0"/>
              </a:rPr>
              <a:t>Інші надходження;</a:t>
            </a:r>
            <a:endParaRPr lang="uk-UA" sz="1400" b="1" dirty="0">
              <a:solidFill>
                <a:srgbClr val="000000"/>
              </a:solidFill>
              <a:cs typeface="Arial" charset="0"/>
            </a:endParaRPr>
          </a:p>
          <a:p>
            <a:pPr algn="ctr"/>
            <a:r>
              <a:rPr lang="uk-UA" b="1" dirty="0">
                <a:solidFill>
                  <a:srgbClr val="2856BE"/>
                </a:solidFill>
                <a:cs typeface="Arial" charset="0"/>
              </a:rPr>
              <a:t>13,7; 0,5%</a:t>
            </a:r>
            <a:endParaRPr lang="ru-RU" b="1" dirty="0">
              <a:solidFill>
                <a:srgbClr val="2856BE"/>
              </a:solidFill>
              <a:cs typeface="Arial" charset="0"/>
            </a:endParaRP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A41919AF-C6FD-4023-80F8-C85AEFDE872A}"/>
              </a:ext>
            </a:extLst>
          </p:cNvPr>
          <p:cNvSpPr/>
          <p:nvPr/>
        </p:nvSpPr>
        <p:spPr>
          <a:xfrm>
            <a:off x="9070975" y="1839913"/>
            <a:ext cx="2338388" cy="708025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>
                <a:solidFill>
                  <a:srgbClr val="000000"/>
                </a:solidFill>
                <a:cs typeface="Arial" charset="0"/>
              </a:rPr>
              <a:t>Податок на </a:t>
            </a:r>
            <a:r>
              <a:rPr lang="uk-UA" sz="1400" b="1" dirty="0">
                <a:solidFill>
                  <a:srgbClr val="000000"/>
                </a:solidFill>
                <a:cs typeface="Arial" charset="0"/>
              </a:rPr>
              <a:t>прибуток</a:t>
            </a:r>
            <a:r>
              <a:rPr lang="ru-RU" sz="1400" b="1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uk-UA" sz="1400" b="1" dirty="0">
                <a:solidFill>
                  <a:srgbClr val="000000"/>
                </a:solidFill>
                <a:cs typeface="Arial" charset="0"/>
              </a:rPr>
              <a:t>підприємств</a:t>
            </a:r>
            <a:r>
              <a:rPr lang="ru-RU" sz="1400" b="1" dirty="0">
                <a:solidFill>
                  <a:srgbClr val="000000"/>
                </a:solidFill>
                <a:cs typeface="Arial" charset="0"/>
              </a:rPr>
              <a:t>; </a:t>
            </a:r>
          </a:p>
          <a:p>
            <a:pPr algn="ctr"/>
            <a:r>
              <a:rPr lang="ru-RU" b="1" dirty="0">
                <a:solidFill>
                  <a:srgbClr val="2856BE"/>
                </a:solidFill>
                <a:cs typeface="Arial" charset="0"/>
              </a:rPr>
              <a:t>2,8; 0,1%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6FFA28E8-3766-436D-AF74-112359B1A106}"/>
              </a:ext>
            </a:extLst>
          </p:cNvPr>
          <p:cNvSpPr/>
          <p:nvPr/>
        </p:nvSpPr>
        <p:spPr>
          <a:xfrm>
            <a:off x="9421813" y="3589338"/>
            <a:ext cx="2317750" cy="855662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>
                <a:solidFill>
                  <a:srgbClr val="000000"/>
                </a:solidFill>
                <a:cs typeface="Arial" charset="0"/>
              </a:rPr>
              <a:t>Плата за розміщення тимчасово вільних бюджетних коштів; </a:t>
            </a:r>
          </a:p>
          <a:p>
            <a:pPr algn="ctr"/>
            <a:r>
              <a:rPr lang="ru-RU" b="1" dirty="0">
                <a:solidFill>
                  <a:srgbClr val="2856BE"/>
                </a:solidFill>
                <a:cs typeface="Arial" charset="0"/>
              </a:rPr>
              <a:t>9,1; 0,4%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1B29EC28-98EC-4D86-89B1-C634EB24C6A4}"/>
              </a:ext>
            </a:extLst>
          </p:cNvPr>
          <p:cNvSpPr/>
          <p:nvPr/>
        </p:nvSpPr>
        <p:spPr>
          <a:xfrm>
            <a:off x="9223375" y="2984500"/>
            <a:ext cx="2212975" cy="522288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1400" b="1" dirty="0">
                <a:solidFill>
                  <a:srgbClr val="000000"/>
                </a:solidFill>
                <a:cs typeface="Arial" charset="0"/>
              </a:rPr>
              <a:t>Акцизний</a:t>
            </a:r>
            <a:r>
              <a:rPr lang="ru-RU" sz="1400" b="1" dirty="0">
                <a:solidFill>
                  <a:srgbClr val="000000"/>
                </a:solidFill>
                <a:cs typeface="Arial" charset="0"/>
              </a:rPr>
              <a:t> податок; </a:t>
            </a:r>
          </a:p>
          <a:p>
            <a:pPr algn="ctr"/>
            <a:r>
              <a:rPr lang="ru-RU" b="1" dirty="0">
                <a:solidFill>
                  <a:srgbClr val="2856BE"/>
                </a:solidFill>
                <a:cs typeface="Arial" charset="0"/>
              </a:rPr>
              <a:t>211,3; 8,9%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AA38EB14-20B8-4611-89A2-4360081ADBC1}"/>
              </a:ext>
            </a:extLst>
          </p:cNvPr>
          <p:cNvCxnSpPr>
            <a:cxnSpLocks/>
          </p:cNvCxnSpPr>
          <p:nvPr/>
        </p:nvCxnSpPr>
        <p:spPr>
          <a:xfrm>
            <a:off x="3260725" y="1668463"/>
            <a:ext cx="2239963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185973BE-A0FA-44A0-94EB-3C6E37572081}"/>
              </a:ext>
            </a:extLst>
          </p:cNvPr>
          <p:cNvCxnSpPr>
            <a:cxnSpLocks/>
          </p:cNvCxnSpPr>
          <p:nvPr/>
        </p:nvCxnSpPr>
        <p:spPr>
          <a:xfrm>
            <a:off x="6143625" y="1400175"/>
            <a:ext cx="20828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E7666CA4-8028-412E-82BC-F3A38C555606}"/>
              </a:ext>
            </a:extLst>
          </p:cNvPr>
          <p:cNvCxnSpPr>
            <a:cxnSpLocks/>
          </p:cNvCxnSpPr>
          <p:nvPr/>
        </p:nvCxnSpPr>
        <p:spPr>
          <a:xfrm>
            <a:off x="8707438" y="1676400"/>
            <a:ext cx="195262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86EF016B-9F03-47A2-9B0C-BB868B890B0A}"/>
              </a:ext>
            </a:extLst>
          </p:cNvPr>
          <p:cNvCxnSpPr>
            <a:cxnSpLocks/>
          </p:cNvCxnSpPr>
          <p:nvPr/>
        </p:nvCxnSpPr>
        <p:spPr>
          <a:xfrm flipV="1">
            <a:off x="9010650" y="4289425"/>
            <a:ext cx="411163" cy="100013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2D55C051-E1AA-4BC1-81F6-6E522FE749AB}"/>
              </a:ext>
            </a:extLst>
          </p:cNvPr>
          <p:cNvSpPr/>
          <p:nvPr/>
        </p:nvSpPr>
        <p:spPr>
          <a:xfrm>
            <a:off x="6948488" y="5778500"/>
            <a:ext cx="2274887" cy="708025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>
                <a:solidFill>
                  <a:srgbClr val="000000"/>
                </a:solidFill>
                <a:cs typeface="Arial" charset="0"/>
              </a:rPr>
              <a:t>Податок та збір на доходи фізичних осіб;</a:t>
            </a:r>
          </a:p>
          <a:p>
            <a:pPr algn="ctr"/>
            <a:r>
              <a:rPr lang="ru-RU" b="1" dirty="0">
                <a:solidFill>
                  <a:srgbClr val="2856BE"/>
                </a:solidFill>
                <a:cs typeface="Arial" charset="0"/>
              </a:rPr>
              <a:t>1 374,9; 58,2%</a:t>
            </a:r>
          </a:p>
        </p:txBody>
      </p:sp>
      <p:sp>
        <p:nvSpPr>
          <p:cNvPr id="23" name="Стрелка: вправо 22">
            <a:extLst>
              <a:ext uri="{FF2B5EF4-FFF2-40B4-BE49-F238E27FC236}">
                <a16:creationId xmlns:a16="http://schemas.microsoft.com/office/drawing/2014/main" id="{C1C4137F-51DF-41C4-B4EC-E542D092A2AA}"/>
              </a:ext>
            </a:extLst>
          </p:cNvPr>
          <p:cNvSpPr/>
          <p:nvPr/>
        </p:nvSpPr>
        <p:spPr>
          <a:xfrm>
            <a:off x="968809" y="4017169"/>
            <a:ext cx="1524000" cy="165100"/>
          </a:xfrm>
          <a:prstGeom prst="rightArrow">
            <a:avLst/>
          </a:prstGeom>
          <a:gradFill>
            <a:gsLst>
              <a:gs pos="26000">
                <a:srgbClr val="D11F1F"/>
              </a:gs>
              <a:gs pos="49000">
                <a:srgbClr val="FFB96B"/>
              </a:gs>
              <a:gs pos="75000">
                <a:srgbClr val="FF3300"/>
              </a:gs>
            </a:gsLst>
            <a:lin ang="5400000" scaled="1"/>
          </a:gra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x-none" sz="3200" b="1" dirty="0">
              <a:solidFill>
                <a:srgbClr val="E62626"/>
              </a:solidFill>
              <a:cs typeface="Arial" panose="020B0604020202020204" pitchFamily="34" charset="0"/>
            </a:endParaRPr>
          </a:p>
        </p:txBody>
      </p:sp>
      <p:sp>
        <p:nvSpPr>
          <p:cNvPr id="24" name="Стрелка: вправо 23">
            <a:extLst>
              <a:ext uri="{FF2B5EF4-FFF2-40B4-BE49-F238E27FC236}">
                <a16:creationId xmlns:a16="http://schemas.microsoft.com/office/drawing/2014/main" id="{51BC68C0-636C-4B69-8B14-197CAAA24DF8}"/>
              </a:ext>
            </a:extLst>
          </p:cNvPr>
          <p:cNvSpPr/>
          <p:nvPr/>
        </p:nvSpPr>
        <p:spPr>
          <a:xfrm>
            <a:off x="3782387" y="6508950"/>
            <a:ext cx="1524000" cy="165100"/>
          </a:xfrm>
          <a:prstGeom prst="rightArrow">
            <a:avLst/>
          </a:prstGeom>
          <a:gradFill>
            <a:gsLst>
              <a:gs pos="26000">
                <a:srgbClr val="D11F1F"/>
              </a:gs>
              <a:gs pos="49000">
                <a:srgbClr val="FFB96B"/>
              </a:gs>
              <a:gs pos="75000">
                <a:srgbClr val="FF3300"/>
              </a:gs>
            </a:gsLst>
            <a:lin ang="5400000" scaled="1"/>
          </a:gradFill>
          <a:ln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x-none" sz="3200" b="1" dirty="0">
              <a:solidFill>
                <a:srgbClr val="E62626"/>
              </a:solidFill>
              <a:cs typeface="Arial" panose="020B0604020202020204" pitchFamily="34" charset="0"/>
            </a:endParaRPr>
          </a:p>
        </p:txBody>
      </p:sp>
      <p:sp>
        <p:nvSpPr>
          <p:cNvPr id="25" name="Прямоугольник 67">
            <a:extLst>
              <a:ext uri="{FF2B5EF4-FFF2-40B4-BE49-F238E27FC236}">
                <a16:creationId xmlns:a16="http://schemas.microsoft.com/office/drawing/2014/main" id="{A64DD703-6754-4474-AF82-CB1F671384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5700" y="38100"/>
            <a:ext cx="110363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/>
                <a:cs typeface="Arial" panose="020B0604020202020204" pitchFamily="34" charset="0"/>
              </a:rPr>
              <a:t>Структура </a:t>
            </a:r>
            <a:r>
              <a:rPr lang="uk-UA" sz="2000" b="1" dirty="0">
                <a:ln/>
                <a:cs typeface="Arial" panose="020B0604020202020204" pitchFamily="34" charset="0"/>
              </a:rPr>
              <a:t>дохідної</a:t>
            </a:r>
            <a:r>
              <a:rPr lang="ru-RU" sz="2000" b="1" dirty="0">
                <a:ln/>
                <a:cs typeface="Arial" panose="020B0604020202020204" pitchFamily="34" charset="0"/>
              </a:rPr>
              <a:t> </a:t>
            </a:r>
            <a:r>
              <a:rPr lang="uk-UA" sz="2000" b="1" dirty="0">
                <a:ln/>
                <a:cs typeface="Arial" panose="020B0604020202020204" pitchFamily="34" charset="0"/>
              </a:rPr>
              <a:t>частини</a:t>
            </a:r>
            <a:r>
              <a:rPr lang="ru-RU" sz="2000" b="1" dirty="0">
                <a:ln/>
                <a:cs typeface="Arial" panose="020B0604020202020204" pitchFamily="34" charset="0"/>
              </a:rPr>
              <a:t> </a:t>
            </a:r>
            <a:r>
              <a:rPr lang="uk-UA" sz="2000" b="1" dirty="0">
                <a:ln/>
                <a:cs typeface="Arial" panose="020B0604020202020204" pitchFamily="34" charset="0"/>
              </a:rPr>
              <a:t>загального</a:t>
            </a:r>
            <a:r>
              <a:rPr lang="ru-RU" sz="2000" b="1" dirty="0">
                <a:ln/>
                <a:cs typeface="Arial" panose="020B0604020202020204" pitchFamily="34" charset="0"/>
              </a:rPr>
              <a:t> фонду бюджету </a:t>
            </a:r>
            <a:r>
              <a:rPr lang="uk-UA" sz="2000" b="1" dirty="0">
                <a:ln/>
                <a:cs typeface="Arial" panose="020B0604020202020204" pitchFamily="34" charset="0"/>
              </a:rPr>
              <a:t>Чернігівської міської територіальної громади</a:t>
            </a:r>
            <a:r>
              <a:rPr lang="ru-RU" sz="2000" b="1" dirty="0">
                <a:ln/>
                <a:cs typeface="Arial" panose="020B0604020202020204" pitchFamily="34" charset="0"/>
              </a:rPr>
              <a:t> за </a:t>
            </a:r>
            <a:r>
              <a:rPr lang="uk-UA" sz="2000" b="1" dirty="0">
                <a:ln/>
                <a:cs typeface="Arial" panose="020B0604020202020204" pitchFamily="34" charset="0"/>
              </a:rPr>
              <a:t>2021 рік, млн гривень</a:t>
            </a:r>
            <a:endParaRPr lang="ru-RU" sz="2000" b="1" dirty="0">
              <a:ln/>
              <a:cs typeface="Arial" panose="020B0604020202020204" pitchFamily="34" charset="0"/>
            </a:endParaRP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BF914CE3-D469-44DA-8C0C-1E7ADFFDE1C5}"/>
              </a:ext>
            </a:extLst>
          </p:cNvPr>
          <p:cNvCxnSpPr>
            <a:cxnSpLocks/>
          </p:cNvCxnSpPr>
          <p:nvPr/>
        </p:nvCxnSpPr>
        <p:spPr>
          <a:xfrm>
            <a:off x="6927850" y="5597525"/>
            <a:ext cx="71438" cy="204788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1B037B71-627D-4240-BB0E-4261179AFB94}"/>
              </a:ext>
            </a:extLst>
          </p:cNvPr>
          <p:cNvCxnSpPr>
            <a:cxnSpLocks/>
          </p:cNvCxnSpPr>
          <p:nvPr/>
        </p:nvCxnSpPr>
        <p:spPr>
          <a:xfrm flipH="1">
            <a:off x="8428038" y="4391025"/>
            <a:ext cx="582612" cy="307975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7E79EDE9-A675-4421-A585-44316BB76AA5}"/>
              </a:ext>
            </a:extLst>
          </p:cNvPr>
          <p:cNvCxnSpPr>
            <a:cxnSpLocks/>
          </p:cNvCxnSpPr>
          <p:nvPr/>
        </p:nvCxnSpPr>
        <p:spPr>
          <a:xfrm flipH="1">
            <a:off x="7524750" y="1417638"/>
            <a:ext cx="696913" cy="415925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4CB5D4F6-0423-4C7F-B384-DD16C1CA4E8E}"/>
              </a:ext>
            </a:extLst>
          </p:cNvPr>
          <p:cNvCxnSpPr>
            <a:cxnSpLocks/>
          </p:cNvCxnSpPr>
          <p:nvPr/>
        </p:nvCxnSpPr>
        <p:spPr>
          <a:xfrm flipH="1">
            <a:off x="8648467" y="1676400"/>
            <a:ext cx="71672" cy="130810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8BCF0B8A-8A0A-4B5B-A405-56A623793C7B}"/>
              </a:ext>
            </a:extLst>
          </p:cNvPr>
          <p:cNvCxnSpPr>
            <a:cxnSpLocks/>
          </p:cNvCxnSpPr>
          <p:nvPr/>
        </p:nvCxnSpPr>
        <p:spPr>
          <a:xfrm flipH="1">
            <a:off x="4997450" y="2287588"/>
            <a:ext cx="382588" cy="14605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487CF32A-C42C-4DD2-9136-BC5636BD9998}"/>
              </a:ext>
            </a:extLst>
          </p:cNvPr>
          <p:cNvCxnSpPr>
            <a:cxnSpLocks/>
          </p:cNvCxnSpPr>
          <p:nvPr/>
        </p:nvCxnSpPr>
        <p:spPr>
          <a:xfrm>
            <a:off x="5492750" y="1676400"/>
            <a:ext cx="122238" cy="403225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6962EBF1-FDA5-45C6-8722-61ECE0EEF891}"/>
              </a:ext>
            </a:extLst>
          </p:cNvPr>
          <p:cNvCxnSpPr>
            <a:cxnSpLocks/>
          </p:cNvCxnSpPr>
          <p:nvPr/>
        </p:nvCxnSpPr>
        <p:spPr>
          <a:xfrm>
            <a:off x="8747125" y="3479800"/>
            <a:ext cx="13335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A564A7CB-9AF6-4559-9BCA-A2D180045108}"/>
              </a:ext>
            </a:extLst>
          </p:cNvPr>
          <p:cNvCxnSpPr>
            <a:cxnSpLocks/>
          </p:cNvCxnSpPr>
          <p:nvPr/>
        </p:nvCxnSpPr>
        <p:spPr>
          <a:xfrm flipH="1">
            <a:off x="8707438" y="3478213"/>
            <a:ext cx="515937" cy="623887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5C58AD5B-38DC-4F43-A3FB-653F6DED0C64}"/>
              </a:ext>
            </a:extLst>
          </p:cNvPr>
          <p:cNvCxnSpPr>
            <a:cxnSpLocks/>
          </p:cNvCxnSpPr>
          <p:nvPr/>
        </p:nvCxnSpPr>
        <p:spPr>
          <a:xfrm>
            <a:off x="8123238" y="5119688"/>
            <a:ext cx="828675" cy="53340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31DF5111-7A61-4D71-A2EF-ED311FDBC01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4629159"/>
              </p:ext>
            </p:extLst>
          </p:nvPr>
        </p:nvGraphicFramePr>
        <p:xfrm>
          <a:off x="4157196" y="1667708"/>
          <a:ext cx="5264461" cy="4279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5" name="Диаграмма 34">
            <a:extLst>
              <a:ext uri="{FF2B5EF4-FFF2-40B4-BE49-F238E27FC236}">
                <a16:creationId xmlns:a16="http://schemas.microsoft.com/office/drawing/2014/main" id="{D649ECFB-3006-46CA-81C7-9641AE0235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448596"/>
              </p:ext>
            </p:extLst>
          </p:nvPr>
        </p:nvGraphicFramePr>
        <p:xfrm>
          <a:off x="215865" y="-127754"/>
          <a:ext cx="11855252" cy="670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819535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1200px-Coat_of_Arms_of_Chernihiv">
            <a:extLst>
              <a:ext uri="{FF2B5EF4-FFF2-40B4-BE49-F238E27FC236}">
                <a16:creationId xmlns:a16="http://schemas.microsoft.com/office/drawing/2014/main" id="{EECBECFE-21AA-4F0A-A9C0-FE5F0B74B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88020" cy="8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E9F36A-7FEE-4626-856F-352404290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27" y="5934941"/>
            <a:ext cx="788020" cy="951635"/>
          </a:xfrm>
          <a:prstGeom prst="rect">
            <a:avLst/>
          </a:prstGeom>
        </p:spPr>
      </p:pic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3A4D2078-C12B-448A-AB08-3F6BFB14F9B6}"/>
              </a:ext>
            </a:extLst>
          </p:cNvPr>
          <p:cNvGrpSpPr>
            <a:grpSpLocks/>
          </p:cNvGrpSpPr>
          <p:nvPr/>
        </p:nvGrpSpPr>
        <p:grpSpPr bwMode="auto">
          <a:xfrm>
            <a:off x="561975" y="338137"/>
            <a:ext cx="11068050" cy="6153150"/>
            <a:chOff x="0" y="0"/>
            <a:chExt cx="9906000" cy="6010275"/>
          </a:xfrm>
        </p:grpSpPr>
        <p:grpSp>
          <p:nvGrpSpPr>
            <p:cNvPr id="18" name="Group 10">
              <a:extLst>
                <a:ext uri="{FF2B5EF4-FFF2-40B4-BE49-F238E27FC236}">
                  <a16:creationId xmlns:a16="http://schemas.microsoft.com/office/drawing/2014/main" id="{EA7183C5-E5A8-4DFB-BB4C-916A0BB937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9906000" cy="6010275"/>
              <a:chOff x="0" y="0"/>
              <a:chExt cx="1040" cy="631"/>
            </a:xfrm>
          </p:grpSpPr>
          <p:grpSp>
            <p:nvGrpSpPr>
              <p:cNvPr id="21" name="Group 9">
                <a:extLst>
                  <a:ext uri="{FF2B5EF4-FFF2-40B4-BE49-F238E27FC236}">
                    <a16:creationId xmlns:a16="http://schemas.microsoft.com/office/drawing/2014/main" id="{7F07E48F-AD9D-4942-8F3C-715FC01CEBF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1040" cy="631"/>
                <a:chOff x="0" y="0"/>
                <a:chExt cx="1040" cy="631"/>
              </a:xfrm>
            </p:grpSpPr>
            <p:grpSp>
              <p:nvGrpSpPr>
                <p:cNvPr id="23" name="Group 8">
                  <a:extLst>
                    <a:ext uri="{FF2B5EF4-FFF2-40B4-BE49-F238E27FC236}">
                      <a16:creationId xmlns:a16="http://schemas.microsoft.com/office/drawing/2014/main" id="{09DD7BF7-F73A-4259-B30C-2E7D8EE8C24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040" cy="631"/>
                  <a:chOff x="0" y="0"/>
                  <a:chExt cx="1040" cy="631"/>
                </a:xfrm>
              </p:grpSpPr>
              <p:graphicFrame>
                <p:nvGraphicFramePr>
                  <p:cNvPr id="25" name="Диаграмма 24">
                    <a:extLst>
                      <a:ext uri="{FF2B5EF4-FFF2-40B4-BE49-F238E27FC236}">
                        <a16:creationId xmlns:a16="http://schemas.microsoft.com/office/drawing/2014/main" id="{B0A6966C-B513-44B1-94F1-C9329083ED92}"/>
                      </a:ext>
                    </a:extLst>
                  </p:cNvPr>
                  <p:cNvGraphicFramePr>
                    <a:graphicFrameLocks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2653077249"/>
                      </p:ext>
                    </p:extLst>
                  </p:nvPr>
                </p:nvGraphicFramePr>
                <p:xfrm>
                  <a:off x="0" y="0"/>
                  <a:ext cx="1040" cy="631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4"/>
                  </a:graphicData>
                </a:graphic>
              </p:graphicFrame>
              <p:graphicFrame>
                <p:nvGraphicFramePr>
                  <p:cNvPr id="26" name="Диаграмма 25">
                    <a:extLst>
                      <a:ext uri="{FF2B5EF4-FFF2-40B4-BE49-F238E27FC236}">
                        <a16:creationId xmlns:a16="http://schemas.microsoft.com/office/drawing/2014/main" id="{C469A8B0-383A-4998-97AD-C8B54B741CF6}"/>
                      </a:ext>
                    </a:extLst>
                  </p:cNvPr>
                  <p:cNvGraphicFramePr>
                    <a:graphicFrameLocks/>
                  </p:cNvGraphicFramePr>
                  <p:nvPr>
                    <p:extLst>
                      <p:ext uri="{D42A27DB-BD31-4B8C-83A1-F6EECF244321}">
                        <p14:modId xmlns:p14="http://schemas.microsoft.com/office/powerpoint/2010/main" val="1501410609"/>
                      </p:ext>
                    </p:extLst>
                  </p:nvPr>
                </p:nvGraphicFramePr>
                <p:xfrm>
                  <a:off x="529" y="18"/>
                  <a:ext cx="481" cy="501"/>
                </p:xfrm>
                <a:graphic>
                  <a:graphicData uri="http://schemas.openxmlformats.org/drawingml/2006/chart">
                    <c:chart xmlns:c="http://schemas.openxmlformats.org/drawingml/2006/chart" xmlns:r="http://schemas.openxmlformats.org/officeDocument/2006/relationships" r:id="rId5"/>
                  </a:graphicData>
                </a:graphic>
              </p:graphicFrame>
            </p:grpSp>
            <p:sp>
              <p:nvSpPr>
                <p:cNvPr id="24" name="Line 6">
                  <a:extLst>
                    <a:ext uri="{FF2B5EF4-FFF2-40B4-BE49-F238E27FC236}">
                      <a16:creationId xmlns:a16="http://schemas.microsoft.com/office/drawing/2014/main" id="{BB690171-2176-483F-97DC-6686B2E203C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29" y="156"/>
                  <a:ext cx="188" cy="104"/>
                </a:xfrm>
                <a:prstGeom prst="line">
                  <a:avLst/>
                </a:prstGeom>
                <a:noFill/>
                <a:ln w="76200">
                  <a:solidFill>
                    <a:schemeClr val="accent2">
                      <a:lumMod val="75000"/>
                    </a:schemeClr>
                  </a:solidFill>
                  <a:round/>
                  <a:headEnd/>
                  <a:tailEnd type="stealth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UA" dirty="0"/>
                </a:p>
              </p:txBody>
            </p:sp>
          </p:grpSp>
          <p:sp>
            <p:nvSpPr>
              <p:cNvPr id="22" name="AutoShape 7">
                <a:extLst>
                  <a:ext uri="{FF2B5EF4-FFF2-40B4-BE49-F238E27FC236}">
                    <a16:creationId xmlns:a16="http://schemas.microsoft.com/office/drawing/2014/main" id="{3A81668D-C4F0-48C9-BC9D-90B166CF60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" y="128"/>
                <a:ext cx="143" cy="65"/>
              </a:xfrm>
              <a:prstGeom prst="roundRect">
                <a:avLst>
                  <a:gd name="adj" fmla="val 16667"/>
                </a:avLst>
              </a:prstGeom>
              <a:solidFill>
                <a:srgbClr xmlns:mc="http://schemas.openxmlformats.org/markup-compatibility/2006" xmlns:a14="http://schemas.microsoft.com/office/drawing/2010/main" val="FFFFFF" mc:Ignorable="a14" a14:legacySpreadsheetColorIndex="65"/>
              </a:solidFill>
              <a:ln w="9525">
                <a:solidFill>
                  <a:srgbClr xmlns:mc="http://schemas.openxmlformats.org/markup-compatibility/2006" xmlns:a14="http://schemas.microsoft.com/office/drawing/2010/main" val="000000" mc:Ignorable="a14" a14:legacySpreadsheetColorIndex="64"/>
                </a:solidFill>
                <a:round/>
                <a:headEnd/>
                <a:tailEnd/>
              </a:ln>
            </p:spPr>
            <p:txBody>
              <a:bodyPr wrap="square" lIns="36576" tIns="32004" rIns="36576" bIns="0" anchor="t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0">
                  <a:defRPr sz="1000"/>
                </a:pPr>
                <a:r>
                  <a:rPr lang="ru-UA" sz="1800" b="1" i="0" u="none" strike="noStrike" baseline="0" dirty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+ </a:t>
                </a:r>
                <a:r>
                  <a:rPr lang="uk-UA" sz="1800" b="1" i="0" u="none" strike="noStrike" baseline="0" dirty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29,1</a:t>
                </a:r>
                <a:r>
                  <a:rPr lang="ru-UA" sz="1800" b="1" i="0" u="none" strike="noStrike" baseline="0" dirty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%</a:t>
                </a:r>
              </a:p>
              <a:p>
                <a:pPr algn="ctr" rtl="0">
                  <a:defRPr sz="1000"/>
                </a:pPr>
                <a:r>
                  <a:rPr lang="ru-UA" sz="1800" b="1" i="0" u="none" strike="noStrike" baseline="0" dirty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+</a:t>
                </a:r>
                <a:r>
                  <a:rPr lang="uk-UA" sz="1800" b="1" i="0" u="none" strike="noStrike" baseline="0" dirty="0">
                    <a:solidFill>
                      <a:srgbClr val="000000"/>
                    </a:solidFill>
                    <a:latin typeface="Times New Roman"/>
                    <a:cs typeface="Times New Roman"/>
                  </a:rPr>
                  <a:t>309,9</a:t>
                </a:r>
                <a:endParaRPr lang="ru-UA" sz="1800" b="1" i="0" u="none" strike="noStrike" baseline="0" dirty="0">
                  <a:solidFill>
                    <a:srgbClr val="000000"/>
                  </a:solidFill>
                  <a:latin typeface="Times New Roman"/>
                  <a:cs typeface="Times New Roman"/>
                </a:endParaRPr>
              </a:p>
            </p:txBody>
          </p:sp>
        </p:grpSp>
        <p:sp>
          <p:nvSpPr>
            <p:cNvPr id="19" name="Line 6">
              <a:extLst>
                <a:ext uri="{FF2B5EF4-FFF2-40B4-BE49-F238E27FC236}">
                  <a16:creationId xmlns:a16="http://schemas.microsoft.com/office/drawing/2014/main" id="{A7B5CD92-DC7E-4267-9ACD-B1CD42E09E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94976" y="4194111"/>
              <a:ext cx="962025" cy="600075"/>
            </a:xfrm>
            <a:prstGeom prst="line">
              <a:avLst/>
            </a:prstGeom>
            <a:noFill/>
            <a:ln w="38100">
              <a:solidFill>
                <a:srgbClr xmlns:mc="http://schemas.openxmlformats.org/markup-compatibility/2006" xmlns:a14="http://schemas.microsoft.com/office/drawing/2010/main" val="000080" mc:Ignorable="a14" a14:legacySpreadsheetColorIndex="18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UA" dirty="0"/>
            </a:p>
          </p:txBody>
        </p:sp>
        <p:sp>
          <p:nvSpPr>
            <p:cNvPr id="20" name="AutoShape 7">
              <a:extLst>
                <a:ext uri="{FF2B5EF4-FFF2-40B4-BE49-F238E27FC236}">
                  <a16:creationId xmlns:a16="http://schemas.microsoft.com/office/drawing/2014/main" id="{45729EE8-7C13-4F5A-9D87-467B2E17AD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258" y="3591279"/>
              <a:ext cx="988895" cy="576838"/>
            </a:xfrm>
            <a:prstGeom prst="roundRect">
              <a:avLst>
                <a:gd name="adj" fmla="val 16667"/>
              </a:avLst>
            </a:prstGeom>
            <a:solidFill>
              <a:srgbClr xmlns:mc="http://schemas.openxmlformats.org/markup-compatibility/2006" xmlns:a14="http://schemas.microsoft.com/office/drawing/2010/main" val="FFFFFF" mc:Ignorable="a14" a14:legacySpreadsheetColorIndex="65"/>
            </a:solidFill>
            <a:ln w="9525">
              <a:solidFill>
                <a:srgbClr xmlns:mc="http://schemas.openxmlformats.org/markup-compatibility/2006" xmlns:a14="http://schemas.microsoft.com/office/drawing/2010/main" val="000000" mc:Ignorable="a14" a14:legacySpreadsheetColorIndex="64"/>
              </a:solidFill>
              <a:round/>
              <a:headEnd/>
              <a:tailEnd/>
            </a:ln>
          </p:spPr>
          <p:txBody>
            <a:bodyPr wrap="square" lIns="36576" tIns="32004" rIns="36576" bIns="0" anchor="t" upright="1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>
                <a:defRPr sz="1000"/>
              </a:pPr>
              <a:r>
                <a:rPr lang="ru-UA" sz="1600" b="1" i="0" u="none" strike="noStrike" baseline="0" dirty="0">
                  <a:solidFill>
                    <a:srgbClr val="000080"/>
                  </a:solidFill>
                  <a:latin typeface="Times New Roman"/>
                  <a:cs typeface="Times New Roman"/>
                </a:rPr>
                <a:t>+ </a:t>
              </a:r>
              <a:r>
                <a:rPr lang="uk-UA" sz="1600" b="1" i="0" u="none" strike="noStrike" baseline="0" dirty="0">
                  <a:solidFill>
                    <a:srgbClr val="000080"/>
                  </a:solidFill>
                  <a:latin typeface="Times New Roman"/>
                  <a:cs typeface="Times New Roman"/>
                </a:rPr>
                <a:t>17,3</a:t>
              </a:r>
              <a:r>
                <a:rPr lang="ru-UA" sz="1600" b="1" i="0" u="none" strike="noStrike" baseline="0" dirty="0">
                  <a:solidFill>
                    <a:srgbClr val="000080"/>
                  </a:solidFill>
                  <a:latin typeface="Times New Roman"/>
                  <a:cs typeface="Times New Roman"/>
                </a:rPr>
                <a:t>%</a:t>
              </a:r>
            </a:p>
            <a:p>
              <a:pPr algn="ctr" rtl="0">
                <a:defRPr sz="1000"/>
              </a:pPr>
              <a:r>
                <a:rPr lang="ru-UA" sz="1600" b="1" i="0" u="none" strike="noStrike" baseline="0" dirty="0">
                  <a:solidFill>
                    <a:srgbClr val="000080"/>
                  </a:solidFill>
                  <a:latin typeface="Times New Roman"/>
                  <a:cs typeface="Times New Roman"/>
                </a:rPr>
                <a:t>+</a:t>
              </a:r>
              <a:r>
                <a:rPr lang="uk-UA" sz="1600" b="1" i="0" u="none" strike="noStrike" baseline="0" dirty="0">
                  <a:solidFill>
                    <a:srgbClr val="000080"/>
                  </a:solidFill>
                  <a:latin typeface="Times New Roman"/>
                  <a:cs typeface="Times New Roman"/>
                </a:rPr>
                <a:t>203,0</a:t>
              </a:r>
              <a:endParaRPr lang="ru-UA" sz="1600" b="1" i="0" u="none" strike="noStrike" baseline="0" dirty="0">
                <a:solidFill>
                  <a:srgbClr val="000080"/>
                </a:solidFill>
                <a:latin typeface="Times New Roman"/>
                <a:cs typeface="Times New Roman"/>
              </a:endParaRPr>
            </a:p>
          </p:txBody>
        </p:sp>
      </p:grp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B2AEE320-C90F-48C3-97D7-28D98C49B9BC}"/>
              </a:ext>
            </a:extLst>
          </p:cNvPr>
          <p:cNvGraphicFramePr>
            <a:graphicFrameLocks/>
          </p:cNvGraphicFramePr>
          <p:nvPr/>
        </p:nvGraphicFramePr>
        <p:xfrm>
          <a:off x="5934075" y="3433762"/>
          <a:ext cx="5600700" cy="3086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" name="AutoShape 7">
            <a:extLst>
              <a:ext uri="{FF2B5EF4-FFF2-40B4-BE49-F238E27FC236}">
                <a16:creationId xmlns:a16="http://schemas.microsoft.com/office/drawing/2014/main" id="{707B182A-C59C-4BE8-92C0-3BDB7F889A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0426" y="4824412"/>
            <a:ext cx="809624" cy="504825"/>
          </a:xfrm>
          <a:prstGeom prst="roundRect">
            <a:avLst>
              <a:gd name="adj" fmla="val 16667"/>
            </a:avLst>
          </a:prstGeom>
          <a:solidFill>
            <a:srgbClr xmlns:mc="http://schemas.openxmlformats.org/markup-compatibility/2006" xmlns:a14="http://schemas.microsoft.com/office/drawing/2010/main" val="FFFFFF" mc:Ignorable="a14" a14:legacySpreadsheetColorIndex="65"/>
          </a:solidFill>
          <a:ln w="9525">
            <a:solidFill>
              <a:srgbClr xmlns:mc="http://schemas.openxmlformats.org/markup-compatibility/2006" xmlns:a14="http://schemas.microsoft.com/office/drawing/2010/main" val="000000" mc:Ignorable="a14" a14:legacySpreadsheetColorIndex="64"/>
            </a:solidFill>
            <a:round/>
            <a:headEnd/>
            <a:tailEnd/>
          </a:ln>
        </p:spPr>
        <p:txBody>
          <a:bodyPr wrap="square" lIns="36576" tIns="32004" rIns="36576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uk-UA" sz="1400" b="1" i="0" u="none" strike="noStrike" baseline="0" dirty="0">
                <a:solidFill>
                  <a:srgbClr val="000099"/>
                </a:solidFill>
                <a:latin typeface="Times New Roman"/>
                <a:cs typeface="Times New Roman"/>
              </a:rPr>
              <a:t>+450</a:t>
            </a:r>
          </a:p>
          <a:p>
            <a:pPr algn="ctr" rtl="0">
              <a:defRPr sz="1000"/>
            </a:pPr>
            <a:r>
              <a:rPr lang="uk-UA" sz="1400" b="1" i="0" u="none" strike="noStrike" baseline="0" dirty="0">
                <a:solidFill>
                  <a:srgbClr val="000099"/>
                </a:solidFill>
                <a:latin typeface="Times New Roman"/>
                <a:cs typeface="Times New Roman"/>
              </a:rPr>
              <a:t>+12,1%</a:t>
            </a:r>
            <a:endParaRPr lang="ru-UA" sz="1400" b="1" i="0" u="none" strike="noStrike" baseline="0" dirty="0">
              <a:solidFill>
                <a:srgbClr val="000099"/>
              </a:solidFill>
              <a:latin typeface="Times New Roman"/>
              <a:cs typeface="Times New Roman"/>
            </a:endParaRPr>
          </a:p>
        </p:txBody>
      </p:sp>
      <p:sp>
        <p:nvSpPr>
          <p:cNvPr id="9" name="AutoShape 7">
            <a:extLst>
              <a:ext uri="{FF2B5EF4-FFF2-40B4-BE49-F238E27FC236}">
                <a16:creationId xmlns:a16="http://schemas.microsoft.com/office/drawing/2014/main" id="{5F0592A5-9E8B-4B91-8FD1-628154068C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7226" y="4567237"/>
            <a:ext cx="809624" cy="504825"/>
          </a:xfrm>
          <a:prstGeom prst="roundRect">
            <a:avLst>
              <a:gd name="adj" fmla="val 16667"/>
            </a:avLst>
          </a:prstGeom>
          <a:solidFill>
            <a:srgbClr xmlns:mc="http://schemas.openxmlformats.org/markup-compatibility/2006" xmlns:a14="http://schemas.microsoft.com/office/drawing/2010/main" val="FFFFFF" mc:Ignorable="a14" a14:legacySpreadsheetColorIndex="65"/>
          </a:solidFill>
          <a:ln w="9525">
            <a:solidFill>
              <a:srgbClr xmlns:mc="http://schemas.openxmlformats.org/markup-compatibility/2006" xmlns:a14="http://schemas.microsoft.com/office/drawing/2010/main" val="000000" mc:Ignorable="a14" a14:legacySpreadsheetColorIndex="64"/>
            </a:solidFill>
            <a:round/>
            <a:headEnd/>
            <a:tailEnd/>
          </a:ln>
        </p:spPr>
        <p:txBody>
          <a:bodyPr wrap="square" lIns="36576" tIns="32004" rIns="36576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uk-UA" sz="1400" b="1" i="0" u="none" strike="noStrike" baseline="0" dirty="0">
                <a:solidFill>
                  <a:srgbClr val="000099"/>
                </a:solidFill>
                <a:latin typeface="Times New Roman"/>
                <a:cs typeface="Times New Roman"/>
              </a:rPr>
              <a:t>+550</a:t>
            </a:r>
          </a:p>
          <a:p>
            <a:pPr algn="ctr" rtl="0">
              <a:defRPr sz="1000"/>
            </a:pPr>
            <a:r>
              <a:rPr lang="uk-UA" sz="1400" b="1" i="0" u="none" strike="noStrike" baseline="0" dirty="0">
                <a:solidFill>
                  <a:srgbClr val="000099"/>
                </a:solidFill>
                <a:latin typeface="Times New Roman"/>
                <a:cs typeface="Times New Roman"/>
              </a:rPr>
              <a:t>+13,2%</a:t>
            </a:r>
            <a:endParaRPr lang="ru-UA" sz="1400" b="1" i="0" u="none" strike="noStrike" baseline="0" dirty="0">
              <a:solidFill>
                <a:srgbClr val="000099"/>
              </a:solidFill>
              <a:latin typeface="Times New Roman"/>
              <a:cs typeface="Times New Roman"/>
            </a:endParaRPr>
          </a:p>
        </p:txBody>
      </p:sp>
      <p:sp>
        <p:nvSpPr>
          <p:cNvPr id="10" name="AutoShape 7">
            <a:extLst>
              <a:ext uri="{FF2B5EF4-FFF2-40B4-BE49-F238E27FC236}">
                <a16:creationId xmlns:a16="http://schemas.microsoft.com/office/drawing/2014/main" id="{6A962897-0CF4-414E-BC20-DFB4751A0F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01176" y="4443412"/>
            <a:ext cx="809624" cy="504825"/>
          </a:xfrm>
          <a:prstGeom prst="roundRect">
            <a:avLst>
              <a:gd name="adj" fmla="val 16667"/>
            </a:avLst>
          </a:prstGeom>
          <a:solidFill>
            <a:srgbClr xmlns:mc="http://schemas.openxmlformats.org/markup-compatibility/2006" xmlns:a14="http://schemas.microsoft.com/office/drawing/2010/main" val="FFFFFF" mc:Ignorable="a14" a14:legacySpreadsheetColorIndex="65"/>
          </a:solidFill>
          <a:ln w="9525">
            <a:solidFill>
              <a:srgbClr xmlns:mc="http://schemas.openxmlformats.org/markup-compatibility/2006" xmlns:a14="http://schemas.microsoft.com/office/drawing/2010/main" val="000000" mc:Ignorable="a14" a14:legacySpreadsheetColorIndex="64"/>
            </a:solidFill>
            <a:round/>
            <a:headEnd/>
            <a:tailEnd/>
          </a:ln>
        </p:spPr>
        <p:txBody>
          <a:bodyPr wrap="square" lIns="36576" tIns="32004" rIns="36576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ru-UA" sz="1400" b="1" i="0" u="none" strike="noStrike" baseline="0" dirty="0">
                <a:solidFill>
                  <a:srgbClr val="000080"/>
                </a:solidFill>
                <a:latin typeface="Times New Roman"/>
                <a:cs typeface="Times New Roman"/>
              </a:rPr>
              <a:t>+1277</a:t>
            </a:r>
          </a:p>
          <a:p>
            <a:pPr algn="ctr" rtl="0">
              <a:defRPr sz="1000"/>
            </a:pPr>
            <a:r>
              <a:rPr lang="ru-UA" sz="1400" b="1" i="0" u="none" strike="noStrike" baseline="0" dirty="0">
                <a:solidFill>
                  <a:srgbClr val="000080"/>
                </a:solidFill>
                <a:latin typeface="Times New Roman"/>
                <a:cs typeface="Times New Roman"/>
              </a:rPr>
              <a:t>+27,0%</a:t>
            </a:r>
          </a:p>
        </p:txBody>
      </p:sp>
      <p:sp>
        <p:nvSpPr>
          <p:cNvPr id="11" name="Line 6">
            <a:extLst>
              <a:ext uri="{FF2B5EF4-FFF2-40B4-BE49-F238E27FC236}">
                <a16:creationId xmlns:a16="http://schemas.microsoft.com/office/drawing/2014/main" id="{8E408A2B-9FBB-4991-BF3B-5BB0BAFE75B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43775" y="5281612"/>
            <a:ext cx="733425" cy="409575"/>
          </a:xfrm>
          <a:prstGeom prst="line">
            <a:avLst/>
          </a:prstGeom>
          <a:noFill/>
          <a:ln w="38100">
            <a:solidFill>
              <a:srgbClr xmlns:mc="http://schemas.openxmlformats.org/markup-compatibility/2006" xmlns:a14="http://schemas.microsoft.com/office/drawing/2010/main" val="000080" mc:Ignorable="a14" a14:legacySpreadsheetColorIndex="18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UA" dirty="0"/>
          </a:p>
        </p:txBody>
      </p:sp>
      <p:sp>
        <p:nvSpPr>
          <p:cNvPr id="12" name="Line 6">
            <a:extLst>
              <a:ext uri="{FF2B5EF4-FFF2-40B4-BE49-F238E27FC236}">
                <a16:creationId xmlns:a16="http://schemas.microsoft.com/office/drawing/2014/main" id="{4D853032-C70B-46CA-B567-F379DC36771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420100" y="5043487"/>
            <a:ext cx="733425" cy="409575"/>
          </a:xfrm>
          <a:prstGeom prst="line">
            <a:avLst/>
          </a:prstGeom>
          <a:noFill/>
          <a:ln w="38100">
            <a:solidFill>
              <a:srgbClr xmlns:mc="http://schemas.openxmlformats.org/markup-compatibility/2006" xmlns:a14="http://schemas.microsoft.com/office/drawing/2010/main" val="000080" mc:Ignorable="a14" a14:legacySpreadsheetColorIndex="18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UA" dirty="0"/>
          </a:p>
        </p:txBody>
      </p:sp>
      <p:sp>
        <p:nvSpPr>
          <p:cNvPr id="13" name="Line 6">
            <a:extLst>
              <a:ext uri="{FF2B5EF4-FFF2-40B4-BE49-F238E27FC236}">
                <a16:creationId xmlns:a16="http://schemas.microsoft.com/office/drawing/2014/main" id="{4E13788C-D357-4ADB-8366-39807B0D7BF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496425" y="4891087"/>
            <a:ext cx="733425" cy="409575"/>
          </a:xfrm>
          <a:prstGeom prst="line">
            <a:avLst/>
          </a:prstGeom>
          <a:noFill/>
          <a:ln w="38100">
            <a:solidFill>
              <a:srgbClr xmlns:mc="http://schemas.openxmlformats.org/markup-compatibility/2006" xmlns:a14="http://schemas.microsoft.com/office/drawing/2010/main" val="000080" mc:Ignorable="a14" a14:legacySpreadsheetColorIndex="18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UA" dirty="0"/>
          </a:p>
        </p:txBody>
      </p:sp>
      <p:sp>
        <p:nvSpPr>
          <p:cNvPr id="14" name="Line 6">
            <a:extLst>
              <a:ext uri="{FF2B5EF4-FFF2-40B4-BE49-F238E27FC236}">
                <a16:creationId xmlns:a16="http://schemas.microsoft.com/office/drawing/2014/main" id="{72050B86-647B-473E-B53B-5F1CA1CE3C8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067550" y="3976687"/>
            <a:ext cx="3333750" cy="619125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UA" dirty="0"/>
          </a:p>
        </p:txBody>
      </p:sp>
      <p:sp>
        <p:nvSpPr>
          <p:cNvPr id="15" name="AutoShape 7">
            <a:extLst>
              <a:ext uri="{FF2B5EF4-FFF2-40B4-BE49-F238E27FC236}">
                <a16:creationId xmlns:a16="http://schemas.microsoft.com/office/drawing/2014/main" id="{28D3A639-EF59-4EFF-AF66-090378ABC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8976" y="3919537"/>
            <a:ext cx="809624" cy="504825"/>
          </a:xfrm>
          <a:prstGeom prst="roundRect">
            <a:avLst>
              <a:gd name="adj" fmla="val 16667"/>
            </a:avLst>
          </a:prstGeom>
          <a:solidFill>
            <a:srgbClr xmlns:mc="http://schemas.openxmlformats.org/markup-compatibility/2006" xmlns:a14="http://schemas.microsoft.com/office/drawing/2010/main" val="FFFFFF" mc:Ignorable="a14" a14:legacySpreadsheetColorIndex="65"/>
          </a:solidFill>
          <a:ln w="9525">
            <a:solidFill>
              <a:srgbClr xmlns:mc="http://schemas.openxmlformats.org/markup-compatibility/2006" xmlns:a14="http://schemas.microsoft.com/office/drawing/2010/main" val="000000" mc:Ignorable="a14" a14:legacySpreadsheetColorIndex="64"/>
            </a:solidFill>
            <a:round/>
            <a:headEnd/>
            <a:tailEnd/>
          </a:ln>
        </p:spPr>
        <p:txBody>
          <a:bodyPr wrap="square" lIns="36576" tIns="32004" rIns="36576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ru-UA" sz="1400" b="1" i="0" u="none" strike="noStrike" baseline="0" dirty="0">
                <a:solidFill>
                  <a:srgbClr val="000000"/>
                </a:solidFill>
                <a:latin typeface="Times New Roman"/>
                <a:cs typeface="Times New Roman"/>
              </a:rPr>
              <a:t>+2 277</a:t>
            </a:r>
          </a:p>
          <a:p>
            <a:pPr algn="ctr" rtl="0">
              <a:defRPr sz="1000"/>
            </a:pPr>
            <a:r>
              <a:rPr lang="ru-UA" sz="1400" b="1" i="0" u="none" strike="noStrike" baseline="0" dirty="0">
                <a:solidFill>
                  <a:srgbClr val="000000"/>
                </a:solidFill>
                <a:latin typeface="Times New Roman"/>
                <a:cs typeface="Times New Roman"/>
              </a:rPr>
              <a:t>+61,2%</a:t>
            </a:r>
          </a:p>
        </p:txBody>
      </p:sp>
      <p:sp>
        <p:nvSpPr>
          <p:cNvPr id="16" name="Line 6">
            <a:extLst>
              <a:ext uri="{FF2B5EF4-FFF2-40B4-BE49-F238E27FC236}">
                <a16:creationId xmlns:a16="http://schemas.microsoft.com/office/drawing/2014/main" id="{CA3A1A54-F44A-421E-8F29-7E66637BA0F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09775" y="4643437"/>
            <a:ext cx="1076325" cy="609600"/>
          </a:xfrm>
          <a:prstGeom prst="line">
            <a:avLst/>
          </a:prstGeom>
          <a:noFill/>
          <a:ln w="38100">
            <a:solidFill>
              <a:srgbClr xmlns:mc="http://schemas.openxmlformats.org/markup-compatibility/2006" xmlns:a14="http://schemas.microsoft.com/office/drawing/2010/main" val="000080" mc:Ignorable="a14" a14:legacySpreadsheetColorIndex="18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UA" dirty="0"/>
          </a:p>
        </p:txBody>
      </p:sp>
      <p:sp>
        <p:nvSpPr>
          <p:cNvPr id="17" name="AutoShape 7">
            <a:extLst>
              <a:ext uri="{FF2B5EF4-FFF2-40B4-BE49-F238E27FC236}">
                <a16:creationId xmlns:a16="http://schemas.microsoft.com/office/drawing/2014/main" id="{6D59D9AD-06E5-4D52-A7F9-1443ED9E2F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4024312"/>
            <a:ext cx="1061891" cy="588422"/>
          </a:xfrm>
          <a:prstGeom prst="roundRect">
            <a:avLst>
              <a:gd name="adj" fmla="val 16667"/>
            </a:avLst>
          </a:prstGeom>
          <a:solidFill>
            <a:srgbClr xmlns:mc="http://schemas.openxmlformats.org/markup-compatibility/2006" xmlns:a14="http://schemas.microsoft.com/office/drawing/2010/main" val="FFFFFF" mc:Ignorable="a14" a14:legacySpreadsheetColorIndex="65"/>
          </a:solidFill>
          <a:ln w="9525">
            <a:solidFill>
              <a:srgbClr xmlns:mc="http://schemas.openxmlformats.org/markup-compatibility/2006" xmlns:a14="http://schemas.microsoft.com/office/drawing/2010/main" val="000000" mc:Ignorable="a14" a14:legacySpreadsheetColorIndex="64"/>
            </a:solidFill>
            <a:round/>
            <a:headEnd/>
            <a:tailEnd/>
          </a:ln>
        </p:spPr>
        <p:txBody>
          <a:bodyPr wrap="square" lIns="36576" tIns="32004" rIns="36576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ru-UA" sz="1600" b="1" i="0" u="none" strike="noStrike" baseline="0" dirty="0">
                <a:solidFill>
                  <a:srgbClr val="000080"/>
                </a:solidFill>
                <a:latin typeface="Times New Roman"/>
                <a:cs typeface="Times New Roman"/>
              </a:rPr>
              <a:t>+ </a:t>
            </a:r>
            <a:r>
              <a:rPr lang="uk-UA" sz="1600" b="1" i="0" u="none" strike="noStrike" baseline="0" dirty="0">
                <a:solidFill>
                  <a:srgbClr val="000080"/>
                </a:solidFill>
                <a:latin typeface="Times New Roman"/>
                <a:cs typeface="Times New Roman"/>
              </a:rPr>
              <a:t>10,0</a:t>
            </a:r>
            <a:r>
              <a:rPr lang="ru-UA" sz="1600" b="1" i="0" u="none" strike="noStrike" baseline="0" dirty="0">
                <a:solidFill>
                  <a:srgbClr val="000080"/>
                </a:solidFill>
                <a:latin typeface="Times New Roman"/>
                <a:cs typeface="Times New Roman"/>
              </a:rPr>
              <a:t>%</a:t>
            </a:r>
          </a:p>
          <a:p>
            <a:pPr algn="ctr" rtl="0">
              <a:defRPr sz="1000"/>
            </a:pPr>
            <a:r>
              <a:rPr lang="ru-UA" sz="1600" b="1" i="0" u="none" strike="noStrike" baseline="0" dirty="0">
                <a:solidFill>
                  <a:srgbClr val="000080"/>
                </a:solidFill>
                <a:latin typeface="Times New Roman"/>
                <a:cs typeface="Times New Roman"/>
              </a:rPr>
              <a:t>+</a:t>
            </a:r>
            <a:r>
              <a:rPr lang="uk-UA" sz="1600" b="1" i="0" u="none" strike="noStrike" baseline="0" dirty="0">
                <a:solidFill>
                  <a:srgbClr val="000080"/>
                </a:solidFill>
                <a:latin typeface="Times New Roman"/>
                <a:cs typeface="Times New Roman"/>
              </a:rPr>
              <a:t>106,9</a:t>
            </a:r>
            <a:endParaRPr lang="ru-UA" sz="1600" b="1" i="0" u="none" strike="noStrike" baseline="0" dirty="0">
              <a:solidFill>
                <a:srgbClr val="00008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90574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>
            <a:extLst>
              <a:ext uri="{FF2B5EF4-FFF2-40B4-BE49-F238E27FC236}">
                <a16:creationId xmlns:a16="http://schemas.microsoft.com/office/drawing/2014/main" id="{83D95FAD-AA4F-4AD7-99A4-52E48F1CAE26}"/>
              </a:ext>
            </a:extLst>
          </p:cNvPr>
          <p:cNvSpPr/>
          <p:nvPr/>
        </p:nvSpPr>
        <p:spPr>
          <a:xfrm>
            <a:off x="4152900" y="5124326"/>
            <a:ext cx="1038225" cy="99925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93443">
                <a:srgbClr val="6CBBDE"/>
              </a:gs>
              <a:gs pos="74000">
                <a:srgbClr val="A5D5EB"/>
              </a:gs>
              <a:gs pos="41000">
                <a:srgbClr val="FBC18D"/>
              </a:gs>
            </a:gsLst>
            <a:lin ang="5400000" scaled="1"/>
          </a:gradFill>
          <a:ln w="25400">
            <a:solidFill>
              <a:srgbClr val="348BC6"/>
            </a:solidFill>
          </a:ln>
          <a:scene3d>
            <a:camera prst="orthographicFront"/>
            <a:lightRig rig="threePt" dir="t"/>
          </a:scene3d>
          <a:sp3d>
            <a:bevelT w="24765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200" b="1" dirty="0">
              <a:solidFill>
                <a:srgbClr val="000000"/>
              </a:solidFill>
              <a:cs typeface="Times New Roman"/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DA26C299-FE52-4D58-825A-5AB39C9AC6C4}"/>
              </a:ext>
            </a:extLst>
          </p:cNvPr>
          <p:cNvSpPr/>
          <p:nvPr/>
        </p:nvSpPr>
        <p:spPr>
          <a:xfrm>
            <a:off x="2381250" y="3495118"/>
            <a:ext cx="1419225" cy="14001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93443">
                <a:srgbClr val="6CBBDE"/>
              </a:gs>
              <a:gs pos="74000">
                <a:srgbClr val="A5D5EB"/>
              </a:gs>
              <a:gs pos="41000">
                <a:srgbClr val="FBC18D"/>
              </a:gs>
            </a:gsLst>
            <a:lin ang="5400000" scaled="1"/>
          </a:gradFill>
          <a:ln w="25400">
            <a:solidFill>
              <a:srgbClr val="348BC6"/>
            </a:solidFill>
          </a:ln>
          <a:scene3d>
            <a:camera prst="orthographicFront"/>
            <a:lightRig rig="threePt" dir="t"/>
          </a:scene3d>
          <a:sp3d>
            <a:bevelT w="24765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 sz="2200" b="1" dirty="0">
              <a:solidFill>
                <a:srgbClr val="000000"/>
              </a:solidFill>
              <a:cs typeface="Times New Roman"/>
            </a:endParaRPr>
          </a:p>
        </p:txBody>
      </p:sp>
      <p:pic>
        <p:nvPicPr>
          <p:cNvPr id="4" name="Picture 12" descr="1200px-Coat_of_Arms_of_Chernihiv">
            <a:extLst>
              <a:ext uri="{FF2B5EF4-FFF2-40B4-BE49-F238E27FC236}">
                <a16:creationId xmlns:a16="http://schemas.microsoft.com/office/drawing/2014/main" id="{EECBECFE-21AA-4F0A-A9C0-FE5F0B74B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88020" cy="8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E9F36A-7FEE-4626-856F-352404290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27" y="5934941"/>
            <a:ext cx="788020" cy="951635"/>
          </a:xfrm>
          <a:prstGeom prst="rect">
            <a:avLst/>
          </a:prstGeom>
        </p:spPr>
      </p:pic>
      <p:sp>
        <p:nvSpPr>
          <p:cNvPr id="12" name="Овал 11">
            <a:extLst>
              <a:ext uri="{FF2B5EF4-FFF2-40B4-BE49-F238E27FC236}">
                <a16:creationId xmlns:a16="http://schemas.microsoft.com/office/drawing/2014/main" id="{FD69D415-DBBD-47B1-A629-A860E1768FC2}"/>
              </a:ext>
            </a:extLst>
          </p:cNvPr>
          <p:cNvSpPr/>
          <p:nvPr/>
        </p:nvSpPr>
        <p:spPr>
          <a:xfrm>
            <a:off x="8579935" y="3063113"/>
            <a:ext cx="400050" cy="42212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93443">
                <a:srgbClr val="6CBBDE"/>
              </a:gs>
              <a:gs pos="74000">
                <a:srgbClr val="A5D5EB"/>
              </a:gs>
              <a:gs pos="41000">
                <a:srgbClr val="FBC18D"/>
              </a:gs>
            </a:gsLst>
            <a:lin ang="5400000" scaled="1"/>
          </a:gradFill>
          <a:ln w="25400">
            <a:solidFill>
              <a:srgbClr val="348BC6"/>
            </a:solidFill>
          </a:ln>
          <a:scene3d>
            <a:camera prst="orthographicFront"/>
            <a:lightRig rig="threePt" dir="t"/>
          </a:scene3d>
          <a:sp3d>
            <a:bevelT w="24765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200" b="1" dirty="0">
              <a:solidFill>
                <a:srgbClr val="000000"/>
              </a:solidFill>
              <a:cs typeface="Times New Roman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96235867-13F7-4947-9A7B-9526D3F05B76}"/>
              </a:ext>
            </a:extLst>
          </p:cNvPr>
          <p:cNvCxnSpPr>
            <a:cxnSpLocks/>
            <a:stCxn id="6" idx="6"/>
          </p:cNvCxnSpPr>
          <p:nvPr/>
        </p:nvCxnSpPr>
        <p:spPr>
          <a:xfrm>
            <a:off x="3562350" y="1813956"/>
            <a:ext cx="1628775" cy="587582"/>
          </a:xfrm>
          <a:prstGeom prst="line">
            <a:avLst/>
          </a:prstGeom>
          <a:ln w="1143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84000">
                  <a:srgbClr val="C1D1EB"/>
                </a:gs>
                <a:gs pos="58000">
                  <a:schemeClr val="accent1">
                    <a:lumMod val="45000"/>
                    <a:lumOff val="55000"/>
                  </a:schemeClr>
                </a:gs>
                <a:gs pos="21000">
                  <a:srgbClr val="348BC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DA1DCC22-78C8-440F-B2EC-B1B36567317D}"/>
              </a:ext>
            </a:extLst>
          </p:cNvPr>
          <p:cNvCxnSpPr>
            <a:cxnSpLocks/>
          </p:cNvCxnSpPr>
          <p:nvPr/>
        </p:nvCxnSpPr>
        <p:spPr>
          <a:xfrm flipV="1">
            <a:off x="3696555" y="3361768"/>
            <a:ext cx="1285020" cy="466727"/>
          </a:xfrm>
          <a:prstGeom prst="line">
            <a:avLst/>
          </a:prstGeom>
          <a:ln w="889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84000">
                  <a:srgbClr val="C1D1EB"/>
                </a:gs>
                <a:gs pos="58000">
                  <a:schemeClr val="accent1">
                    <a:lumMod val="45000"/>
                    <a:lumOff val="55000"/>
                  </a:schemeClr>
                </a:gs>
                <a:gs pos="21000">
                  <a:srgbClr val="348BC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F504176E-CE3F-4569-80BC-65B7A4B801F0}"/>
              </a:ext>
            </a:extLst>
          </p:cNvPr>
          <p:cNvCxnSpPr>
            <a:cxnSpLocks/>
            <a:stCxn id="9" idx="7"/>
          </p:cNvCxnSpPr>
          <p:nvPr/>
        </p:nvCxnSpPr>
        <p:spPr>
          <a:xfrm flipV="1">
            <a:off x="5039080" y="4200463"/>
            <a:ext cx="480660" cy="1070201"/>
          </a:xfrm>
          <a:prstGeom prst="line">
            <a:avLst/>
          </a:prstGeom>
          <a:ln w="6985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84000">
                  <a:srgbClr val="C1D1EB"/>
                </a:gs>
                <a:gs pos="58000">
                  <a:schemeClr val="accent1">
                    <a:lumMod val="45000"/>
                    <a:lumOff val="55000"/>
                  </a:schemeClr>
                </a:gs>
                <a:gs pos="21000">
                  <a:srgbClr val="348BC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E0A8A9B0-454E-428D-944F-4E6C60724FE8}"/>
              </a:ext>
            </a:extLst>
          </p:cNvPr>
          <p:cNvCxnSpPr>
            <a:cxnSpLocks/>
          </p:cNvCxnSpPr>
          <p:nvPr/>
        </p:nvCxnSpPr>
        <p:spPr>
          <a:xfrm flipH="1" flipV="1">
            <a:off x="6919914" y="4451755"/>
            <a:ext cx="315541" cy="1240869"/>
          </a:xfrm>
          <a:prstGeom prst="line">
            <a:avLst/>
          </a:prstGeom>
          <a:ln w="60325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84000">
                  <a:srgbClr val="C1D1EB"/>
                </a:gs>
                <a:gs pos="58000">
                  <a:schemeClr val="accent1">
                    <a:lumMod val="45000"/>
                    <a:lumOff val="55000"/>
                  </a:schemeClr>
                </a:gs>
                <a:gs pos="21000">
                  <a:srgbClr val="348BC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BBC3DDEC-CD14-4BF2-A632-D0B2235F5E01}"/>
              </a:ext>
            </a:extLst>
          </p:cNvPr>
          <p:cNvCxnSpPr>
            <a:cxnSpLocks/>
          </p:cNvCxnSpPr>
          <p:nvPr/>
        </p:nvCxnSpPr>
        <p:spPr>
          <a:xfrm flipH="1" flipV="1">
            <a:off x="7637480" y="3828494"/>
            <a:ext cx="811195" cy="511848"/>
          </a:xfrm>
          <a:prstGeom prst="line">
            <a:avLst/>
          </a:prstGeom>
          <a:ln w="47625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84000">
                  <a:srgbClr val="C1D1EB"/>
                </a:gs>
                <a:gs pos="58000">
                  <a:schemeClr val="accent1">
                    <a:lumMod val="45000"/>
                    <a:lumOff val="55000"/>
                  </a:schemeClr>
                </a:gs>
                <a:gs pos="21000">
                  <a:srgbClr val="348BC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43D647FE-0FED-4E7D-B46A-3A2B5D035EF7}"/>
              </a:ext>
            </a:extLst>
          </p:cNvPr>
          <p:cNvCxnSpPr>
            <a:cxnSpLocks/>
          </p:cNvCxnSpPr>
          <p:nvPr/>
        </p:nvCxnSpPr>
        <p:spPr>
          <a:xfrm flipH="1" flipV="1">
            <a:off x="7874035" y="3108680"/>
            <a:ext cx="696894" cy="155163"/>
          </a:xfrm>
          <a:prstGeom prst="line">
            <a:avLst/>
          </a:prstGeom>
          <a:ln w="38100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84000">
                  <a:srgbClr val="C1D1EB"/>
                </a:gs>
                <a:gs pos="58000">
                  <a:schemeClr val="accent1">
                    <a:lumMod val="45000"/>
                    <a:lumOff val="55000"/>
                  </a:schemeClr>
                </a:gs>
                <a:gs pos="21000">
                  <a:srgbClr val="348BC6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06EF287A-E42D-48D7-B819-B104454A98BD}"/>
              </a:ext>
            </a:extLst>
          </p:cNvPr>
          <p:cNvSpPr/>
          <p:nvPr/>
        </p:nvSpPr>
        <p:spPr>
          <a:xfrm>
            <a:off x="738284" y="4064740"/>
            <a:ext cx="1762125" cy="3870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UA" sz="1600" b="1" i="0" u="none" strike="noStrike" baseline="0" dirty="0">
                <a:solidFill>
                  <a:srgbClr val="000000"/>
                </a:solidFill>
                <a:cs typeface="Times New Roman"/>
              </a:rPr>
              <a:t>Плата за землю</a:t>
            </a:r>
            <a:endParaRPr lang="uk-UA" dirty="0"/>
          </a:p>
        </p:txBody>
      </p:sp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D0476BD8-99A0-40F8-862D-A54E37D4E1CA}"/>
              </a:ext>
            </a:extLst>
          </p:cNvPr>
          <p:cNvSpPr/>
          <p:nvPr/>
        </p:nvSpPr>
        <p:spPr>
          <a:xfrm>
            <a:off x="2393686" y="3779073"/>
            <a:ext cx="1404584" cy="883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defRPr sz="1000"/>
            </a:pPr>
            <a:r>
              <a:rPr lang="uk-UA" sz="2000" b="1" i="0" u="none" strike="noStrike" baseline="0" dirty="0">
                <a:solidFill>
                  <a:srgbClr val="000000"/>
                </a:solidFill>
                <a:cs typeface="Times New Roman"/>
              </a:rPr>
              <a:t>248,9</a:t>
            </a:r>
            <a:r>
              <a:rPr lang="ru-UA" sz="2000" b="1" i="0" u="none" strike="noStrike" baseline="0" dirty="0">
                <a:solidFill>
                  <a:srgbClr val="000000"/>
                </a:solidFill>
                <a:cs typeface="Times New Roman"/>
              </a:rPr>
              <a:t>; </a:t>
            </a:r>
            <a:endParaRPr lang="uk-UA" sz="2000" b="1" i="0" u="none" strike="noStrike" baseline="0" dirty="0">
              <a:solidFill>
                <a:srgbClr val="000000"/>
              </a:solidFill>
              <a:cs typeface="Times New Roman"/>
            </a:endParaRPr>
          </a:p>
          <a:p>
            <a:pPr algn="ctr" rtl="0">
              <a:defRPr sz="1000"/>
            </a:pPr>
            <a:r>
              <a:rPr lang="uk-UA" sz="2000" b="1" i="0" u="none" strike="noStrike" baseline="0" dirty="0">
                <a:solidFill>
                  <a:srgbClr val="000000"/>
                </a:solidFill>
                <a:cs typeface="Times New Roman"/>
              </a:rPr>
              <a:t>37,1</a:t>
            </a:r>
            <a:r>
              <a:rPr lang="ru-UA" sz="2000" b="1" i="0" u="none" strike="noStrike" baseline="0" dirty="0">
                <a:solidFill>
                  <a:srgbClr val="000000"/>
                </a:solidFill>
                <a:cs typeface="Times New Roman"/>
              </a:rPr>
              <a:t>% </a:t>
            </a: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77E2AFF0-5429-4360-A27F-7AD1712EAC77}"/>
              </a:ext>
            </a:extLst>
          </p:cNvPr>
          <p:cNvSpPr/>
          <p:nvPr/>
        </p:nvSpPr>
        <p:spPr>
          <a:xfrm>
            <a:off x="-107527" y="1620447"/>
            <a:ext cx="1762125" cy="3870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defRPr sz="1000"/>
            </a:pPr>
            <a:r>
              <a:rPr lang="uk-UA" sz="1600" b="1" i="0" u="none" strike="noStrike" baseline="0" dirty="0">
                <a:solidFill>
                  <a:srgbClr val="000000"/>
                </a:solidFill>
                <a:cs typeface="Times New Roman"/>
              </a:rPr>
              <a:t>Єдиний</a:t>
            </a:r>
            <a:r>
              <a:rPr lang="ru-UA" sz="1600" b="1" i="0" u="none" strike="noStrike" baseline="0" dirty="0">
                <a:solidFill>
                  <a:srgbClr val="000000"/>
                </a:solidFill>
                <a:cs typeface="Times New Roman"/>
              </a:rPr>
              <a:t> податок</a:t>
            </a:r>
          </a:p>
        </p:txBody>
      </p:sp>
      <p:sp>
        <p:nvSpPr>
          <p:cNvPr id="53" name="Прямоугольник 52">
            <a:extLst>
              <a:ext uri="{FF2B5EF4-FFF2-40B4-BE49-F238E27FC236}">
                <a16:creationId xmlns:a16="http://schemas.microsoft.com/office/drawing/2014/main" id="{B5835936-528C-4729-B4EB-1F90C12C4E05}"/>
              </a:ext>
            </a:extLst>
          </p:cNvPr>
          <p:cNvSpPr/>
          <p:nvPr/>
        </p:nvSpPr>
        <p:spPr>
          <a:xfrm>
            <a:off x="1189309" y="5865089"/>
            <a:ext cx="3357990" cy="3870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defRPr sz="1000"/>
            </a:pPr>
            <a:r>
              <a:rPr lang="ru-UA" sz="1600" b="1" i="0" u="none" strike="noStrike" baseline="0" dirty="0">
                <a:solidFill>
                  <a:srgbClr val="000000"/>
                </a:solidFill>
                <a:cs typeface="Times New Roman"/>
              </a:rPr>
              <a:t>Податок на нерухоме майно, відмінне від земельної ділянки; </a:t>
            </a: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F1CFB5F6-A6F0-4D8D-988F-F5D3788D8CE5}"/>
              </a:ext>
            </a:extLst>
          </p:cNvPr>
          <p:cNvSpPr/>
          <p:nvPr/>
        </p:nvSpPr>
        <p:spPr>
          <a:xfrm>
            <a:off x="3970929" y="5172632"/>
            <a:ext cx="1462550" cy="919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defRPr sz="1000"/>
            </a:pPr>
            <a:r>
              <a:rPr lang="uk-UA" sz="2000" b="1" i="0" u="none" strike="noStrike" baseline="0" dirty="0">
                <a:solidFill>
                  <a:srgbClr val="000000"/>
                </a:solidFill>
                <a:cs typeface="Times New Roman"/>
              </a:rPr>
              <a:t>34,3</a:t>
            </a:r>
            <a:r>
              <a:rPr lang="ru-UA" sz="2000" b="1" i="0" u="none" strike="noStrike" baseline="0" dirty="0">
                <a:solidFill>
                  <a:srgbClr val="000000"/>
                </a:solidFill>
                <a:cs typeface="Times New Roman"/>
              </a:rPr>
              <a:t>;</a:t>
            </a:r>
            <a:endParaRPr lang="uk-UA" sz="2000" b="1" i="0" u="none" strike="noStrike" baseline="0" dirty="0">
              <a:solidFill>
                <a:srgbClr val="000000"/>
              </a:solidFill>
              <a:cs typeface="Times New Roman"/>
            </a:endParaRPr>
          </a:p>
          <a:p>
            <a:pPr algn="ctr" rtl="0">
              <a:defRPr sz="1000"/>
            </a:pPr>
            <a:r>
              <a:rPr lang="uk-UA" sz="2000" b="1" i="0" u="none" strike="noStrike" baseline="0" dirty="0">
                <a:solidFill>
                  <a:srgbClr val="000000"/>
                </a:solidFill>
                <a:cs typeface="Times New Roman"/>
              </a:rPr>
              <a:t>5,1</a:t>
            </a:r>
            <a:r>
              <a:rPr lang="ru-UA" sz="2000" b="1" i="0" u="none" strike="noStrike" baseline="0" dirty="0">
                <a:solidFill>
                  <a:srgbClr val="000000"/>
                </a:solidFill>
                <a:cs typeface="Times New Roman"/>
              </a:rPr>
              <a:t>%</a:t>
            </a:r>
            <a:r>
              <a:rPr lang="ru-UA" sz="1800" b="1" i="0" u="none" strike="noStrike" baseline="0" dirty="0">
                <a:solidFill>
                  <a:srgbClr val="000000"/>
                </a:solidFill>
                <a:cs typeface="Times New Roman"/>
              </a:rPr>
              <a:t> </a:t>
            </a: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005AEC76-B1DC-4A4A-B263-4AE4EBDF122E}"/>
              </a:ext>
            </a:extLst>
          </p:cNvPr>
          <p:cNvSpPr/>
          <p:nvPr/>
        </p:nvSpPr>
        <p:spPr>
          <a:xfrm>
            <a:off x="7874035" y="5836627"/>
            <a:ext cx="3365212" cy="3870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defRPr sz="1000"/>
            </a:pPr>
            <a:r>
              <a:rPr lang="ru-UA" sz="1600" b="1" i="0" u="none" strike="noStrike" baseline="0" dirty="0">
                <a:solidFill>
                  <a:srgbClr val="000000"/>
                </a:solidFill>
                <a:cs typeface="Times New Roman"/>
              </a:rPr>
              <a:t>Збір</a:t>
            </a:r>
            <a:r>
              <a:rPr lang="ru-UA" sz="1050" b="1" i="0" baseline="0" dirty="0">
                <a:effectLst/>
              </a:rPr>
              <a:t> </a:t>
            </a:r>
            <a:r>
              <a:rPr lang="ru-UA" sz="1600" b="1" i="0" u="none" strike="noStrike" baseline="0" dirty="0">
                <a:solidFill>
                  <a:srgbClr val="000000"/>
                </a:solidFill>
                <a:cs typeface="Times New Roman"/>
              </a:rPr>
              <a:t>за</a:t>
            </a:r>
            <a:r>
              <a:rPr lang="ru-UA" sz="1050" b="1" i="0" baseline="0" dirty="0">
                <a:effectLst/>
              </a:rPr>
              <a:t> </a:t>
            </a:r>
            <a:r>
              <a:rPr lang="ru-UA" sz="1600" b="1" i="0" u="none" strike="noStrike" baseline="0" dirty="0">
                <a:solidFill>
                  <a:srgbClr val="000000"/>
                </a:solidFill>
                <a:cs typeface="Times New Roman"/>
              </a:rPr>
              <a:t>місця</a:t>
            </a:r>
            <a:r>
              <a:rPr lang="ru-UA" sz="1050" b="1" i="0" baseline="0" dirty="0">
                <a:effectLst/>
              </a:rPr>
              <a:t> </a:t>
            </a:r>
            <a:r>
              <a:rPr lang="ru-UA" sz="1600" b="1" i="0" u="none" strike="noStrike" baseline="0" dirty="0">
                <a:solidFill>
                  <a:srgbClr val="000000"/>
                </a:solidFill>
                <a:cs typeface="Times New Roman"/>
              </a:rPr>
              <a:t>для</a:t>
            </a:r>
            <a:r>
              <a:rPr lang="ru-UA" sz="1050" b="1" i="0" baseline="0" dirty="0">
                <a:effectLst/>
              </a:rPr>
              <a:t> </a:t>
            </a:r>
            <a:r>
              <a:rPr lang="ru-UA" sz="1600" b="1" i="0" u="none" strike="noStrike" baseline="0" dirty="0">
                <a:solidFill>
                  <a:srgbClr val="000000"/>
                </a:solidFill>
                <a:cs typeface="Times New Roman"/>
              </a:rPr>
              <a:t>паркування</a:t>
            </a:r>
            <a:r>
              <a:rPr lang="ru-UA" sz="1050" b="1" i="0" baseline="0" dirty="0">
                <a:effectLst/>
              </a:rPr>
              <a:t> </a:t>
            </a:r>
            <a:r>
              <a:rPr lang="ru-UA" sz="1600" b="1" i="0" u="none" strike="noStrike" baseline="0" dirty="0">
                <a:solidFill>
                  <a:srgbClr val="000000"/>
                </a:solidFill>
                <a:cs typeface="Times New Roman"/>
              </a:rPr>
              <a:t>транспортних</a:t>
            </a:r>
            <a:r>
              <a:rPr lang="uk-UA" sz="1600" b="1" i="0" u="none" strike="noStrike" baseline="0" dirty="0">
                <a:solidFill>
                  <a:srgbClr val="000000"/>
                </a:solidFill>
                <a:cs typeface="Times New Roman"/>
              </a:rPr>
              <a:t> засобів</a:t>
            </a:r>
            <a:r>
              <a:rPr lang="ru-UA" sz="1600" b="1" i="0" u="none" strike="noStrike" baseline="0" dirty="0">
                <a:solidFill>
                  <a:srgbClr val="000000"/>
                </a:solidFill>
                <a:cs typeface="Times New Roman"/>
              </a:rPr>
              <a:t> </a:t>
            </a: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F3E4A2C7-103F-4AEF-BF26-0218D65D118D}"/>
              </a:ext>
            </a:extLst>
          </p:cNvPr>
          <p:cNvSpPr/>
          <p:nvPr/>
        </p:nvSpPr>
        <p:spPr>
          <a:xfrm>
            <a:off x="9354084" y="4422765"/>
            <a:ext cx="1676401" cy="3870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defRPr sz="1000"/>
            </a:pPr>
            <a:r>
              <a:rPr lang="ru-UA" sz="1600" b="1" i="0" u="none" strike="noStrike" baseline="0" dirty="0">
                <a:solidFill>
                  <a:srgbClr val="000000"/>
                </a:solidFill>
                <a:cs typeface="Times New Roman"/>
              </a:rPr>
              <a:t>Туристичний збір</a:t>
            </a: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4CA28A86-91B3-40A0-89E9-B08AFF792D6C}"/>
              </a:ext>
            </a:extLst>
          </p:cNvPr>
          <p:cNvSpPr/>
          <p:nvPr/>
        </p:nvSpPr>
        <p:spPr>
          <a:xfrm>
            <a:off x="9477374" y="3108680"/>
            <a:ext cx="1619251" cy="38701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defRPr sz="1000"/>
            </a:pPr>
            <a:r>
              <a:rPr lang="ru-RU" sz="1600" b="1" i="0" u="none" strike="noStrike" baseline="0" dirty="0">
                <a:solidFill>
                  <a:srgbClr val="000000"/>
                </a:solidFill>
                <a:cs typeface="Times New Roman"/>
              </a:rPr>
              <a:t>Транспортний податок</a:t>
            </a:r>
            <a:endParaRPr lang="ru-UA" sz="1600" b="1" i="0" u="none" strike="noStrike" baseline="0" dirty="0">
              <a:solidFill>
                <a:srgbClr val="000000"/>
              </a:solidFill>
              <a:cs typeface="Times New Roman"/>
            </a:endParaRP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DF553406-4AAD-4268-974A-D30AF23F827E}"/>
              </a:ext>
            </a:extLst>
          </p:cNvPr>
          <p:cNvSpPr/>
          <p:nvPr/>
        </p:nvSpPr>
        <p:spPr>
          <a:xfrm>
            <a:off x="7499093" y="5692624"/>
            <a:ext cx="854868" cy="6545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defRPr sz="1000"/>
            </a:pPr>
            <a:r>
              <a:rPr lang="uk-UA" sz="2000" b="1" dirty="0">
                <a:solidFill>
                  <a:srgbClr val="000000"/>
                </a:solidFill>
                <a:cs typeface="Times New Roman"/>
              </a:rPr>
              <a:t>1,3</a:t>
            </a:r>
            <a:r>
              <a:rPr lang="ru-UA" sz="2000" b="1" i="0" u="none" strike="noStrike" baseline="0" dirty="0">
                <a:solidFill>
                  <a:srgbClr val="000000"/>
                </a:solidFill>
                <a:cs typeface="Times New Roman"/>
              </a:rPr>
              <a:t>; </a:t>
            </a:r>
            <a:endParaRPr lang="uk-UA" sz="2000" b="1" i="0" u="none" strike="noStrike" baseline="0" dirty="0">
              <a:solidFill>
                <a:srgbClr val="000000"/>
              </a:solidFill>
              <a:cs typeface="Times New Roman"/>
            </a:endParaRPr>
          </a:p>
          <a:p>
            <a:pPr algn="ctr" rtl="0">
              <a:defRPr sz="1000"/>
            </a:pPr>
            <a:r>
              <a:rPr lang="uk-UA" sz="2000" b="1" i="0" u="none" strike="noStrike" baseline="0" dirty="0">
                <a:solidFill>
                  <a:srgbClr val="000000"/>
                </a:solidFill>
                <a:cs typeface="Times New Roman"/>
              </a:rPr>
              <a:t> </a:t>
            </a:r>
            <a:r>
              <a:rPr lang="ru-UA" sz="2000" b="1" i="0" u="none" strike="noStrike" baseline="0" dirty="0">
                <a:solidFill>
                  <a:srgbClr val="000000"/>
                </a:solidFill>
                <a:cs typeface="Times New Roman"/>
              </a:rPr>
              <a:t>0,</a:t>
            </a:r>
            <a:r>
              <a:rPr lang="uk-UA" sz="2000" b="1" i="0" u="none" strike="noStrike" baseline="0" dirty="0">
                <a:solidFill>
                  <a:srgbClr val="000000"/>
                </a:solidFill>
                <a:cs typeface="Times New Roman"/>
              </a:rPr>
              <a:t>2</a:t>
            </a:r>
            <a:r>
              <a:rPr lang="ru-UA" sz="2000" b="1" i="0" u="none" strike="noStrike" baseline="0" dirty="0">
                <a:solidFill>
                  <a:srgbClr val="000000"/>
                </a:solidFill>
                <a:cs typeface="Times New Roman"/>
              </a:rPr>
              <a:t>%</a:t>
            </a:r>
            <a:r>
              <a:rPr lang="ru-UA" sz="1800" b="1" i="0" u="none" strike="noStrike" baseline="0" dirty="0">
                <a:solidFill>
                  <a:srgbClr val="000000"/>
                </a:solidFill>
                <a:cs typeface="Times New Roman"/>
              </a:rPr>
              <a:t> </a:t>
            </a:r>
          </a:p>
        </p:txBody>
      </p:sp>
      <p:sp>
        <p:nvSpPr>
          <p:cNvPr id="59" name="Прямоугольник 58">
            <a:extLst>
              <a:ext uri="{FF2B5EF4-FFF2-40B4-BE49-F238E27FC236}">
                <a16:creationId xmlns:a16="http://schemas.microsoft.com/office/drawing/2014/main" id="{A219A7ED-5466-4259-A487-2F5C3F9C2530}"/>
              </a:ext>
            </a:extLst>
          </p:cNvPr>
          <p:cNvSpPr/>
          <p:nvPr/>
        </p:nvSpPr>
        <p:spPr>
          <a:xfrm>
            <a:off x="8812433" y="4342397"/>
            <a:ext cx="882378" cy="5932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defRPr sz="1000"/>
            </a:pPr>
            <a:r>
              <a:rPr lang="uk-UA" sz="2000" b="1" i="0" u="none" strike="noStrike" baseline="0" dirty="0">
                <a:solidFill>
                  <a:srgbClr val="000000"/>
                </a:solidFill>
                <a:cs typeface="Times New Roman"/>
              </a:rPr>
              <a:t>1,2</a:t>
            </a:r>
            <a:r>
              <a:rPr lang="ru-UA" sz="2000" b="1" i="0" u="none" strike="noStrike" baseline="0" dirty="0">
                <a:solidFill>
                  <a:srgbClr val="000000"/>
                </a:solidFill>
                <a:cs typeface="Times New Roman"/>
              </a:rPr>
              <a:t>; </a:t>
            </a:r>
            <a:endParaRPr lang="uk-UA" sz="2000" b="1" i="0" u="none" strike="noStrike" baseline="0" dirty="0">
              <a:solidFill>
                <a:srgbClr val="000000"/>
              </a:solidFill>
              <a:cs typeface="Times New Roman"/>
            </a:endParaRPr>
          </a:p>
          <a:p>
            <a:pPr algn="ctr" rtl="0">
              <a:defRPr sz="1000"/>
            </a:pPr>
            <a:r>
              <a:rPr lang="uk-UA" sz="2000" b="1" i="0" u="none" strike="noStrike" baseline="0" dirty="0">
                <a:solidFill>
                  <a:srgbClr val="000000"/>
                </a:solidFill>
                <a:cs typeface="Times New Roman"/>
              </a:rPr>
              <a:t> </a:t>
            </a:r>
            <a:r>
              <a:rPr lang="ru-UA" sz="2000" b="1" i="0" u="none" strike="noStrike" baseline="0" dirty="0">
                <a:solidFill>
                  <a:srgbClr val="000000"/>
                </a:solidFill>
                <a:cs typeface="Times New Roman"/>
              </a:rPr>
              <a:t>0,</a:t>
            </a:r>
            <a:r>
              <a:rPr lang="uk-UA" sz="2000" b="1" i="0" u="none" strike="noStrike" baseline="0" dirty="0">
                <a:solidFill>
                  <a:srgbClr val="000000"/>
                </a:solidFill>
                <a:cs typeface="Times New Roman"/>
              </a:rPr>
              <a:t>2</a:t>
            </a:r>
            <a:r>
              <a:rPr lang="ru-UA" sz="2000" b="1" i="0" u="none" strike="noStrike" baseline="0" dirty="0">
                <a:solidFill>
                  <a:srgbClr val="000000"/>
                </a:solidFill>
                <a:cs typeface="Times New Roman"/>
              </a:rPr>
              <a:t>%</a:t>
            </a:r>
            <a:r>
              <a:rPr lang="ru-UA" sz="1800" b="1" i="0" u="none" strike="noStrike" baseline="0" dirty="0">
                <a:solidFill>
                  <a:srgbClr val="000000"/>
                </a:solidFill>
                <a:cs typeface="Times New Roman"/>
              </a:rPr>
              <a:t> </a:t>
            </a: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1D801E8B-D15F-494C-B404-91DFC0262CBF}"/>
              </a:ext>
            </a:extLst>
          </p:cNvPr>
          <p:cNvSpPr/>
          <p:nvPr/>
        </p:nvSpPr>
        <p:spPr>
          <a:xfrm>
            <a:off x="8829674" y="2994589"/>
            <a:ext cx="882378" cy="6344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defRPr sz="1000"/>
            </a:pPr>
            <a:r>
              <a:rPr lang="uk-UA" sz="2000" b="1" i="0" u="none" strike="noStrike" baseline="0" dirty="0">
                <a:solidFill>
                  <a:srgbClr val="000000"/>
                </a:solidFill>
                <a:cs typeface="Times New Roman"/>
              </a:rPr>
              <a:t>0,7</a:t>
            </a:r>
            <a:r>
              <a:rPr lang="ru-UA" sz="2000" b="1" i="0" u="none" strike="noStrike" baseline="0" dirty="0">
                <a:solidFill>
                  <a:srgbClr val="000000"/>
                </a:solidFill>
                <a:cs typeface="Times New Roman"/>
              </a:rPr>
              <a:t>;</a:t>
            </a:r>
            <a:endParaRPr lang="uk-UA" sz="2000" b="1" dirty="0">
              <a:solidFill>
                <a:srgbClr val="000000"/>
              </a:solidFill>
              <a:cs typeface="Times New Roman"/>
            </a:endParaRPr>
          </a:p>
          <a:p>
            <a:pPr algn="ctr" rtl="0">
              <a:defRPr sz="1000"/>
            </a:pPr>
            <a:r>
              <a:rPr lang="uk-UA" sz="2000" b="1" i="0" u="none" strike="noStrike" baseline="0" dirty="0">
                <a:solidFill>
                  <a:srgbClr val="000000"/>
                </a:solidFill>
                <a:cs typeface="Times New Roman"/>
              </a:rPr>
              <a:t> </a:t>
            </a:r>
            <a:r>
              <a:rPr lang="ru-UA" sz="2000" b="1" i="0" u="none" strike="noStrike" baseline="0" dirty="0">
                <a:solidFill>
                  <a:srgbClr val="000000"/>
                </a:solidFill>
                <a:cs typeface="Times New Roman"/>
              </a:rPr>
              <a:t>0,1%</a:t>
            </a:r>
            <a:r>
              <a:rPr lang="ru-UA" sz="1800" b="1" i="0" u="none" strike="noStrike" baseline="0" dirty="0">
                <a:solidFill>
                  <a:srgbClr val="000000"/>
                </a:solidFill>
                <a:cs typeface="Times New Roman"/>
              </a:rPr>
              <a:t> </a:t>
            </a: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BCF20C9A-74F1-48B7-815A-201C7077A9CE}"/>
              </a:ext>
            </a:extLst>
          </p:cNvPr>
          <p:cNvSpPr/>
          <p:nvPr/>
        </p:nvSpPr>
        <p:spPr>
          <a:xfrm>
            <a:off x="4962524" y="1685368"/>
            <a:ext cx="2905125" cy="2843212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93443">
                <a:srgbClr val="6CBBDE"/>
              </a:gs>
              <a:gs pos="74000">
                <a:srgbClr val="A5D5EB"/>
              </a:gs>
              <a:gs pos="41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scene3d>
            <a:camera prst="orthographicFront"/>
            <a:lightRig rig="threePt" dir="t"/>
          </a:scene3d>
          <a:sp3d>
            <a:bevelT w="495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>
                <a:solidFill>
                  <a:schemeClr val="tx1"/>
                </a:solidFill>
              </a:rPr>
              <a:t>Місцеві податки</a:t>
            </a:r>
          </a:p>
          <a:p>
            <a:pPr algn="ctr"/>
            <a:r>
              <a:rPr lang="uk-UA" sz="3600" b="1" dirty="0">
                <a:solidFill>
                  <a:schemeClr val="tx1"/>
                </a:solidFill>
              </a:rPr>
              <a:t>670,5</a:t>
            </a:r>
          </a:p>
          <a:p>
            <a:pPr algn="ctr"/>
            <a:r>
              <a:rPr lang="uk-UA" sz="2000" b="1" dirty="0">
                <a:solidFill>
                  <a:schemeClr val="tx1"/>
                </a:solidFill>
              </a:rPr>
              <a:t>млн грн</a:t>
            </a:r>
          </a:p>
        </p:txBody>
      </p:sp>
      <p:sp>
        <p:nvSpPr>
          <p:cNvPr id="3" name="Облачко с текстом: овальное 2">
            <a:extLst>
              <a:ext uri="{FF2B5EF4-FFF2-40B4-BE49-F238E27FC236}">
                <a16:creationId xmlns:a16="http://schemas.microsoft.com/office/drawing/2014/main" id="{B604EC7C-4F5F-475D-A84D-26E90BA6C59A}"/>
              </a:ext>
            </a:extLst>
          </p:cNvPr>
          <p:cNvSpPr/>
          <p:nvPr/>
        </p:nvSpPr>
        <p:spPr>
          <a:xfrm>
            <a:off x="7637479" y="550331"/>
            <a:ext cx="2933895" cy="1931445"/>
          </a:xfrm>
          <a:prstGeom prst="wedgeEllipseCallout">
            <a:avLst>
              <a:gd name="adj1" fmla="val -52705"/>
              <a:gd name="adj2" fmla="val 3544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UA" sz="3600" b="1" i="0" u="none" strike="noStrike" baseline="0" dirty="0">
                <a:solidFill>
                  <a:srgbClr val="000080"/>
                </a:solidFill>
                <a:latin typeface="+mn-lt"/>
                <a:cs typeface="Times New Roman"/>
              </a:rPr>
              <a:t>+</a:t>
            </a:r>
            <a:r>
              <a:rPr lang="uk-UA" sz="3600" b="1" i="0" u="none" strike="noStrike" baseline="0" dirty="0">
                <a:solidFill>
                  <a:srgbClr val="000080"/>
                </a:solidFill>
                <a:latin typeface="+mn-lt"/>
                <a:cs typeface="Times New Roman"/>
              </a:rPr>
              <a:t>18,1</a:t>
            </a:r>
            <a:r>
              <a:rPr lang="ru-UA" sz="3600" b="1" i="0" u="none" strike="noStrike" baseline="0" dirty="0">
                <a:solidFill>
                  <a:srgbClr val="000080"/>
                </a:solidFill>
                <a:latin typeface="+mn-lt"/>
                <a:cs typeface="Times New Roman"/>
              </a:rPr>
              <a:t>%</a:t>
            </a:r>
            <a:r>
              <a:rPr lang="uk-UA" sz="3600" b="1" i="0" u="none" strike="noStrike" baseline="0" dirty="0">
                <a:solidFill>
                  <a:srgbClr val="000080"/>
                </a:solidFill>
                <a:latin typeface="+mn-lt"/>
                <a:cs typeface="Times New Roman"/>
              </a:rPr>
              <a:t> </a:t>
            </a:r>
            <a:r>
              <a:rPr lang="ru-UA" sz="3600" b="1" i="0" u="none" strike="noStrike" baseline="0" dirty="0">
                <a:solidFill>
                  <a:srgbClr val="000000"/>
                </a:solidFill>
                <a:latin typeface="+mn-lt"/>
                <a:cs typeface="Times New Roman"/>
              </a:rPr>
              <a:t> </a:t>
            </a:r>
            <a:endParaRPr lang="uk-UA" sz="3600" b="1" i="0" u="none" strike="noStrike" baseline="0" dirty="0">
              <a:solidFill>
                <a:srgbClr val="000000"/>
              </a:solidFill>
              <a:latin typeface="+mn-lt"/>
              <a:cs typeface="Times New Roman"/>
            </a:endParaRPr>
          </a:p>
          <a:p>
            <a:pPr algn="ctr"/>
            <a:r>
              <a:rPr lang="ru-UA" sz="2400" b="1" i="0" u="none" strike="noStrike" baseline="0" dirty="0">
                <a:solidFill>
                  <a:srgbClr val="000080"/>
                </a:solidFill>
                <a:latin typeface="+mn-lt"/>
                <a:cs typeface="Times New Roman"/>
              </a:rPr>
              <a:t>(+</a:t>
            </a:r>
            <a:r>
              <a:rPr lang="uk-UA" sz="2400" b="1" i="0" u="none" strike="noStrike" baseline="0" dirty="0">
                <a:solidFill>
                  <a:srgbClr val="000080"/>
                </a:solidFill>
                <a:latin typeface="+mn-lt"/>
                <a:cs typeface="Times New Roman"/>
              </a:rPr>
              <a:t>103,0</a:t>
            </a:r>
            <a:r>
              <a:rPr lang="ru-UA" sz="2400" b="1" i="0" u="none" strike="noStrike" baseline="0" dirty="0">
                <a:solidFill>
                  <a:srgbClr val="000080"/>
                </a:solidFill>
                <a:latin typeface="+mn-lt"/>
                <a:cs typeface="Times New Roman"/>
              </a:rPr>
              <a:t>)</a:t>
            </a:r>
            <a:r>
              <a:rPr lang="ru-UA" sz="1800" b="1" i="0" u="none" strike="noStrike" baseline="0" dirty="0">
                <a:solidFill>
                  <a:srgbClr val="3333CC"/>
                </a:solidFill>
                <a:latin typeface="+mn-lt"/>
                <a:cs typeface="Times New Roman"/>
              </a:rPr>
              <a:t> </a:t>
            </a:r>
            <a:r>
              <a:rPr lang="ru-UA" sz="1600" b="1" i="0" u="none" strike="noStrike" baseline="0" dirty="0">
                <a:solidFill>
                  <a:srgbClr val="000000"/>
                </a:solidFill>
                <a:latin typeface="+mn-lt"/>
                <a:cs typeface="Times New Roman"/>
              </a:rPr>
              <a:t>приріст до надходжень місцевих податків за 20</a:t>
            </a:r>
            <a:r>
              <a:rPr lang="uk-UA" sz="1600" b="1" i="0" u="none" strike="noStrike" baseline="0" dirty="0">
                <a:solidFill>
                  <a:srgbClr val="000000"/>
                </a:solidFill>
                <a:latin typeface="+mn-lt"/>
                <a:cs typeface="Times New Roman"/>
              </a:rPr>
              <a:t>21</a:t>
            </a:r>
            <a:r>
              <a:rPr lang="ru-UA" sz="1600" b="1" i="0" u="none" strike="noStrike" baseline="0" dirty="0">
                <a:solidFill>
                  <a:srgbClr val="000000"/>
                </a:solidFill>
                <a:latin typeface="+mn-lt"/>
                <a:cs typeface="Times New Roman"/>
              </a:rPr>
              <a:t> р.</a:t>
            </a:r>
          </a:p>
          <a:p>
            <a:pPr algn="ctr"/>
            <a:endParaRPr lang="uk-UA" dirty="0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B199BDB-EF8A-4888-907A-1A6F844195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905" y="1193772"/>
            <a:ext cx="2171700" cy="1392743"/>
          </a:xfrm>
          <a:prstGeom prst="rect">
            <a:avLst/>
          </a:prstGeom>
        </p:spPr>
      </p:pic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4E16DC86-5874-47E8-9080-685E363016A1}"/>
              </a:ext>
            </a:extLst>
          </p:cNvPr>
          <p:cNvSpPr/>
          <p:nvPr/>
        </p:nvSpPr>
        <p:spPr>
          <a:xfrm>
            <a:off x="1457324" y="25418"/>
            <a:ext cx="9915524" cy="438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defRPr sz="1000"/>
            </a:pPr>
            <a:r>
              <a:rPr lang="uk-UA" sz="2000" b="1" i="0" u="none" strike="noStrike" baseline="0" dirty="0">
                <a:solidFill>
                  <a:schemeClr val="tx1"/>
                </a:solidFill>
                <a:latin typeface="+mn-lt"/>
                <a:cs typeface="Times New Roman"/>
              </a:rPr>
              <a:t>Надходження м</a:t>
            </a:r>
            <a:r>
              <a:rPr lang="ru-UA" sz="2000" b="1" i="0" u="none" strike="noStrike" baseline="0" dirty="0">
                <a:solidFill>
                  <a:schemeClr val="tx1"/>
                </a:solidFill>
                <a:latin typeface="+mn-lt"/>
                <a:cs typeface="Times New Roman"/>
              </a:rPr>
              <a:t>ісцев</a:t>
            </a:r>
            <a:r>
              <a:rPr lang="uk-UA" sz="2000" b="1" i="0" u="none" strike="noStrike" baseline="0" dirty="0">
                <a:solidFill>
                  <a:schemeClr val="tx1"/>
                </a:solidFill>
                <a:latin typeface="+mn-lt"/>
                <a:cs typeface="Times New Roman"/>
              </a:rPr>
              <a:t>их</a:t>
            </a:r>
            <a:r>
              <a:rPr lang="ru-UA" sz="2000" b="1" i="0" u="none" strike="noStrike" baseline="0" dirty="0">
                <a:solidFill>
                  <a:schemeClr val="tx1"/>
                </a:solidFill>
                <a:latin typeface="+mn-lt"/>
                <a:cs typeface="Times New Roman"/>
              </a:rPr>
              <a:t> податк</a:t>
            </a:r>
            <a:r>
              <a:rPr lang="uk-UA" sz="2000" b="1" i="0" u="none" strike="noStrike" baseline="0" dirty="0">
                <a:solidFill>
                  <a:schemeClr val="tx1"/>
                </a:solidFill>
                <a:latin typeface="+mn-lt"/>
                <a:cs typeface="Times New Roman"/>
              </a:rPr>
              <a:t>ів у</a:t>
            </a:r>
            <a:r>
              <a:rPr lang="ru-UA" sz="2000" b="1" i="0" u="none" strike="noStrike" baseline="0" dirty="0">
                <a:solidFill>
                  <a:schemeClr val="tx1"/>
                </a:solidFill>
                <a:latin typeface="+mn-lt"/>
                <a:cs typeface="Times New Roman"/>
              </a:rPr>
              <a:t> </a:t>
            </a:r>
            <a:r>
              <a:rPr lang="uk-UA" sz="2000" b="1" i="0" u="none" strike="noStrike" baseline="0" dirty="0">
                <a:solidFill>
                  <a:schemeClr val="tx1"/>
                </a:solidFill>
                <a:latin typeface="+mn-lt"/>
                <a:cs typeface="Times New Roman"/>
              </a:rPr>
              <a:t>2021 році, млн грн</a:t>
            </a:r>
            <a:endParaRPr lang="ru-UA" sz="2000" b="1" i="0" u="none" strike="noStrike" baseline="0" dirty="0">
              <a:solidFill>
                <a:schemeClr val="tx1"/>
              </a:solidFill>
              <a:latin typeface="+mn-lt"/>
              <a:cs typeface="Times New Roman"/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A5243D40-8ABF-4E17-A803-DBDF906AF48A}"/>
              </a:ext>
            </a:extLst>
          </p:cNvPr>
          <p:cNvSpPr/>
          <p:nvPr/>
        </p:nvSpPr>
        <p:spPr>
          <a:xfrm>
            <a:off x="6962775" y="5549054"/>
            <a:ext cx="647622" cy="654503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93443">
                <a:srgbClr val="6CBBDE"/>
              </a:gs>
              <a:gs pos="74000">
                <a:srgbClr val="A5D5EB"/>
              </a:gs>
              <a:gs pos="41000">
                <a:srgbClr val="FBC18D"/>
              </a:gs>
            </a:gsLst>
            <a:lin ang="5400000" scaled="1"/>
          </a:gradFill>
          <a:ln w="25400">
            <a:solidFill>
              <a:srgbClr val="348BC6"/>
            </a:solidFill>
          </a:ln>
          <a:scene3d>
            <a:camera prst="orthographicFront"/>
            <a:lightRig rig="threePt" dir="t"/>
          </a:scene3d>
          <a:sp3d>
            <a:bevelT w="24765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200" b="1" dirty="0">
              <a:solidFill>
                <a:srgbClr val="000000"/>
              </a:solidFill>
              <a:cs typeface="Times New Roman"/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9CAE251D-2D08-4A89-BF28-4D5F5E3BAFAD}"/>
              </a:ext>
            </a:extLst>
          </p:cNvPr>
          <p:cNvSpPr/>
          <p:nvPr/>
        </p:nvSpPr>
        <p:spPr>
          <a:xfrm>
            <a:off x="8389435" y="4241315"/>
            <a:ext cx="590550" cy="57453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93443">
                <a:srgbClr val="6CBBDE"/>
              </a:gs>
              <a:gs pos="74000">
                <a:srgbClr val="A5D5EB"/>
              </a:gs>
              <a:gs pos="41000">
                <a:srgbClr val="FBC18D"/>
              </a:gs>
            </a:gsLst>
            <a:lin ang="5400000" scaled="1"/>
          </a:gradFill>
          <a:ln w="25400">
            <a:solidFill>
              <a:srgbClr val="348BC6"/>
            </a:solidFill>
          </a:ln>
          <a:scene3d>
            <a:camera prst="orthographicFront"/>
            <a:lightRig rig="threePt" dir="t"/>
          </a:scene3d>
          <a:sp3d>
            <a:bevelT w="24765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200" b="1" dirty="0">
              <a:solidFill>
                <a:srgbClr val="000000"/>
              </a:solidFill>
              <a:cs typeface="Times New Roman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DE5E514D-CBA9-485B-994F-CF7D53875C73}"/>
              </a:ext>
            </a:extLst>
          </p:cNvPr>
          <p:cNvSpPr/>
          <p:nvPr/>
        </p:nvSpPr>
        <p:spPr>
          <a:xfrm>
            <a:off x="1543050" y="809068"/>
            <a:ext cx="2019300" cy="2009775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93443">
                <a:srgbClr val="6CBBDE"/>
              </a:gs>
              <a:gs pos="74000">
                <a:srgbClr val="A5D5EB"/>
              </a:gs>
              <a:gs pos="41000">
                <a:srgbClr val="FBC18D"/>
              </a:gs>
            </a:gsLst>
            <a:lin ang="5400000" scaled="1"/>
          </a:gradFill>
          <a:ln w="25400">
            <a:solidFill>
              <a:srgbClr val="348BC6"/>
            </a:solidFill>
          </a:ln>
          <a:scene3d>
            <a:camera prst="orthographicFront"/>
            <a:lightRig rig="threePt" dir="t"/>
          </a:scene3d>
          <a:sp3d>
            <a:bevelT w="24765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200" b="1" dirty="0">
              <a:solidFill>
                <a:srgbClr val="000000"/>
              </a:solidFill>
              <a:cs typeface="Times New Roman"/>
            </a:endParaRPr>
          </a:p>
          <a:p>
            <a:pPr algn="ctr"/>
            <a:r>
              <a:rPr lang="uk-UA" sz="2200" b="1" dirty="0">
                <a:solidFill>
                  <a:srgbClr val="000000"/>
                </a:solidFill>
                <a:cs typeface="Times New Roman"/>
              </a:rPr>
              <a:t>384,1</a:t>
            </a:r>
            <a:r>
              <a:rPr lang="ru-UA" sz="2200" b="1" dirty="0">
                <a:solidFill>
                  <a:srgbClr val="000000"/>
                </a:solidFill>
                <a:cs typeface="Times New Roman"/>
              </a:rPr>
              <a:t>; </a:t>
            </a:r>
            <a:r>
              <a:rPr lang="uk-UA" sz="2200" b="1" dirty="0">
                <a:solidFill>
                  <a:srgbClr val="000000"/>
                </a:solidFill>
                <a:cs typeface="Times New Roman"/>
              </a:rPr>
              <a:t>57,3</a:t>
            </a:r>
            <a:r>
              <a:rPr lang="ru-UA" sz="2200" b="1" dirty="0">
                <a:solidFill>
                  <a:srgbClr val="000000"/>
                </a:solidFill>
                <a:cs typeface="Times New Roman"/>
              </a:rPr>
              <a:t>% </a:t>
            </a:r>
          </a:p>
          <a:p>
            <a:pPr algn="ctr"/>
            <a:endParaRPr lang="uk-UA" sz="2200" b="1" dirty="0">
              <a:solidFill>
                <a:srgbClr val="000000"/>
              </a:solidFill>
              <a:cs typeface="Times New Roman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CB5D594-F224-4B71-8A37-C54023E58B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30968"/>
            <a:ext cx="1427454" cy="95163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F129A1F-64F2-4132-984E-D2DE358884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19" y="2021037"/>
            <a:ext cx="832549" cy="827554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2B3423D-DC4F-48AF-A480-FBB299A6FC0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23" y="5324163"/>
            <a:ext cx="1123081" cy="879394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87197101-DB3F-418C-B150-411767924D2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115" y="5485261"/>
            <a:ext cx="949702" cy="949702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D8BE831A-E69C-46B5-BF43-3FA18496AE3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7789" y="3073659"/>
            <a:ext cx="1324211" cy="706246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7F2DBA82-9D1D-420F-9057-9C1990CF020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176" y="4034800"/>
            <a:ext cx="1175665" cy="1190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75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1200px-Coat_of_Arms_of_Chernihiv">
            <a:extLst>
              <a:ext uri="{FF2B5EF4-FFF2-40B4-BE49-F238E27FC236}">
                <a16:creationId xmlns:a16="http://schemas.microsoft.com/office/drawing/2014/main" id="{EECBECFE-21AA-4F0A-A9C0-FE5F0B74B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88020" cy="8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E9F36A-7FEE-4626-856F-352404290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27" y="5934941"/>
            <a:ext cx="788020" cy="951635"/>
          </a:xfrm>
          <a:prstGeom prst="rect">
            <a:avLst/>
          </a:prstGeom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D52D20F2-3038-4ABB-A05C-273EEFED27D4}"/>
              </a:ext>
            </a:extLst>
          </p:cNvPr>
          <p:cNvSpPr txBox="1">
            <a:spLocks/>
          </p:cNvSpPr>
          <p:nvPr/>
        </p:nvSpPr>
        <p:spPr>
          <a:xfrm>
            <a:off x="998289" y="0"/>
            <a:ext cx="10725282" cy="67048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000" b="1" dirty="0">
                <a:ln/>
                <a:latin typeface="Calibri"/>
                <a:ea typeface="+mn-ea"/>
                <a:cs typeface="Arial" panose="020B0604020202020204" pitchFamily="34" charset="0"/>
              </a:rPr>
              <a:t>Структура дохідної частини спеціального фонду бюджету Чернігівської міської територіальної громади (без урахування міжбюджетних трансфертів) </a:t>
            </a:r>
            <a:r>
              <a:rPr lang="ru-RU" sz="2000" b="1" dirty="0">
                <a:ln/>
                <a:latin typeface="Calibri"/>
                <a:ea typeface="+mn-ea"/>
                <a:cs typeface="Arial" panose="020B0604020202020204" pitchFamily="34" charset="0"/>
              </a:rPr>
              <a:t> у </a:t>
            </a:r>
            <a:r>
              <a:rPr lang="uk-UA" sz="2000" b="1" dirty="0">
                <a:ln/>
                <a:latin typeface="Calibri"/>
                <a:ea typeface="+mn-ea"/>
                <a:cs typeface="Arial" panose="020B0604020202020204" pitchFamily="34" charset="0"/>
              </a:rPr>
              <a:t>2</a:t>
            </a:r>
            <a:r>
              <a:rPr lang="ru-RU" sz="2000" b="1" dirty="0">
                <a:ln/>
                <a:latin typeface="Calibri"/>
                <a:ea typeface="+mn-ea"/>
                <a:cs typeface="Arial" panose="020B0604020202020204" pitchFamily="34" charset="0"/>
              </a:rPr>
              <a:t>021 </a:t>
            </a:r>
            <a:r>
              <a:rPr lang="uk-UA" sz="2000" b="1" dirty="0">
                <a:ln/>
                <a:latin typeface="Calibri"/>
                <a:ea typeface="+mn-ea"/>
                <a:cs typeface="Arial" panose="020B0604020202020204" pitchFamily="34" charset="0"/>
              </a:rPr>
              <a:t>році, млн гривень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F1152FB1-D893-47A3-8732-E2F42CC85B8C}"/>
              </a:ext>
            </a:extLst>
          </p:cNvPr>
          <p:cNvSpPr/>
          <p:nvPr/>
        </p:nvSpPr>
        <p:spPr>
          <a:xfrm>
            <a:off x="9398463" y="778855"/>
            <a:ext cx="2576513" cy="708025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Цільові</a:t>
            </a:r>
            <a:r>
              <a:rPr 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uk-UA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фонди</a:t>
            </a:r>
            <a:r>
              <a:rPr 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;</a:t>
            </a:r>
          </a:p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  <a:t>11,5; 12,2%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7AF6017C-8151-457A-9D9B-86FA07E79F10}"/>
              </a:ext>
            </a:extLst>
          </p:cNvPr>
          <p:cNvSpPr/>
          <p:nvPr/>
        </p:nvSpPr>
        <p:spPr>
          <a:xfrm>
            <a:off x="9398462" y="1695637"/>
            <a:ext cx="2576513" cy="708025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uk-UA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Кошти</a:t>
            </a:r>
            <a:r>
              <a:rPr 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uk-UA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від</a:t>
            </a:r>
            <a:r>
              <a:rPr 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 продажу </a:t>
            </a:r>
            <a:r>
              <a:rPr lang="uk-UA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землі</a:t>
            </a:r>
            <a:r>
              <a:rPr 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;</a:t>
            </a:r>
          </a:p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  <a:t>5,3; 5,6%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A550B0C2-0702-4D35-9D25-E2BE01C24EC7}"/>
              </a:ext>
            </a:extLst>
          </p:cNvPr>
          <p:cNvSpPr/>
          <p:nvPr/>
        </p:nvSpPr>
        <p:spPr>
          <a:xfrm>
            <a:off x="9398462" y="2587271"/>
            <a:ext cx="2576513" cy="973313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Кошти від відчуження майна, що </a:t>
            </a:r>
            <a:r>
              <a:rPr lang="uk-UA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перебуває</a:t>
            </a:r>
            <a:r>
              <a:rPr 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 в комунальній власності;</a:t>
            </a:r>
          </a:p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  <a:t>15,5; 16,4%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E69C6630-91BA-4194-8A8B-8CEDF0516D11}"/>
              </a:ext>
            </a:extLst>
          </p:cNvPr>
          <p:cNvSpPr/>
          <p:nvPr/>
        </p:nvSpPr>
        <p:spPr>
          <a:xfrm>
            <a:off x="9398461" y="3744194"/>
            <a:ext cx="2576513" cy="941194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Міський фонд охорони навколишнього природного середовища;</a:t>
            </a:r>
          </a:p>
          <a:p>
            <a:pPr algn="ctr"/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  <a:t>4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  <a:t>,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  <a:t>1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  <a:t>; 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  <a:t>4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  <a:t>,</a:t>
            </a:r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  <a:t>3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  <a:t>%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EEA997F4-CD4D-4623-A721-E4930477F927}"/>
              </a:ext>
            </a:extLst>
          </p:cNvPr>
          <p:cNvSpPr/>
          <p:nvPr/>
        </p:nvSpPr>
        <p:spPr>
          <a:xfrm>
            <a:off x="9398461" y="4866461"/>
            <a:ext cx="2576513" cy="518342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Інше;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0,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2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; 0,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2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%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07FBB68D-C492-460B-ABC7-158532237C7C}"/>
              </a:ext>
            </a:extLst>
          </p:cNvPr>
          <p:cNvSpPr/>
          <p:nvPr/>
        </p:nvSpPr>
        <p:spPr>
          <a:xfrm>
            <a:off x="9398461" y="5565876"/>
            <a:ext cx="2576513" cy="708025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Власні надходження бюджетних установ;</a:t>
            </a:r>
          </a:p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  <a:t>57,9; 61,3%</a:t>
            </a: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5EC72A66-2805-4460-BCB7-84AD80795A30}"/>
              </a:ext>
            </a:extLst>
          </p:cNvPr>
          <p:cNvCxnSpPr>
            <a:cxnSpLocks/>
          </p:cNvCxnSpPr>
          <p:nvPr/>
        </p:nvCxnSpPr>
        <p:spPr>
          <a:xfrm flipV="1">
            <a:off x="7161196" y="972152"/>
            <a:ext cx="2237265" cy="231006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CFB010B7-76F6-4E1B-B241-8253D4BD5A8C}"/>
              </a:ext>
            </a:extLst>
          </p:cNvPr>
          <p:cNvCxnSpPr>
            <a:cxnSpLocks/>
          </p:cNvCxnSpPr>
          <p:nvPr/>
        </p:nvCxnSpPr>
        <p:spPr>
          <a:xfrm flipV="1">
            <a:off x="8402855" y="2088949"/>
            <a:ext cx="995605" cy="314712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076AFE45-F7FC-4D0B-A8F6-0397A6C6349A}"/>
              </a:ext>
            </a:extLst>
          </p:cNvPr>
          <p:cNvCxnSpPr>
            <a:cxnSpLocks/>
          </p:cNvCxnSpPr>
          <p:nvPr/>
        </p:nvCxnSpPr>
        <p:spPr>
          <a:xfrm flipV="1">
            <a:off x="8653112" y="3335211"/>
            <a:ext cx="745347" cy="33812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236D4313-A8D3-43AF-9E3E-039A7034E126}"/>
              </a:ext>
            </a:extLst>
          </p:cNvPr>
          <p:cNvCxnSpPr>
            <a:cxnSpLocks/>
          </p:cNvCxnSpPr>
          <p:nvPr/>
        </p:nvCxnSpPr>
        <p:spPr>
          <a:xfrm flipV="1">
            <a:off x="8479857" y="4388991"/>
            <a:ext cx="903555" cy="112664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E3253CD0-B6A5-4111-A094-2990B62FD8D5}"/>
              </a:ext>
            </a:extLst>
          </p:cNvPr>
          <p:cNvCxnSpPr>
            <a:cxnSpLocks/>
          </p:cNvCxnSpPr>
          <p:nvPr/>
        </p:nvCxnSpPr>
        <p:spPr>
          <a:xfrm>
            <a:off x="8279828" y="4910638"/>
            <a:ext cx="1103584" cy="227004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AF5F6BC8-0C09-4046-A724-B431078AD462}"/>
              </a:ext>
            </a:extLst>
          </p:cNvPr>
          <p:cNvCxnSpPr>
            <a:cxnSpLocks/>
          </p:cNvCxnSpPr>
          <p:nvPr/>
        </p:nvCxnSpPr>
        <p:spPr>
          <a:xfrm>
            <a:off x="7960093" y="5285810"/>
            <a:ext cx="1423319" cy="627776"/>
          </a:xfrm>
          <a:prstGeom prst="line">
            <a:avLst/>
          </a:prstGeom>
          <a:ln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Диаграмма 18">
            <a:extLst>
              <a:ext uri="{FF2B5EF4-FFF2-40B4-BE49-F238E27FC236}">
                <a16:creationId xmlns:a16="http://schemas.microsoft.com/office/drawing/2014/main" id="{01FEAC96-0C0E-44EA-9058-4106B35349B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8204354"/>
              </p:ext>
            </p:extLst>
          </p:nvPr>
        </p:nvGraphicFramePr>
        <p:xfrm>
          <a:off x="1501540" y="676837"/>
          <a:ext cx="7228573" cy="5504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Овал 19">
            <a:extLst>
              <a:ext uri="{FF2B5EF4-FFF2-40B4-BE49-F238E27FC236}">
                <a16:creationId xmlns:a16="http://schemas.microsoft.com/office/drawing/2014/main" id="{8CA050EA-E0AC-47CA-8A29-04BF8B3B427F}"/>
              </a:ext>
            </a:extLst>
          </p:cNvPr>
          <p:cNvSpPr/>
          <p:nvPr/>
        </p:nvSpPr>
        <p:spPr>
          <a:xfrm>
            <a:off x="4739390" y="2125233"/>
            <a:ext cx="2811089" cy="2721848"/>
          </a:xfrm>
          <a:prstGeom prst="ellipse">
            <a:avLst/>
          </a:prstGeom>
          <a:solidFill>
            <a:schemeClr val="bg1"/>
          </a:solidFill>
          <a:ln w="41275">
            <a:solidFill>
              <a:srgbClr val="2856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uk-UA" sz="3600" b="1" kern="1200" dirty="0">
                <a:solidFill>
                  <a:srgbClr val="2856B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94,5</a:t>
            </a:r>
          </a:p>
          <a:p>
            <a:pPr lvl="0" algn="ctr"/>
            <a:r>
              <a:rPr lang="uk-UA" sz="2800" b="1" kern="1200" dirty="0">
                <a:solidFill>
                  <a:srgbClr val="2856B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 грн</a:t>
            </a:r>
          </a:p>
          <a:p>
            <a:pPr lvl="0" algn="ctr"/>
            <a:r>
              <a:rPr lang="uk-UA" sz="2800" b="1" kern="1200" dirty="0">
                <a:solidFill>
                  <a:srgbClr val="2856B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(100%)</a:t>
            </a:r>
            <a:endParaRPr lang="x-none" dirty="0">
              <a:solidFill>
                <a:srgbClr val="2856B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Облачко с текстом: прямоугольное со скругленными углами 20">
            <a:extLst>
              <a:ext uri="{FF2B5EF4-FFF2-40B4-BE49-F238E27FC236}">
                <a16:creationId xmlns:a16="http://schemas.microsoft.com/office/drawing/2014/main" id="{64A8C8AB-590D-4B48-AD0B-855282A9FA82}"/>
              </a:ext>
            </a:extLst>
          </p:cNvPr>
          <p:cNvSpPr/>
          <p:nvPr/>
        </p:nvSpPr>
        <p:spPr>
          <a:xfrm>
            <a:off x="217025" y="1317658"/>
            <a:ext cx="3038100" cy="2072081"/>
          </a:xfrm>
          <a:prstGeom prst="wedgeRoundRectCallout">
            <a:avLst>
              <a:gd name="adj1" fmla="val 34198"/>
              <a:gd name="adj2" fmla="val 69787"/>
              <a:gd name="adj3" fmla="val 16667"/>
            </a:avLst>
          </a:prstGeom>
          <a:noFill/>
          <a:ln w="3492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800" b="1" dirty="0">
                <a:solidFill>
                  <a:schemeClr val="tx1"/>
                </a:solidFill>
                <a:cs typeface="Arial" panose="020B0604020202020204" pitchFamily="34" charset="0"/>
              </a:rPr>
              <a:t>надходження СФ бюджету Чернігівської міської територіальної громади</a:t>
            </a:r>
            <a:r>
              <a:rPr lang="uk-UA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uk-UA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+16,3(+20,8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uk-UA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uk-UA" sz="2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uk-UA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2020 року</a:t>
            </a:r>
            <a:endParaRPr lang="uk-UA" dirty="0"/>
          </a:p>
        </p:txBody>
      </p: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AF0155E3-1A49-476A-8103-945D7D62D17B}"/>
              </a:ext>
            </a:extLst>
          </p:cNvPr>
          <p:cNvGrpSpPr/>
          <p:nvPr/>
        </p:nvGrpSpPr>
        <p:grpSpPr>
          <a:xfrm>
            <a:off x="-283595" y="3183705"/>
            <a:ext cx="5184038" cy="3453865"/>
            <a:chOff x="-283595" y="3183705"/>
            <a:chExt cx="5184038" cy="3453865"/>
          </a:xfrm>
        </p:grpSpPr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45CD863D-A0F0-429A-A68B-056EFEBF2F8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83595" y="3183705"/>
              <a:ext cx="5184038" cy="3453865"/>
            </a:xfrm>
            <a:prstGeom prst="rect">
              <a:avLst/>
            </a:prstGeom>
          </p:spPr>
        </p:pic>
        <p:pic>
          <p:nvPicPr>
            <p:cNvPr id="24" name="Рисунок 23">
              <a:extLst>
                <a:ext uri="{FF2B5EF4-FFF2-40B4-BE49-F238E27FC236}">
                  <a16:creationId xmlns:a16="http://schemas.microsoft.com/office/drawing/2014/main" id="{C875290B-9EB2-4F0B-87DB-A969F8133A3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5100" y="5024140"/>
              <a:ext cx="1145339" cy="10972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0177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1200px-Coat_of_Arms_of_Chernihiv">
            <a:extLst>
              <a:ext uri="{FF2B5EF4-FFF2-40B4-BE49-F238E27FC236}">
                <a16:creationId xmlns:a16="http://schemas.microsoft.com/office/drawing/2014/main" id="{EECBECFE-21AA-4F0A-A9C0-FE5F0B74B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88020" cy="8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E9F36A-7FEE-4626-856F-352404290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27" y="5934941"/>
            <a:ext cx="788020" cy="951635"/>
          </a:xfrm>
          <a:prstGeom prst="rect">
            <a:avLst/>
          </a:prstGeom>
        </p:spPr>
      </p:pic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08E12C0F-632E-48DC-93FD-15DCD17121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510657"/>
              </p:ext>
            </p:extLst>
          </p:nvPr>
        </p:nvGraphicFramePr>
        <p:xfrm>
          <a:off x="680493" y="276224"/>
          <a:ext cx="11254332" cy="6391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10696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1200px-Coat_of_Arms_of_Chernihiv">
            <a:extLst>
              <a:ext uri="{FF2B5EF4-FFF2-40B4-BE49-F238E27FC236}">
                <a16:creationId xmlns:a16="http://schemas.microsoft.com/office/drawing/2014/main" id="{EECBECFE-21AA-4F0A-A9C0-FE5F0B74B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788020" cy="838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1E9F36A-7FEE-4626-856F-352404290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27" y="5934941"/>
            <a:ext cx="788020" cy="951635"/>
          </a:xfrm>
          <a:prstGeom prst="rect">
            <a:avLst/>
          </a:prstGeom>
        </p:spPr>
      </p:pic>
      <p:sp>
        <p:nvSpPr>
          <p:cNvPr id="6" name="TextBox 8">
            <a:extLst>
              <a:ext uri="{FF2B5EF4-FFF2-40B4-BE49-F238E27FC236}">
                <a16:creationId xmlns:a16="http://schemas.microsoft.com/office/drawing/2014/main" id="{A648BD3B-872D-48B4-BE02-7AE46800875E}"/>
              </a:ext>
            </a:extLst>
          </p:cNvPr>
          <p:cNvSpPr txBox="1"/>
          <p:nvPr/>
        </p:nvSpPr>
        <p:spPr bwMode="auto">
          <a:xfrm>
            <a:off x="544743" y="0"/>
            <a:ext cx="11647255" cy="1221261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no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6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Структура видатків бюджету Чернігівської міської територіальної громади</a:t>
            </a:r>
          </a:p>
          <a:p>
            <a:pPr algn="ctr"/>
            <a:r>
              <a:rPr lang="ru-RU" sz="2600" b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розрізі галузей за 2021 рік, млн</a:t>
            </a:r>
            <a:r>
              <a:rPr lang="ru-RU" sz="2600" b="1" baseline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грн</a:t>
            </a:r>
            <a:endParaRPr lang="ru-RU" sz="260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B0233C-1B05-4E8E-AB79-EF166FD3EB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612" y="419449"/>
            <a:ext cx="10061078" cy="6496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8618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3192</TotalTime>
  <Words>2598</Words>
  <Application>Microsoft Office PowerPoint</Application>
  <PresentationFormat>Широкоэкранный</PresentationFormat>
  <Paragraphs>550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Видатки на галузь “Освіта”, млн грн</vt:lpstr>
      <vt:lpstr>Презентация PowerPoint</vt:lpstr>
      <vt:lpstr>Презентация PowerPoint</vt:lpstr>
      <vt:lpstr>Презентация PowerPoint</vt:lpstr>
      <vt:lpstr>Презентация PowerPoint</vt:lpstr>
      <vt:lpstr>Видатки на соціальне забезпечення у 2021 році</vt:lpstr>
      <vt:lpstr>Окремі напрямки фінансування галузі культура і туризм у 2021 році</vt:lpstr>
      <vt:lpstr>                                                     Видатки на спорт і позашкільну освіту за 2021 рік </vt:lpstr>
      <vt:lpstr>Презентация PowerPoint</vt:lpstr>
      <vt:lpstr>Презентация PowerPoint</vt:lpstr>
      <vt:lpstr>Презентация PowerPoint</vt:lpstr>
      <vt:lpstr>Презентация PowerPoint</vt:lpstr>
      <vt:lpstr>Фінансування окремих цільових програм бюджетної сфери, які реалізовувались в місті Чернігові протягом 2021 року</vt:lpstr>
      <vt:lpstr>Презентация PowerPoint</vt:lpstr>
      <vt:lpstr>Програма реалізації громадського бюджету (бюджету участі)  у м. Чернігові за 2021 рік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Ільченко</dc:creator>
  <cp:lastModifiedBy>shut</cp:lastModifiedBy>
  <cp:revision>128</cp:revision>
  <cp:lastPrinted>2022-02-01T12:19:01Z</cp:lastPrinted>
  <dcterms:created xsi:type="dcterms:W3CDTF">2021-07-05T12:56:11Z</dcterms:created>
  <dcterms:modified xsi:type="dcterms:W3CDTF">2022-02-07T09:43:58Z</dcterms:modified>
</cp:coreProperties>
</file>