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4.xml" ContentType="application/vnd.openxmlformats-officedocument.drawingml.chartshapes+xml"/>
  <Override PartName="/ppt/charts/chart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1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1"/>
  </p:notesMasterIdLst>
  <p:sldIdLst>
    <p:sldId id="256" r:id="rId2"/>
    <p:sldId id="589" r:id="rId3"/>
    <p:sldId id="590" r:id="rId4"/>
    <p:sldId id="592" r:id="rId5"/>
    <p:sldId id="593" r:id="rId6"/>
    <p:sldId id="594" r:id="rId7"/>
    <p:sldId id="564" r:id="rId8"/>
    <p:sldId id="300" r:id="rId9"/>
    <p:sldId id="576" r:id="rId10"/>
    <p:sldId id="278" r:id="rId11"/>
    <p:sldId id="298" r:id="rId12"/>
    <p:sldId id="302" r:id="rId13"/>
    <p:sldId id="582" r:id="rId14"/>
    <p:sldId id="583" r:id="rId15"/>
    <p:sldId id="595" r:id="rId16"/>
    <p:sldId id="565" r:id="rId17"/>
    <p:sldId id="587" r:id="rId18"/>
    <p:sldId id="588" r:id="rId19"/>
    <p:sldId id="570" r:id="rId20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5E8F"/>
    <a:srgbClr val="4C74B1"/>
    <a:srgbClr val="F7F7F7"/>
    <a:srgbClr val="8AA7DA"/>
    <a:srgbClr val="CB97E5"/>
    <a:srgbClr val="6BC5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4;&#1086;&#1082;&#1091;&#1084;&#1077;&#1085;&#1090;&#1080;\&#1047;&#1074;&#1110;&#1090;&#1080;\2024\&#1030;%20&#1082;&#1074;&#1072;&#1088;&#1090;&#1072;&#1083;\&#1044;&#1080;&#1085;&#1072;&#1084;%20&#1074;&#1080;&#1082;&#1086;&#1085;%20&#1086;&#1073;&#1089;&#1103;&#1075;&#1091;%20&#1076;&#1086;&#1093;%20%2022-23.xls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4;&#1086;&#1082;&#1091;&#1084;&#1077;&#1085;&#1090;&#1080;\&#1047;&#1074;&#1110;&#1090;&#1080;\2024\&#1030;%20&#1087;&#1110;&#1074;&#1088;&#1110;&#1095;&#1095;&#1103;\&#1047;&#1092;%20&#1074;&#1083;&#1072;&#1089;&#1085;&#1110;%20&#1030;%20&#1087;&#1074;&#1088;%202024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work\Desktop\&#1044;&#1110;&#1072;&#1075;&#1088;%20&#1076;&#1086;&#1093;%20&#1047;&#1060;%202019%20&#1088;&#1072;&#1079;&#1086;&#1084;______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4;&#1086;&#1082;&#1091;&#1084;&#1077;&#1085;&#1090;&#1080;\&#1047;&#1074;&#1110;&#1090;&#1080;\2025\&#1030;%20&#1082;&#1074;&#1072;&#1088;&#1090;&#1072;&#1083;%202025\&#1076;&#1080;&#1085;&#1072;&#1084;%20%20&#1085;&#1072;&#1076;&#1093;&#1086;&#1076;&#1078;%20&#1055;&#1044;&#1060;&#1054;%201%20&#1082;&#1074;%202025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&#1044;&#1086;&#1082;&#1091;&#1084;&#1077;&#1085;&#1090;&#1080;\&#1047;&#1074;&#1110;&#1090;&#1080;\2025\&#1030;%20&#1082;&#1074;&#1072;&#1088;&#1090;&#1072;&#1083;%202025\&#1076;&#1080;&#1085;&#1072;&#1084;%20%20&#1085;&#1072;&#1076;&#1093;&#1086;&#1076;&#1078;%20&#1055;&#1044;&#1060;&#1054;%201%20&#1082;&#1074;%202025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1044;&#1086;&#1082;&#1091;&#1084;&#1077;&#1085;&#1090;&#1080;\&#1047;&#1074;&#1110;&#1090;&#1080;\2025\&#1030;%20&#1082;&#1074;&#1072;&#1088;&#1090;&#1072;&#1083;%202025\&#1076;&#1080;&#1085;&#1072;&#1084;%20%20&#1085;&#1072;&#1076;&#1093;&#1086;&#1076;&#1078;%20&#1055;&#1044;&#1060;&#1054;%201%20&#1082;&#1074;%202025.xls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2019\Lysenko\&#1041;&#1102;&#1076;&#1078;&#1077;&#1090;%202025\&#1047;&#1052;&#1030;&#1053;&#1048;_2025\&#1047;&#1074;&#1110;&#1090;%20&#1079;&#1072;%209%20&#1084;&#1110;&#1089;&#1103;&#1094;&#1110;&#1074;\&#1044;&#1110;&#1072;&#1075;&#1088;&#1072;&#1084;&#1080;%20&#1042;&#1044;&#1041;\&#1076;&#1080;&#1085;&#1072;&#1084;%20%20&#1085;&#1072;&#1076;&#1093;&#1086;&#1076;&#1078;%20&#1055;&#1044;&#1060;&#1054;%209%20&#1084;&#1110;&#1089;23-25&#1079;&#1087;.xls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&#1044;&#1086;&#1082;&#1091;&#1084;&#1077;&#1085;&#1090;&#1080;\&#1047;&#1074;&#1110;&#1090;&#1080;\2024\&#1030;%20&#1087;&#1110;&#1074;&#1088;&#1110;&#1095;&#1095;&#1103;\&#1090;&#1088;&#1072;&#1085;&#1089;&#1087;&#1086;&#1088;&#1090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ysClr val="windowText" lastClr="000000"/>
                </a:solidFill>
              </a:rPr>
              <a:t>Динаміка </a:t>
            </a:r>
            <a:r>
              <a:rPr lang="ru-RU" sz="2000" b="1" dirty="0" err="1">
                <a:solidFill>
                  <a:sysClr val="windowText" lastClr="000000"/>
                </a:solidFill>
              </a:rPr>
              <a:t>обсягу</a:t>
            </a:r>
            <a:r>
              <a:rPr lang="ru-RU" sz="2000" b="1" dirty="0">
                <a:solidFill>
                  <a:sysClr val="windowText" lastClr="000000"/>
                </a:solidFill>
              </a:rPr>
              <a:t> доходів  бюджету Чернігівської міської територіальної громади за </a:t>
            </a:r>
          </a:p>
          <a:p>
            <a:pPr>
              <a:defRPr sz="2000" b="1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2000" b="1" dirty="0">
                <a:solidFill>
                  <a:sysClr val="windowText" lastClr="000000"/>
                </a:solidFill>
              </a:rPr>
              <a:t>202</a:t>
            </a:r>
            <a:r>
              <a:rPr lang="en-US" sz="2000" b="1" dirty="0">
                <a:solidFill>
                  <a:sysClr val="windowText" lastClr="000000"/>
                </a:solidFill>
              </a:rPr>
              <a:t>4</a:t>
            </a:r>
            <a:r>
              <a:rPr lang="ru-RU" sz="2000" b="1" dirty="0">
                <a:solidFill>
                  <a:sysClr val="windowText" lastClr="000000"/>
                </a:solidFill>
              </a:rPr>
              <a:t>-202</a:t>
            </a:r>
            <a:r>
              <a:rPr lang="en-US" sz="2000" b="1" dirty="0">
                <a:solidFill>
                  <a:sysClr val="windowText" lastClr="000000"/>
                </a:solidFill>
              </a:rPr>
              <a:t>5</a:t>
            </a:r>
            <a:r>
              <a:rPr lang="ru-RU" sz="2000" b="1" dirty="0">
                <a:solidFill>
                  <a:sysClr val="windowText" lastClr="000000"/>
                </a:solidFill>
              </a:rPr>
              <a:t> роки,</a:t>
            </a:r>
            <a:r>
              <a:rPr lang="ru-RU" sz="2000" b="1" baseline="0" dirty="0">
                <a:solidFill>
                  <a:sysClr val="windowText" lastClr="000000"/>
                </a:solidFill>
              </a:rPr>
              <a:t> </a:t>
            </a:r>
            <a:r>
              <a:rPr lang="ru-RU" sz="2000" b="1" dirty="0">
                <a:solidFill>
                  <a:sysClr val="windowText" lastClr="000000"/>
                </a:solidFill>
              </a:rPr>
              <a:t>млн грн</a:t>
            </a:r>
          </a:p>
        </c:rich>
      </c:tx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1.1733136241280986E-2"/>
          <c:y val="0.12811066870489529"/>
          <c:w val="0.97653372751743805"/>
          <c:h val="0.7536214006651621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Лист1!$B$2</c:f>
              <c:strCache>
                <c:ptCount val="1"/>
                <c:pt idx="0">
                  <c:v>Факт 2024 рік</c:v>
                </c:pt>
              </c:strCache>
            </c:strRef>
          </c:tx>
          <c:spPr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000">
                  <a:srgbClr val="7030A0"/>
                </a:gs>
                <a:gs pos="83000">
                  <a:srgbClr val="00B0F0"/>
                </a:gs>
                <a:gs pos="100000">
                  <a:srgbClr val="00FFFF"/>
                </a:gs>
              </a:gsLst>
              <a:lin ang="5400000" scaled="1"/>
            </a:gradFill>
            <a:ln w="25400">
              <a:noFill/>
            </a:ln>
          </c:spPr>
          <c:invertIfNegative val="0"/>
          <c:dLbls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</c:f>
              <c:strCache>
                <c:ptCount val="4"/>
                <c:pt idx="0">
                  <c:v>Доходи спеціального фонду</c:v>
                </c:pt>
                <c:pt idx="1">
                  <c:v>Власні доходи загального фонду</c:v>
                </c:pt>
                <c:pt idx="2">
                  <c:v>Доходи загального фонду</c:v>
                </c:pt>
                <c:pt idx="3">
                  <c:v>Загальний обсяг доходів </c:v>
                </c:pt>
              </c:strCache>
            </c:strRef>
          </c:cat>
          <c:val>
            <c:numRef>
              <c:f>Лист1!$B$3:$B$6</c:f>
              <c:numCache>
                <c:formatCode>#\ ##0.0</c:formatCode>
                <c:ptCount val="4"/>
                <c:pt idx="0">
                  <c:v>590</c:v>
                </c:pt>
                <c:pt idx="1">
                  <c:v>2975.9</c:v>
                </c:pt>
                <c:pt idx="2">
                  <c:v>3998.9</c:v>
                </c:pt>
                <c:pt idx="3">
                  <c:v>4588.8999999999996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5A-4426-9FA0-9DB6A39A48C2}"/>
            </c:ext>
          </c:extLst>
        </c:ser>
        <c:ser>
          <c:idx val="1"/>
          <c:order val="1"/>
          <c:tx>
            <c:strRef>
              <c:f>Лист1!$C$2</c:f>
              <c:strCache>
                <c:ptCount val="1"/>
                <c:pt idx="0">
                  <c:v>Факт 2025 рік</c:v>
                </c:pt>
              </c:strCache>
            </c:strRef>
          </c:tx>
          <c:spPr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000">
                  <a:srgbClr val="EEEC8A"/>
                </a:gs>
                <a:gs pos="83000">
                  <a:srgbClr val="92D050"/>
                </a:gs>
                <a:gs pos="100000">
                  <a:srgbClr val="00B050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</c:f>
              <c:strCache>
                <c:ptCount val="4"/>
                <c:pt idx="0">
                  <c:v>Доходи спеціального фонду</c:v>
                </c:pt>
                <c:pt idx="1">
                  <c:v>Власні доходи загального фонду</c:v>
                </c:pt>
                <c:pt idx="2">
                  <c:v>Доходи загального фонду</c:v>
                </c:pt>
                <c:pt idx="3">
                  <c:v>Загальний обсяг доходів </c:v>
                </c:pt>
              </c:strCache>
            </c:strRef>
          </c:cat>
          <c:val>
            <c:numRef>
              <c:f>Лист1!$C$3:$C$6</c:f>
              <c:numCache>
                <c:formatCode>#\ ##0.0</c:formatCode>
                <c:ptCount val="4"/>
                <c:pt idx="0">
                  <c:v>337.5</c:v>
                </c:pt>
                <c:pt idx="1">
                  <c:v>3383.2</c:v>
                </c:pt>
                <c:pt idx="2">
                  <c:v>4104.2</c:v>
                </c:pt>
                <c:pt idx="3">
                  <c:v>4441.7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85A-4426-9FA0-9DB6A39A48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75171952"/>
        <c:axId val="1"/>
      </c:barChart>
      <c:catAx>
        <c:axId val="275171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l"/>
        <c:numFmt formatCode="#\ ##0.0" sourceLinked="1"/>
        <c:majorTickMark val="out"/>
        <c:minorTickMark val="none"/>
        <c:tickLblPos val="nextTo"/>
        <c:crossAx val="27517195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479002052510179E-3"/>
          <c:y val="0.16583104557220174"/>
          <c:w val="0.81586062052866071"/>
          <c:h val="0.79745219232881015"/>
        </c:manualLayout>
      </c:layout>
      <c:ofPieChart>
        <c:ofPieType val="bar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gradFill flip="none" rotWithShape="1">
                <a:gsLst>
                  <a:gs pos="0">
                    <a:schemeClr val="accent6">
                      <a:lumMod val="40000"/>
                      <a:lumOff val="60000"/>
                    </a:schemeClr>
                  </a:gs>
                  <a:gs pos="46000">
                    <a:schemeClr val="accent6">
                      <a:lumMod val="95000"/>
                      <a:lumOff val="5000"/>
                    </a:schemeClr>
                  </a:gs>
                  <a:gs pos="100000">
                    <a:schemeClr val="accent6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2AE-4008-8156-0B0EDE516D3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464-464C-84DF-F571A567BD8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2AE-4008-8156-0B0EDE516D3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2AE-4008-8156-0B0EDE516D3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2AE-4008-8156-0B0EDE516D3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2AE-4008-8156-0B0EDE516D36}"/>
              </c:ext>
            </c:extLst>
          </c:dPt>
          <c:dPt>
            <c:idx val="6"/>
            <c:bubble3D val="0"/>
            <c:spPr>
              <a:solidFill>
                <a:srgbClr val="FF999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2AE-4008-8156-0B0EDE516D3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2AE-4008-8156-0B0EDE516D36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2AE-4008-8156-0B0EDE516D36}"/>
              </c:ext>
            </c:extLst>
          </c:dPt>
          <c:dPt>
            <c:idx val="9"/>
            <c:bubble3D val="0"/>
            <c:spPr>
              <a:solidFill>
                <a:srgbClr val="00FF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2AE-4008-8156-0B0EDE516D3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B2F3-4E3D-8A3D-14BD0DC9E93B}"/>
              </c:ext>
            </c:extLst>
          </c:dPt>
          <c:dPt>
            <c:idx val="11"/>
            <c:bubble3D val="0"/>
            <c:spPr>
              <a:solidFill>
                <a:srgbClr val="9F9CF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B2F3-4E3D-8A3D-14BD0DC9E93B}"/>
              </c:ext>
            </c:extLst>
          </c:dPt>
          <c:dPt>
            <c:idx val="12"/>
            <c:bubble3D val="0"/>
            <c:explosion val="3"/>
            <c:spPr>
              <a:solidFill>
                <a:srgbClr val="FF660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B2F3-4E3D-8A3D-14BD0DC9E93B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EA84-4433-A82D-C22488469E00}"/>
              </c:ext>
            </c:extLst>
          </c:dPt>
          <c:dLbls>
            <c:dLbl>
              <c:idx val="0"/>
              <c:layout>
                <c:manualLayout>
                  <c:x val="3.9820222706907597E-2"/>
                  <c:y val="-5.416424817632755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lnSpc>
                        <a:spcPct val="150000"/>
                      </a:lnSpc>
                      <a:defRPr sz="16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9649E01F-1598-4AC4-A743-412332BC8B36}" type="CATEGORYNAME">
                      <a:rPr lang="ru-RU" sz="1600" b="1" i="0" smtClean="0"/>
                      <a:pPr>
                        <a:lnSpc>
                          <a:spcPct val="150000"/>
                        </a:lnSpc>
                        <a:defRPr sz="16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endParaRPr lang="uk-UA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lnSpc>
                      <a:spcPct val="150000"/>
                    </a:lnSpc>
                    <a:defRPr sz="16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373519869769851"/>
                      <c:h val="0.2624391531189909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02AE-4008-8156-0B0EDE516D36}"/>
                </c:ext>
              </c:extLst>
            </c:dLbl>
            <c:dLbl>
              <c:idx val="2"/>
              <c:layout>
                <c:manualLayout>
                  <c:x val="3.2813021332543303E-2"/>
                  <c:y val="-4.0976547180171033E-2"/>
                </c:manualLayout>
              </c:layout>
              <c:tx>
                <c:rich>
                  <a:bodyPr/>
                  <a:lstStyle/>
                  <a:p>
                    <a:fld id="{79AB6215-B672-4F88-A03E-F43975BA55C1}" type="CATEGORYNAME">
                      <a:rPr lang="uk-UA" b="1" baseline="0" dirty="0"/>
                      <a:pPr/>
                      <a:t>[ИМЯ КАТЕГОРИИ]</a:t>
                    </a:fld>
                    <a:r>
                      <a:rPr lang="uk-UA" b="1" baseline="0" dirty="0"/>
                      <a:t>; </a:t>
                    </a:r>
                    <a:fld id="{886B8FAB-3844-440F-9D22-48A02F4D540A}" type="VALUE">
                      <a:rPr lang="uk-UA" b="1" baseline="0" dirty="0"/>
                      <a:pPr/>
                      <a:t>[ЗНАЧЕНИЕ]</a:t>
                    </a:fld>
                    <a:r>
                      <a:rPr lang="uk-UA" b="1" baseline="0" dirty="0"/>
                      <a:t>; 24,7%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02AE-4008-8156-0B0EDE516D36}"/>
                </c:ext>
              </c:extLst>
            </c:dLbl>
            <c:dLbl>
              <c:idx val="3"/>
              <c:layout>
                <c:manualLayout>
                  <c:x val="3.3470733136694915E-2"/>
                  <c:y val="-5.6267785708683106E-2"/>
                </c:manualLayout>
              </c:layout>
              <c:tx>
                <c:rich>
                  <a:bodyPr/>
                  <a:lstStyle/>
                  <a:p>
                    <a:fld id="{8E22A7B3-ED81-4274-BD6D-CA9386C83062}" type="CATEGORYNAME">
                      <a:rPr lang="uk-UA" b="1" baseline="0" dirty="0"/>
                      <a:pPr/>
                      <a:t>[ИМЯ КАТЕГОРИИ]</a:t>
                    </a:fld>
                    <a:r>
                      <a:rPr lang="uk-UA" b="1" baseline="0" dirty="0"/>
                      <a:t>; </a:t>
                    </a:r>
                    <a:fld id="{2B8C5F65-31CC-43BB-9495-686A44C1CDBC}" type="VALUE">
                      <a:rPr lang="uk-UA" b="1" baseline="0" dirty="0"/>
                      <a:pPr/>
                      <a:t>[ЗНАЧЕНИЕ]</a:t>
                    </a:fld>
                    <a:r>
                      <a:rPr lang="uk-UA" b="1" baseline="0" dirty="0"/>
                      <a:t>; 11,3%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02AE-4008-8156-0B0EDE516D36}"/>
                </c:ext>
              </c:extLst>
            </c:dLbl>
            <c:dLbl>
              <c:idx val="4"/>
              <c:layout>
                <c:manualLayout>
                  <c:x val="3.1926738071706415E-2"/>
                  <c:y val="-5.4351243234763584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4CF7C880-3907-4F9B-A27C-B15A23005B7A}" type="CATEGORYNAME">
                      <a:rPr lang="uk-UA" sz="1200" b="1" i="0" baseline="0" smtClean="0"/>
                      <a:pPr>
                        <a:defRPr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uk-UA" sz="1200" b="1" i="0" baseline="0" dirty="0"/>
                      <a:t>;</a:t>
                    </a:r>
                  </a:p>
                  <a:p>
                    <a:pPr>
                      <a:defRPr sz="12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B9C031B8-09BF-4D94-AC71-ADFEE9986AFA}" type="VALUE">
                      <a:rPr lang="uk-UA" sz="1200" b="1" i="0" baseline="0" smtClean="0"/>
                      <a:pPr>
                        <a:defRPr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uk-UA" sz="1200" b="1" i="0" baseline="0" dirty="0"/>
                      <a:t>; 15,9%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910722653977415"/>
                      <c:h val="6.18723037100949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02AE-4008-8156-0B0EDE516D36}"/>
                </c:ext>
              </c:extLst>
            </c:dLbl>
            <c:dLbl>
              <c:idx val="5"/>
              <c:layout>
                <c:manualLayout>
                  <c:x val="4.2876356330724161E-2"/>
                  <c:y val="-8.0023295944780054E-2"/>
                </c:manualLayout>
              </c:layout>
              <c:tx>
                <c:rich>
                  <a:bodyPr/>
                  <a:lstStyle/>
                  <a:p>
                    <a:fld id="{D7E2B3AF-9027-420C-8565-C4E515DF1156}" type="CATEGORYNAME">
                      <a:rPr lang="uk-UA" b="1" baseline="0"/>
                      <a:pPr/>
                      <a:t>[ИМЯ КАТЕГОРИИ]</a:t>
                    </a:fld>
                    <a:r>
                      <a:rPr lang="uk-UA" b="1" baseline="0" dirty="0"/>
                      <a:t>;</a:t>
                    </a:r>
                  </a:p>
                  <a:p>
                    <a:fld id="{9735ABCB-128C-4FE0-BBD1-DEBBCB9F58BA}" type="VALUE">
                      <a:rPr lang="uk-UA" b="1" baseline="0" smtClean="0"/>
                      <a:pPr/>
                      <a:t>[ЗНАЧЕНИЕ]</a:t>
                    </a:fld>
                    <a:r>
                      <a:rPr lang="uk-UA" b="1" baseline="0" dirty="0"/>
                      <a:t>; 14,1%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135585912717605"/>
                      <c:h val="6.534265870614654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02AE-4008-8156-0B0EDE516D36}"/>
                </c:ext>
              </c:extLst>
            </c:dLbl>
            <c:dLbl>
              <c:idx val="6"/>
              <c:layout>
                <c:manualLayout>
                  <c:x val="4.1295174842199446E-2"/>
                  <c:y val="-6.647721389912941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8369912D-902E-45A1-BD89-65B653173B97}" type="CATEGORYNAME">
                      <a:rPr lang="ru-RU" sz="1200" b="1" i="0" baseline="0"/>
                      <a:pPr>
                        <a:defRPr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ru-RU" sz="1200" b="1" i="0" baseline="0" dirty="0"/>
                      <a:t>;</a:t>
                    </a:r>
                    <a:fld id="{7AADBADB-E978-4B39-8439-8F06BA46DC5F}" type="VALUE">
                      <a:rPr lang="ru-RU" sz="1200" b="1" i="0" baseline="0" smtClean="0"/>
                      <a:pPr>
                        <a:defRPr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ru-RU" sz="1200" b="1" i="0" baseline="0" dirty="0"/>
                      <a:t>; 1,3%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15771266513823"/>
                      <c:h val="4.897670405522001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02AE-4008-8156-0B0EDE516D36}"/>
                </c:ext>
              </c:extLst>
            </c:dLbl>
            <c:dLbl>
              <c:idx val="7"/>
              <c:layout>
                <c:manualLayout>
                  <c:x val="4.4086698567998801E-2"/>
                  <c:y val="-1.687975527492359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1884B1F4-0C06-486E-A71F-05EABA887A68}" type="CATEGORYNAME">
                      <a:rPr lang="ru-RU" sz="1200" b="1" i="0" baseline="0" dirty="0"/>
                      <a:pPr>
                        <a:defRPr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ru-RU" sz="1200" b="1" i="0" baseline="0" dirty="0"/>
                      <a:t>; </a:t>
                    </a:r>
                    <a:fld id="{0B43EA43-2D62-4F12-9CD2-DBAB725544BF}" type="VALUE">
                      <a:rPr lang="ru-RU" sz="1200" b="1" i="0" baseline="0" dirty="0"/>
                      <a:pPr>
                        <a:defRPr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ru-RU" sz="1200" b="1" i="0" baseline="0" dirty="0"/>
                      <a:t>; 0,6%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889329185618966"/>
                      <c:h val="7.5418934818417133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2AE-4008-8156-0B0EDE516D36}"/>
                </c:ext>
              </c:extLst>
            </c:dLbl>
            <c:dLbl>
              <c:idx val="8"/>
              <c:layout>
                <c:manualLayout>
                  <c:x val="1.1928109090452881E-2"/>
                  <c:y val="1.40316887599027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7A854BF-D3CE-481A-9A3A-E2F62888302A}" type="CATEGORYNAME">
                      <a:rPr lang="ru-RU" b="1" baseline="0" dirty="0"/>
                      <a:pPr>
                        <a:defRPr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ru-RU" b="1" baseline="0" dirty="0"/>
                      <a:t>; </a:t>
                    </a:r>
                    <a:fld id="{22B14D08-10E3-4E5B-AED5-AB4FFF7C51DB}" type="VALUE">
                      <a:rPr lang="ru-RU" b="1" baseline="0" dirty="0"/>
                      <a:pPr>
                        <a:defRPr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ru-RU" b="1" baseline="0" dirty="0"/>
                      <a:t>; 8,9%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554586758796066"/>
                      <c:h val="6.336120480037650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2AE-4008-8156-0B0EDE516D36}"/>
                </c:ext>
              </c:extLst>
            </c:dLbl>
            <c:dLbl>
              <c:idx val="9"/>
              <c:layout>
                <c:manualLayout>
                  <c:x val="3.3675401963918605E-2"/>
                  <c:y val="4.478994430935744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7E7AEF6A-0CA7-4587-9BD4-9870A3BA91C6}" type="CATEGORYNAME">
                      <a:rPr lang="ru-RU" sz="1200" b="1" i="0" baseline="0"/>
                      <a:pPr>
                        <a:defRPr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ru-RU" sz="1200" b="1" i="0" baseline="0" dirty="0"/>
                      <a:t>;</a:t>
                    </a:r>
                  </a:p>
                  <a:p>
                    <a:pPr>
                      <a:defRPr sz="1200" b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C6DE8E52-F419-489A-A1A9-361F10317244}" type="VALUE">
                      <a:rPr lang="ru-RU" sz="1200" b="1" i="0" baseline="0" smtClean="0"/>
                      <a:pPr>
                        <a:defRPr sz="1200" b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ru-RU" sz="1200" b="1" i="0" baseline="0" dirty="0"/>
                      <a:t>; 5,3%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586874168276642"/>
                      <c:h val="6.870938897168404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02AE-4008-8156-0B0EDE516D36}"/>
                </c:ext>
              </c:extLst>
            </c:dLbl>
            <c:dLbl>
              <c:idx val="10"/>
              <c:layout>
                <c:manualLayout>
                  <c:x val="4.1643464443014207E-2"/>
                  <c:y val="6.1050749078358939E-2"/>
                </c:manualLayout>
              </c:layout>
              <c:tx>
                <c:rich>
                  <a:bodyPr/>
                  <a:lstStyle/>
                  <a:p>
                    <a:fld id="{E9FACE44-4BAD-44CE-BE5A-85079AA6A343}" type="CATEGORYNAME">
                      <a:rPr lang="uk-UA"/>
                      <a:pPr/>
                      <a:t>[ИМЯ КАТЕГОРИИ]</a:t>
                    </a:fld>
                    <a:r>
                      <a:rPr lang="uk-UA" baseline="0" dirty="0"/>
                      <a:t>;</a:t>
                    </a:r>
                  </a:p>
                  <a:p>
                    <a:fld id="{14E18149-1727-44CE-A8A4-BE69123F598A}" type="VALUE">
                      <a:rPr lang="uk-UA" baseline="0" smtClean="0"/>
                      <a:pPr/>
                      <a:t>[ЗНАЧЕНИЕ]</a:t>
                    </a:fld>
                    <a:r>
                      <a:rPr lang="uk-UA" baseline="0" dirty="0"/>
                      <a:t>; 8,1%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5-B2F3-4E3D-8A3D-14BD0DC9E93B}"/>
                </c:ext>
              </c:extLst>
            </c:dLbl>
            <c:dLbl>
              <c:idx val="11"/>
              <c:layout>
                <c:manualLayout>
                  <c:x val="4.7058906492831551E-2"/>
                  <c:y val="7.0389834496823275E-2"/>
                </c:manualLayout>
              </c:layout>
              <c:tx>
                <c:rich>
                  <a:bodyPr/>
                  <a:lstStyle/>
                  <a:p>
                    <a:fld id="{4CF018E4-E611-46B0-A350-19A4A3EDD12C}" type="CATEGORYNAME">
                      <a:rPr lang="uk-UA"/>
                      <a:pPr/>
                      <a:t>[ИМЯ КАТЕГОРИИ]</a:t>
                    </a:fld>
                    <a:r>
                      <a:rPr lang="uk-UA" baseline="0" dirty="0"/>
                      <a:t>;</a:t>
                    </a:r>
                  </a:p>
                  <a:p>
                    <a:fld id="{3AEB6846-5BCD-43A3-8B4E-0BC5BD6F28EC}" type="VALUE">
                      <a:rPr lang="uk-UA" baseline="0" smtClean="0"/>
                      <a:pPr/>
                      <a:t>[ЗНАЧЕНИЕ]</a:t>
                    </a:fld>
                    <a:r>
                      <a:rPr lang="uk-UA" baseline="0" dirty="0"/>
                      <a:t>; 8,8%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4-B2F3-4E3D-8A3D-14BD0DC9E93B}"/>
                </c:ext>
              </c:extLst>
            </c:dLbl>
            <c:dLbl>
              <c:idx val="12"/>
              <c:layout>
                <c:manualLayout>
                  <c:x val="-7.0786058674518426E-2"/>
                  <c:y val="7.741971919366225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lnSpc>
                        <a:spcPct val="150000"/>
                      </a:lnSpc>
                      <a:spcBef>
                        <a:spcPts val="0"/>
                      </a:spcBef>
                      <a:defRPr sz="1200" b="1" i="1" u="none" strike="noStrike" kern="1200" baseline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fld id="{FBB69F48-C00C-43BF-881F-FF6E8BA66F32}" type="CATEGORYNAME">
                      <a:rPr lang="uk-UA" sz="1200" dirty="0"/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defRPr sz="1200" b="1" i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uk-UA" sz="1200" baseline="0" dirty="0"/>
                      <a:t>; </a:t>
                    </a:r>
                    <a:fld id="{1D59AB6B-2A86-445B-A78B-F18464074E19}" type="VALUE">
                      <a:rPr lang="uk-UA" sz="1200" baseline="0" dirty="0"/>
                      <a:pPr>
                        <a:lnSpc>
                          <a:spcPct val="150000"/>
                        </a:lnSpc>
                        <a:spcBef>
                          <a:spcPts val="0"/>
                        </a:spcBef>
                        <a:defRPr sz="1200" b="1" i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uk-UA" sz="1200" baseline="0" dirty="0"/>
                      <a:t>; 1,0%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lnSpc>
                      <a:spcPct val="150000"/>
                    </a:lnSpc>
                    <a:spcBef>
                      <a:spcPts val="0"/>
                    </a:spcBef>
                    <a:defRPr sz="1200" b="1" i="1" u="none" strike="noStrike" kern="1200" baseline="0">
                      <a:solidFill>
                        <a:schemeClr val="tx1"/>
                      </a:solidFill>
                      <a:effectLst/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6-B2F3-4E3D-8A3D-14BD0DC9E93B}"/>
                </c:ext>
              </c:extLst>
            </c:dLbl>
            <c:dLbl>
              <c:idx val="13"/>
              <c:layout>
                <c:manualLayout>
                  <c:x val="-0.20775607936525767"/>
                  <c:y val="1.01090281590713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lnSpc>
                        <a:spcPct val="150000"/>
                      </a:lnSpc>
                      <a:defRPr sz="1800" b="1" i="1" u="none" strike="noStrike" kern="1200" baseline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uk-UA" sz="1800" i="1" dirty="0" err="1"/>
                      <a:t>Виконання</a:t>
                    </a:r>
                    <a:r>
                      <a:rPr lang="uk-UA" sz="1800" i="1" baseline="0" dirty="0"/>
                      <a:t>;</a:t>
                    </a:r>
                  </a:p>
                  <a:p>
                    <a:pPr>
                      <a:lnSpc>
                        <a:spcPct val="150000"/>
                      </a:lnSpc>
                      <a:defRPr sz="1800" b="1" i="1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defRPr>
                    </a:pPr>
                    <a:fld id="{C71F8590-AEF9-4923-949F-63582D584AB9}" type="VALUE">
                      <a:rPr lang="en-US" sz="1800" i="1" baseline="0" smtClean="0"/>
                      <a:pPr>
                        <a:lnSpc>
                          <a:spcPct val="150000"/>
                        </a:lnSpc>
                        <a:defRPr sz="1800" b="1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en-US" sz="1800" i="1" baseline="0" dirty="0"/>
                      <a:t>; </a:t>
                    </a:r>
                    <a:fld id="{3678B726-DB54-41C4-827E-5CF052145B2B}" type="PERCENTAGE">
                      <a:rPr lang="en-US" sz="1800" i="1" baseline="0"/>
                      <a:pPr>
                        <a:lnSpc>
                          <a:spcPct val="150000"/>
                        </a:lnSpc>
                        <a:defRPr sz="1800" b="1" 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pPr>
                      <a:t>[ПРОЦЕНТ]</a:t>
                    </a:fld>
                    <a:endParaRPr lang="en-US" sz="1800" i="1" baseline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lnSpc>
                      <a:spcPct val="150000"/>
                    </a:lnSpc>
                    <a:defRPr sz="1800" b="1" i="1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625421770711711"/>
                      <c:h val="0.156894658404580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A-EA84-4433-A82D-C22488469E00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12700" cap="flat" cmpd="sng" algn="ctr">
                  <a:solidFill>
                    <a:schemeClr val="tx1"/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Лист1!$A$2:$A$14</c:f>
              <c:strCache>
                <c:ptCount val="13"/>
                <c:pt idx="0">
                  <c:v>Планові призначення
бюджету розвитку
на 2025 рік; 1 060,3</c:v>
                </c:pt>
                <c:pt idx="1">
                  <c:v>Виконання</c:v>
                </c:pt>
                <c:pt idx="2">
                  <c:v>ЖКГ</c:v>
                </c:pt>
                <c:pt idx="3">
                  <c:v>Освіта</c:v>
                </c:pt>
                <c:pt idx="4">
                  <c:v>Охорона здоров'я</c:v>
                </c:pt>
                <c:pt idx="5">
                  <c:v>Соціальний захист</c:v>
                </c:pt>
                <c:pt idx="6">
                  <c:v>Культура і туризм</c:v>
                </c:pt>
                <c:pt idx="7">
                  <c:v>Спорт і позашкільна
освіта</c:v>
                </c:pt>
                <c:pt idx="8">
                  <c:v>Трансферти державному та обласному бюджетам</c:v>
                </c:pt>
                <c:pt idx="9">
                  <c:v>Заходи та роботи з ТРО</c:v>
                </c:pt>
                <c:pt idx="10">
                  <c:v>Траспортна галузь</c:v>
                </c:pt>
                <c:pt idx="11">
                  <c:v>Дорожнє господарство</c:v>
                </c:pt>
                <c:pt idx="12">
                  <c:v>Інші</c:v>
                </c:pt>
              </c:strCache>
            </c:strRef>
          </c:cat>
          <c:val>
            <c:numRef>
              <c:f>Лист1!$B$2:$B$14</c:f>
              <c:numCache>
                <c:formatCode>General</c:formatCode>
                <c:ptCount val="13"/>
                <c:pt idx="0" formatCode="#\ ##0.0">
                  <c:v>261.49999999999977</c:v>
                </c:pt>
                <c:pt idx="2" formatCode="#\ ##0.0">
                  <c:v>197.1</c:v>
                </c:pt>
                <c:pt idx="3" formatCode="#\ ##0.0">
                  <c:v>90.4</c:v>
                </c:pt>
                <c:pt idx="4" formatCode="#\ ##0.0">
                  <c:v>127</c:v>
                </c:pt>
                <c:pt idx="5" formatCode="#\ ##0.0">
                  <c:v>112.7</c:v>
                </c:pt>
                <c:pt idx="6" formatCode="#\ ##0.0">
                  <c:v>10.1</c:v>
                </c:pt>
                <c:pt idx="7" formatCode="#\ ##0.0">
                  <c:v>5.2</c:v>
                </c:pt>
                <c:pt idx="8" formatCode="#\ ##0.0">
                  <c:v>71.099999999999994</c:v>
                </c:pt>
                <c:pt idx="9" formatCode="#\ ##0.0">
                  <c:v>42.3</c:v>
                </c:pt>
                <c:pt idx="10" formatCode="#\ ##0.0">
                  <c:v>65</c:v>
                </c:pt>
                <c:pt idx="11" formatCode="#\ ##0.0">
                  <c:v>69.900000000000006</c:v>
                </c:pt>
                <c:pt idx="12" formatCode="#\ ##0.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2AE-4008-8156-0B0EDE516D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12"/>
        <c:splitType val="pos"/>
        <c:splitPos val="11"/>
        <c:secondPieSize val="8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084492453077171"/>
          <c:y val="4.6504785220228155E-2"/>
          <c:w val="0.47750277911196376"/>
          <c:h val="0.91641569868205519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 w="215900" h="95250"/>
            </a:sp3d>
          </c:spPr>
          <c:explosion val="12"/>
          <c:dPt>
            <c:idx val="0"/>
            <c:bubble3D val="0"/>
            <c:spPr>
              <a:gradFill flip="none" rotWithShape="1">
                <a:gsLst>
                  <a:gs pos="100000">
                    <a:srgbClr val="FFFF00"/>
                  </a:gs>
                  <a:gs pos="63000">
                    <a:srgbClr val="7030A0"/>
                  </a:gs>
                  <a:gs pos="100000">
                    <a:srgbClr val="0070C0"/>
                  </a:gs>
                  <a:gs pos="100000">
                    <a:srgbClr val="00B0F0"/>
                  </a:gs>
                  <a:gs pos="100000">
                    <a:srgbClr val="4F81BD">
                      <a:lumMod val="45000"/>
                      <a:lumOff val="55000"/>
                    </a:srgbClr>
                  </a:gs>
                  <a:gs pos="100000">
                    <a:srgbClr val="7030A0"/>
                  </a:gs>
                </a:gsLst>
                <a:lin ang="2700000" scaled="1"/>
                <a:tileRect/>
              </a:gra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15900" h="95250"/>
              </a:sp3d>
            </c:spPr>
            <c:extLst>
              <c:ext xmlns:c16="http://schemas.microsoft.com/office/drawing/2014/chart" uri="{C3380CC4-5D6E-409C-BE32-E72D297353CC}">
                <c16:uniqueId val="{00000001-6659-4740-976C-763E3FCC1842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rgbClr val="FFFF00"/>
                  </a:gs>
                  <a:gs pos="0">
                    <a:srgbClr val="00B050"/>
                  </a:gs>
                  <a:gs pos="39123">
                    <a:srgbClr val="00B050"/>
                  </a:gs>
                  <a:gs pos="100000">
                    <a:srgbClr val="00B050"/>
                  </a:gs>
                  <a:gs pos="100000">
                    <a:srgbClr val="00B0F0"/>
                  </a:gs>
                  <a:gs pos="51000">
                    <a:srgbClr val="5BCC33"/>
                  </a:gs>
                  <a:gs pos="100000">
                    <a:srgbClr val="FFFF00"/>
                  </a:gs>
                  <a:gs pos="100000">
                    <a:srgbClr val="00B050"/>
                  </a:gs>
                </a:gsLst>
                <a:lin ang="3600000" scaled="0"/>
              </a:gra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15900" h="95250"/>
              </a:sp3d>
            </c:spPr>
            <c:extLst>
              <c:ext xmlns:c16="http://schemas.microsoft.com/office/drawing/2014/chart" uri="{C3380CC4-5D6E-409C-BE32-E72D297353CC}">
                <c16:uniqueId val="{00000003-6659-4740-976C-763E3FCC1842}"/>
              </c:ext>
            </c:extLst>
          </c:dPt>
          <c:dPt>
            <c:idx val="2"/>
            <c:bubble3D val="0"/>
            <c:spPr>
              <a:gradFill>
                <a:gsLst>
                  <a:gs pos="16892">
                    <a:srgbClr val="70AD47"/>
                  </a:gs>
                  <a:gs pos="100000">
                    <a:srgbClr val="FFFF00"/>
                  </a:gs>
                  <a:gs pos="100000">
                    <a:srgbClr val="0070C0"/>
                  </a:gs>
                  <a:gs pos="100000">
                    <a:srgbClr val="00B0F0"/>
                  </a:gs>
                  <a:gs pos="100000">
                    <a:srgbClr val="4472C4">
                      <a:lumMod val="45000"/>
                      <a:lumOff val="55000"/>
                    </a:srgbClr>
                  </a:gs>
                  <a:gs pos="66488">
                    <a:srgbClr val="F9982D"/>
                  </a:gs>
                  <a:gs pos="100000">
                    <a:srgbClr val="FFC000"/>
                  </a:gs>
                </a:gsLst>
                <a:lin ang="3600000" scaled="0"/>
              </a:gra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15900" h="95250"/>
              </a:sp3d>
            </c:spPr>
            <c:extLst>
              <c:ext xmlns:c16="http://schemas.microsoft.com/office/drawing/2014/chart" uri="{C3380CC4-5D6E-409C-BE32-E72D297353CC}">
                <c16:uniqueId val="{00000005-6659-4740-976C-763E3FCC1842}"/>
              </c:ext>
            </c:extLst>
          </c:dPt>
          <c:dPt>
            <c:idx val="3"/>
            <c:bubble3D val="0"/>
            <c:explosion val="4"/>
            <c:spPr>
              <a:gradFill>
                <a:gsLst>
                  <a:gs pos="23000">
                    <a:srgbClr val="1F497D">
                      <a:lumMod val="60000"/>
                      <a:lumOff val="40000"/>
                    </a:srgbClr>
                  </a:gs>
                  <a:gs pos="83000">
                    <a:srgbClr val="FFFF00"/>
                  </a:gs>
                </a:gsLst>
                <a:lin ang="5400000" scaled="1"/>
              </a:gra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15900" h="95250"/>
              </a:sp3d>
            </c:spPr>
            <c:extLst>
              <c:ext xmlns:c16="http://schemas.microsoft.com/office/drawing/2014/chart" uri="{C3380CC4-5D6E-409C-BE32-E72D297353CC}">
                <c16:uniqueId val="{00000007-6659-4740-976C-763E3FCC1842}"/>
              </c:ext>
            </c:extLst>
          </c:dPt>
          <c:dPt>
            <c:idx val="4"/>
            <c:bubble3D val="0"/>
            <c:spPr>
              <a:gradFill flip="none" rotWithShape="1">
                <a:gsLst>
                  <a:gs pos="100000">
                    <a:srgbClr val="00CCFF"/>
                  </a:gs>
                  <a:gs pos="68000">
                    <a:srgbClr val="5D99E2"/>
                  </a:gs>
                  <a:gs pos="37000">
                    <a:srgbClr val="00B0F0"/>
                  </a:gs>
                  <a:gs pos="100000">
                    <a:srgbClr val="0070C0"/>
                  </a:gs>
                  <a:gs pos="100000">
                    <a:srgbClr val="00B0F0"/>
                  </a:gs>
                  <a:gs pos="100000">
                    <a:srgbClr val="4F81BD">
                      <a:lumMod val="45000"/>
                      <a:lumOff val="55000"/>
                    </a:srgbClr>
                  </a:gs>
                  <a:gs pos="100000">
                    <a:srgbClr val="00B0F0"/>
                  </a:gs>
                </a:gsLst>
                <a:lin ang="16200000" scaled="0"/>
                <a:tileRect/>
              </a:gra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15900" h="95250"/>
              </a:sp3d>
            </c:spPr>
            <c:extLst>
              <c:ext xmlns:c16="http://schemas.microsoft.com/office/drawing/2014/chart" uri="{C3380CC4-5D6E-409C-BE32-E72D297353CC}">
                <c16:uniqueId val="{00000009-6659-4740-976C-763E3FCC1842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15900" h="95250"/>
              </a:sp3d>
            </c:spPr>
            <c:extLst>
              <c:ext xmlns:c16="http://schemas.microsoft.com/office/drawing/2014/chart" uri="{C3380CC4-5D6E-409C-BE32-E72D297353CC}">
                <c16:uniqueId val="{0000000B-6659-4740-976C-763E3FCC1842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15900" h="95250"/>
              </a:sp3d>
            </c:spPr>
            <c:extLst>
              <c:ext xmlns:c16="http://schemas.microsoft.com/office/drawing/2014/chart" uri="{C3380CC4-5D6E-409C-BE32-E72D297353CC}">
                <c16:uniqueId val="{0000000D-6659-4740-976C-763E3FCC1842}"/>
              </c:ext>
            </c:extLst>
          </c:dPt>
          <c:dPt>
            <c:idx val="7"/>
            <c:bubble3D val="0"/>
            <c:spPr>
              <a:gradFill flip="none" rotWithShape="1">
                <a:gsLst>
                  <a:gs pos="100000">
                    <a:srgbClr val="FFFF00"/>
                  </a:gs>
                  <a:gs pos="50000">
                    <a:srgbClr val="9BBB59">
                      <a:lumMod val="75000"/>
                    </a:srgbClr>
                  </a:gs>
                  <a:gs pos="100000">
                    <a:srgbClr val="0070C0"/>
                  </a:gs>
                  <a:gs pos="100000">
                    <a:srgbClr val="00B0F0"/>
                  </a:gs>
                  <a:gs pos="100000">
                    <a:srgbClr val="4F81BD">
                      <a:lumMod val="45000"/>
                      <a:lumOff val="55000"/>
                    </a:srgbClr>
                  </a:gs>
                  <a:gs pos="100000">
                    <a:srgbClr val="9BBB59">
                      <a:lumMod val="75000"/>
                    </a:srgbClr>
                  </a:gs>
                </a:gsLst>
                <a:lin ang="2700000" scaled="1"/>
                <a:tileRect/>
              </a:gra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15900" h="95250"/>
              </a:sp3d>
            </c:spPr>
            <c:extLst>
              <c:ext xmlns:c16="http://schemas.microsoft.com/office/drawing/2014/chart" uri="{C3380CC4-5D6E-409C-BE32-E72D297353CC}">
                <c16:uniqueId val="{0000000F-6659-4740-976C-763E3FCC1842}"/>
              </c:ext>
            </c:extLst>
          </c:dPt>
          <c:dPt>
            <c:idx val="8"/>
            <c:bubble3D val="0"/>
            <c:spPr>
              <a:gradFill flip="none" rotWithShape="1">
                <a:gsLst>
                  <a:gs pos="100000">
                    <a:srgbClr val="FFFF00"/>
                  </a:gs>
                  <a:gs pos="34000">
                    <a:srgbClr val="FF0066"/>
                  </a:gs>
                  <a:gs pos="100000">
                    <a:srgbClr val="0070C0"/>
                  </a:gs>
                  <a:gs pos="100000">
                    <a:srgbClr val="00B0F0"/>
                  </a:gs>
                  <a:gs pos="100000">
                    <a:srgbClr val="4F81BD">
                      <a:lumMod val="45000"/>
                      <a:lumOff val="55000"/>
                    </a:srgbClr>
                  </a:gs>
                  <a:gs pos="100000">
                    <a:srgbClr val="FF0066"/>
                  </a:gs>
                </a:gsLst>
                <a:lin ang="2700000" scaled="1"/>
                <a:tileRect/>
              </a:gradFill>
              <a:ln w="1905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215900" h="95250"/>
              </a:sp3d>
            </c:spPr>
            <c:extLst>
              <c:ext xmlns:c16="http://schemas.microsoft.com/office/drawing/2014/chart" uri="{C3380CC4-5D6E-409C-BE32-E72D297353CC}">
                <c16:uniqueId val="{00000000-AAE1-4C43-B938-C0456A9DE6C8}"/>
              </c:ext>
            </c:extLst>
          </c:dPt>
          <c:dLbls>
            <c:dLbl>
              <c:idx val="0"/>
              <c:layout>
                <c:manualLayout>
                  <c:x val="0.29025590215622149"/>
                  <c:y val="1.6479784932318452E-2"/>
                </c:manualLayout>
              </c:layout>
              <c:numFmt formatCode="0.0%" sourceLinked="0"/>
              <c:spPr>
                <a:xfrm>
                  <a:off x="7945531" y="3878181"/>
                  <a:ext cx="3103318" cy="827419"/>
                </a:xfrm>
                <a:solidFill>
                  <a:prstClr val="white"/>
                </a:solidFill>
                <a:ln w="9525" cap="flat" cmpd="sng" algn="ctr">
                  <a:solidFill>
                    <a:srgbClr val="BFBFBF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95666"/>
                        <a:gd name="adj2" fmla="val 25440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658186962328312"/>
                      <c:h val="0.134209519379075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6659-4740-976C-763E3FCC1842}"/>
                </c:ext>
              </c:extLst>
            </c:dLbl>
            <c:dLbl>
              <c:idx val="1"/>
              <c:layout>
                <c:manualLayout>
                  <c:x val="0.29827402100031591"/>
                  <c:y val="0.15630962466478787"/>
                </c:manualLayout>
              </c:layout>
              <c:numFmt formatCode="0.0%" sourceLinked="0"/>
              <c:spPr>
                <a:xfrm>
                  <a:off x="7767234" y="4888226"/>
                  <a:ext cx="3263795" cy="1111801"/>
                </a:xfrm>
                <a:solidFill>
                  <a:prstClr val="white"/>
                </a:solidFill>
                <a:ln w="9525" cap="flat" cmpd="sng" algn="ctr">
                  <a:solidFill>
                    <a:srgbClr val="BFBFBF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96754"/>
                        <a:gd name="adj2" fmla="val -56723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7474536685313877"/>
                      <c:h val="0.1803370213340223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6659-4740-976C-763E3FCC1842}"/>
                </c:ext>
              </c:extLst>
            </c:dLbl>
            <c:dLbl>
              <c:idx val="2"/>
              <c:layout>
                <c:manualLayout>
                  <c:x val="-0.10583912665218495"/>
                  <c:y val="0.16110822660807245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481405750906296"/>
                      <c:h val="0.1741571019844029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6659-4740-976C-763E3FCC1842}"/>
                </c:ext>
              </c:extLst>
            </c:dLbl>
            <c:dLbl>
              <c:idx val="3"/>
              <c:layout>
                <c:manualLayout>
                  <c:x val="-0.10690825125459356"/>
                  <c:y val="-8.3428749017254944E-2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1">
                    <a:spAutoFit/>
                  </a:bodyPr>
                  <a:lstStyle/>
                  <a:p>
                    <a:pPr>
                      <a:defRPr sz="15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defRPr>
                    </a:pPr>
                    <a:fld id="{02BD67BD-5D63-47BB-BA4C-83D967C89E5C}" type="CATEGORYNAME">
                      <a:rPr lang="ru-RU" sz="1400" b="1"/>
                      <a:pPr>
                        <a:defRPr sz="1500">
                          <a:latin typeface="+mn-lt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ru-RU" sz="1400" b="1" baseline="0" dirty="0"/>
                      <a:t>;</a:t>
                    </a:r>
                  </a:p>
                  <a:p>
                    <a:pPr>
                      <a:defRPr sz="1500">
                        <a:latin typeface="+mn-lt"/>
                        <a:cs typeface="Arial" panose="020B0604020202020204" pitchFamily="34" charset="0"/>
                      </a:defRPr>
                    </a:pPr>
                    <a:fld id="{E8802723-48EE-4007-BAC3-9E6A9447BDE4}" type="VALUE">
                      <a:rPr lang="ru-RU" sz="1400" b="1" baseline="0" smtClean="0"/>
                      <a:pPr>
                        <a:defRPr sz="1500">
                          <a:latin typeface="+mn-lt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ru-RU" sz="1400" b="1" baseline="0" dirty="0"/>
                      <a:t>; </a:t>
                    </a:r>
                    <a:fld id="{CBBEDAB0-7D94-4398-86BC-EA0965D9DADC}" type="PERCENTAGE">
                      <a:rPr lang="ru-RU" sz="1400" b="1" baseline="0" smtClean="0"/>
                      <a:pPr>
                        <a:defRPr sz="1500">
                          <a:latin typeface="+mn-lt"/>
                          <a:cs typeface="Arial" panose="020B0604020202020204" pitchFamily="34" charset="0"/>
                        </a:defRPr>
                      </a:pPr>
                      <a:t>[ПРОЦЕНТ]</a:t>
                    </a:fld>
                    <a:endParaRPr lang="ru-RU" sz="1400" b="1" baseline="0" dirty="0"/>
                  </a:p>
                  <a:p>
                    <a:pPr>
                      <a:defRPr sz="1500">
                        <a:latin typeface="+mn-lt"/>
                        <a:cs typeface="Arial" panose="020B0604020202020204" pitchFamily="34" charset="0"/>
                      </a:defRPr>
                    </a:pPr>
                    <a:r>
                      <a:rPr lang="ru-RU" sz="1400" b="0" i="1" baseline="0" dirty="0"/>
                      <a:t>95,8% до плану за 2025 </a:t>
                    </a:r>
                    <a:r>
                      <a:rPr lang="ru-RU" sz="1400" b="0" i="1" baseline="0" dirty="0" err="1"/>
                      <a:t>рік</a:t>
                    </a:r>
                  </a:p>
                </c:rich>
              </c:tx>
              <c:numFmt formatCode="0.0%" sourceLinked="0"/>
              <c:spPr>
                <a:xfrm>
                  <a:off x="140583" y="2896297"/>
                  <a:ext cx="2763313" cy="1072420"/>
                </a:xfrm>
                <a:solidFill>
                  <a:prstClr val="white"/>
                </a:solidFill>
                <a:ln w="9525" cap="flat" cmpd="sng" algn="ctr">
                  <a:solidFill>
                    <a:srgbClr val="BFBFBF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48689"/>
                        <a:gd name="adj2" fmla="val -96732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326149295268384"/>
                      <c:h val="0.1739493204440653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659-4740-976C-763E3FCC1842}"/>
                </c:ext>
              </c:extLst>
            </c:dLbl>
            <c:dLbl>
              <c:idx val="4"/>
              <c:layout>
                <c:manualLayout>
                  <c:x val="4.6505173475473567E-2"/>
                  <c:y val="-0.10973079395418976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0">
                    <a:spAutoFit/>
                  </a:bodyPr>
                  <a:lstStyle/>
                  <a:p>
                    <a:pPr algn="ctr" rtl="0">
                      <a:defRPr lang="ru-RU" sz="1500" b="1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defRPr>
                    </a:pPr>
                    <a:fld id="{B58984A2-D861-4AC5-869A-21EA82457470}" type="CATEGORYNAME">
                      <a:rPr lang="ru-RU" sz="1500" b="1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rPr>
                      <a:pPr algn="ctr" rtl="0">
                        <a:defRPr lang="ru-RU" sz="1500">
                          <a:solidFill>
                            <a:prstClr val="black"/>
                          </a:solidFill>
                          <a:latin typeface="+mn-lt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ru-RU" sz="1500" b="1" i="0" u="none" strike="noStrike" kern="1200" baseline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rPr>
                      <a:t>;</a:t>
                    </a:r>
                  </a:p>
                  <a:p>
                    <a:pPr algn="ctr" rtl="0">
                      <a:defRPr lang="ru-RU" sz="1500">
                        <a:solidFill>
                          <a:prstClr val="black"/>
                        </a:solidFill>
                        <a:latin typeface="+mn-lt"/>
                        <a:cs typeface="Arial" panose="020B0604020202020204" pitchFamily="34" charset="0"/>
                      </a:defRPr>
                    </a:pPr>
                    <a:fld id="{3DDA3CED-FDAB-468F-B65A-23B6F81AE051}" type="VALUE">
                      <a:rPr lang="ru-RU" sz="1500" b="1" i="0" u="none" strike="noStrike" kern="1200" baseline="0" smtClean="0">
                        <a:solidFill>
                          <a:prstClr val="black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rPr>
                      <a:pPr algn="ctr" rtl="0">
                        <a:defRPr lang="ru-RU" sz="1500">
                          <a:solidFill>
                            <a:prstClr val="black"/>
                          </a:solidFill>
                          <a:latin typeface="+mn-lt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ru-RU" sz="1500" b="1" i="0" u="none" strike="noStrike" kern="1200" baseline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rPr>
                      <a:t>; 12,0%</a:t>
                    </a:r>
                  </a:p>
                </c:rich>
              </c:tx>
              <c:numFmt formatCode="0.0%" sourceLinked="0"/>
              <c:spPr>
                <a:xfrm>
                  <a:off x="4028640" y="80074"/>
                  <a:ext cx="2288482" cy="726155"/>
                </a:xfrm>
                <a:solidFill>
                  <a:prstClr val="white"/>
                </a:solidFill>
                <a:ln w="9525" cap="flat" cmpd="sng" algn="ctr">
                  <a:solidFill>
                    <a:srgbClr val="BFBFBF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0">
                  <a:spAutoFit/>
                </a:bodyPr>
                <a:lstStyle/>
                <a:p>
                  <a:pPr algn="ctr" rtl="0">
                    <a:defRPr lang="ru-RU" sz="1500" b="1" i="0" u="none" strike="noStrike" kern="1200" baseline="0">
                      <a:solidFill>
                        <a:prstClr val="black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1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38360"/>
                        <a:gd name="adj2" fmla="val 105180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9264378633670459"/>
                      <c:h val="0.1177843967255186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6659-4740-976C-763E3FCC1842}"/>
                </c:ext>
              </c:extLst>
            </c:dLbl>
            <c:dLbl>
              <c:idx val="5"/>
              <c:layout>
                <c:manualLayout>
                  <c:x val="0.30427519362389077"/>
                  <c:y val="-0.1324869276863469"/>
                </c:manualLayout>
              </c:layout>
              <c:tx>
                <c:rich>
                  <a:bodyPr rot="0" spcFirstLastPara="1" vertOverflow="clip" horzOverflow="clip" vert="horz" wrap="square" lIns="36576" tIns="18288" rIns="36576" bIns="18288" anchor="ctr" anchorCtr="0">
                    <a:spAutoFit/>
                  </a:bodyPr>
                  <a:lstStyle/>
                  <a:p>
                    <a:pPr algn="ctr" rtl="0">
                      <a:defRPr lang="ru-RU" sz="1500" b="1" i="0" u="none" strike="noStrike" kern="1200" baseline="0" dirty="0">
                        <a:solidFill>
                          <a:prstClr val="black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defRPr>
                    </a:pPr>
                    <a:fld id="{D82F03FD-CD3D-4F32-B1A5-D1D458B82A44}" type="CATEGORYNAME">
                      <a:rPr lang="uk-UA" sz="1500">
                        <a:latin typeface="+mn-lt"/>
                      </a:rPr>
                      <a:pPr algn="ctr" rtl="0">
                        <a:defRPr lang="ru-RU" sz="1500" dirty="0">
                          <a:solidFill>
                            <a:prstClr val="black"/>
                          </a:solidFill>
                          <a:latin typeface="+mn-lt"/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uk-UA" sz="1500" baseline="0" dirty="0">
                        <a:latin typeface="+mn-lt"/>
                      </a:rPr>
                      <a:t>; </a:t>
                    </a:r>
                    <a:fld id="{068F5B28-6A03-4438-A735-70ADE69D3C6A}" type="VALUE">
                      <a:rPr lang="uk-UA" sz="1500" baseline="0">
                        <a:latin typeface="+mn-lt"/>
                      </a:rPr>
                      <a:pPr algn="ctr" rtl="0">
                        <a:defRPr lang="ru-RU" sz="1500" dirty="0">
                          <a:solidFill>
                            <a:prstClr val="black"/>
                          </a:solidFill>
                          <a:latin typeface="+mn-lt"/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uk-UA" sz="1500" baseline="0" dirty="0">
                        <a:latin typeface="+mn-lt"/>
                      </a:rPr>
                      <a:t>; 7,1%</a:t>
                    </a:r>
                  </a:p>
                </c:rich>
              </c:tx>
              <c:numFmt formatCode="0.0%" sourceLinked="0"/>
              <c:spPr>
                <a:xfrm>
                  <a:off x="6869836" y="0"/>
                  <a:ext cx="4172353" cy="1253489"/>
                </a:xfrm>
                <a:solidFill>
                  <a:prstClr val="white"/>
                </a:solidFill>
                <a:ln w="9525" cap="flat" cmpd="sng" algn="ctr">
                  <a:solidFill>
                    <a:srgbClr val="BFBFBF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0">
                  <a:spAutoFit/>
                </a:bodyPr>
                <a:lstStyle/>
                <a:p>
                  <a:pPr algn="ctr" rtl="0">
                    <a:defRPr lang="ru-RU" sz="1500" b="1" i="0" u="none" strike="noStrike" kern="1200" baseline="0" dirty="0">
                      <a:solidFill>
                        <a:prstClr val="black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70880"/>
                        <a:gd name="adj2" fmla="val 55283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40575073794051769"/>
                      <c:h val="0.2280390240009576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6659-4740-976C-763E3FCC1842}"/>
                </c:ext>
              </c:extLst>
            </c:dLbl>
            <c:dLbl>
              <c:idx val="6"/>
              <c:layout>
                <c:manualLayout>
                  <c:x val="0.28384144917080867"/>
                  <c:y val="-4.9439273695651785E-2"/>
                </c:manualLayout>
              </c:layout>
              <c:numFmt formatCode="0.0%" sourceLinked="0"/>
              <c:spPr>
                <a:xfrm>
                  <a:off x="7937120" y="1363444"/>
                  <a:ext cx="3055186" cy="787766"/>
                </a:xfrm>
                <a:solidFill>
                  <a:prstClr val="white"/>
                </a:solidFill>
                <a:ln w="9525" cap="flat" cmpd="sng" algn="ctr">
                  <a:solidFill>
                    <a:srgbClr val="BFBFBF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95435"/>
                        <a:gd name="adj2" fmla="val 3475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146104856791341"/>
                      <c:h val="0.13395778093207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6659-4740-976C-763E3FCC1842}"/>
                </c:ext>
              </c:extLst>
            </c:dLbl>
            <c:dLbl>
              <c:idx val="7"/>
              <c:layout>
                <c:manualLayout>
                  <c:x val="0.2629942980863002"/>
                  <c:y val="-1.0300676595737088E-3"/>
                </c:manualLayout>
              </c:layout>
              <c:numFmt formatCode="0.0%" sourceLinked="0"/>
              <c:spPr>
                <a:xfrm>
                  <a:off x="7913042" y="2307424"/>
                  <a:ext cx="3141049" cy="835299"/>
                </a:xfrm>
                <a:solidFill>
                  <a:prstClr val="white"/>
                </a:solidFill>
                <a:ln w="9525" cap="flat" cmpd="sng" algn="ctr">
                  <a:solidFill>
                    <a:srgbClr val="BFBFBF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89707"/>
                        <a:gd name="adj2" fmla="val 4712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441264227951961"/>
                      <c:h val="0.135487838129583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6659-4740-976C-763E3FCC1842}"/>
                </c:ext>
              </c:extLst>
            </c:dLbl>
            <c:dLbl>
              <c:idx val="8"/>
              <c:layout>
                <c:manualLayout>
                  <c:x val="0.26459787976525634"/>
                  <c:y val="-1.6479784932318605E-2"/>
                </c:manualLayout>
              </c:layout>
              <c:numFmt formatCode="0.0%" sourceLinked="0"/>
              <c:spPr>
                <a:xfrm>
                  <a:off x="7783361" y="3334777"/>
                  <a:ext cx="3164763" cy="412934"/>
                </a:xfrm>
                <a:solidFill>
                  <a:prstClr val="white"/>
                </a:solidFill>
                <a:ln w="9525" cap="flat" cmpd="sng" algn="ctr">
                  <a:solidFill>
                    <a:srgbClr val="BFBFBF"/>
                  </a:solidFill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6576" tIns="18288" rIns="36576" bIns="18288" anchor="ctr" anchorCtr="1">
                  <a:sp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oundRectCallout">
                      <a:avLst>
                        <a:gd name="adj1" fmla="val -84725"/>
                        <a:gd name="adj2" fmla="val 28666"/>
                        <a:gd name="adj3" fmla="val 16667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6640896446731699"/>
                      <c:h val="6.697897156734272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AAE1-4C43-B938-C0456A9DE6C8}"/>
                </c:ext>
              </c:extLst>
            </c:dLbl>
            <c:numFmt formatCode="0.0%" sourceLinked="0"/>
            <c:spPr>
              <a:solidFill>
                <a:prstClr val="white"/>
              </a:solidFill>
              <a:ln>
                <a:solidFill>
                  <a:srgbClr val="BFBFBF"/>
                </a:solidFill>
              </a:ln>
              <a:effectLst/>
            </c:spPr>
            <c:txPr>
              <a:bodyPr rot="0" spcFirstLastPara="1" vertOverflow="clip" horzOverflow="clip" vert="horz" wrap="square" lIns="36576" tIns="18288" rIns="36576" bIns="18288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ound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Лист1!$A$2:$A$10</c:f>
              <c:strCache>
                <c:ptCount val="9"/>
                <c:pt idx="0">
                  <c:v>Фінансова підтримка членів сімей загиблих (померлих) Захисників і Захисниць України</c:v>
                </c:pt>
                <c:pt idx="1">
                  <c:v>Одноразова адресна матеріальна допомога військовозобов'язаним, які були призвані за мобілізацією на особливий період</c:v>
                </c:pt>
                <c:pt idx="2">
                  <c:v>Виплати чернігівцям як вдячність за оборону міста, медалі військовослужбовцям “За оборону Чернігова”</c:v>
                </c:pt>
                <c:pt idx="3">
                  <c:v>Підтримка ЗСУ та заходи з територіальної оборони</c:v>
                </c:pt>
                <c:pt idx="4">
                  <c:v>Підтримка сил безпеки</c:v>
                </c:pt>
                <c:pt idx="5">
                  <c:v>Інші заходи (безкоштовне харчування, допомоги та проведення щорічних свят, інші допомоги дітям, які мають  статус члена сім’ї загиблого (померлого) Захисника чи Захисниці України, забезпечення житлом окремих категорій громадян, інше)</c:v>
                </c:pt>
                <c:pt idx="6">
                  <c:v>Вшанування пам'яті загиблих (померлих) Захисників і Захисниць України</c:v>
                </c:pt>
                <c:pt idx="7">
                  <c:v>Грошова компенсація за належні для отримання жилі приміщення</c:v>
                </c:pt>
                <c:pt idx="8">
                  <c:v>Заходи з реабілітації</c:v>
                </c:pt>
              </c:strCache>
            </c:strRef>
          </c:cat>
          <c:val>
            <c:numRef>
              <c:f>Лист1!$B$2:$B$10</c:f>
              <c:numCache>
                <c:formatCode>0.0</c:formatCode>
                <c:ptCount val="9"/>
                <c:pt idx="0">
                  <c:v>19.2</c:v>
                </c:pt>
                <c:pt idx="1">
                  <c:v>25.2</c:v>
                </c:pt>
                <c:pt idx="2">
                  <c:v>1.8</c:v>
                </c:pt>
                <c:pt idx="3">
                  <c:v>433.3</c:v>
                </c:pt>
                <c:pt idx="4">
                  <c:v>91.4</c:v>
                </c:pt>
                <c:pt idx="5">
                  <c:v>53.6</c:v>
                </c:pt>
                <c:pt idx="6">
                  <c:v>25</c:v>
                </c:pt>
                <c:pt idx="7">
                  <c:v>57.7</c:v>
                </c:pt>
                <c:pt idx="8">
                  <c:v>53.4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659-4740-976C-763E3FCC184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18"/>
        <c:holeSize val="35"/>
      </c:doughnutChart>
      <c:spPr>
        <a:noFill/>
        <a:ln w="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uk-UA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89708866489822"/>
          <c:y val="2.15625506035498E-2"/>
          <c:w val="0.7714582886975494"/>
          <c:h val="0.94070298584023804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0">
                    <a:srgbClr val="79C8D6"/>
                  </a:gs>
                  <a:gs pos="100000">
                    <a:srgbClr val="92D050"/>
                  </a:gs>
                </a:gsLst>
                <a:lin ang="5400000" scaled="1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3E5-491F-82E5-7D93242C392B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rgbClr val="EEEC8A"/>
                  </a:gs>
                  <a:gs pos="100000">
                    <a:srgbClr val="FC6E04"/>
                  </a:gs>
                </a:gsLst>
                <a:lin ang="5400000" scaled="1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3E5-491F-82E5-7D93242C392B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rgbClr val="FF0000"/>
                  </a:gs>
                  <a:gs pos="100000">
                    <a:srgbClr val="CF8ACB"/>
                  </a:gs>
                </a:gsLst>
                <a:lin ang="5400000" scaled="1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3E5-491F-82E5-7D93242C392B}"/>
              </c:ext>
            </c:extLst>
          </c:dPt>
          <c:dPt>
            <c:idx val="3"/>
            <c:bubble3D val="0"/>
            <c:spPr>
              <a:solidFill>
                <a:srgbClr val="66FFCC"/>
              </a:solidFill>
            </c:spPr>
            <c:extLst>
              <c:ext xmlns:c16="http://schemas.microsoft.com/office/drawing/2014/chart" uri="{C3380CC4-5D6E-409C-BE32-E72D297353CC}">
                <c16:uniqueId val="{00000015-F3E5-491F-82E5-7D93242C392B}"/>
              </c:ext>
            </c:extLst>
          </c:dPt>
          <c:dPt>
            <c:idx val="4"/>
            <c:bubble3D val="0"/>
            <c:spPr>
              <a:solidFill>
                <a:srgbClr val="FFFF66"/>
              </a:solidFill>
            </c:spPr>
            <c:extLst>
              <c:ext xmlns:c16="http://schemas.microsoft.com/office/drawing/2014/chart" uri="{C3380CC4-5D6E-409C-BE32-E72D297353CC}">
                <c16:uniqueId val="{00000013-F3E5-491F-82E5-7D93242C392B}"/>
              </c:ext>
            </c:extLst>
          </c:dPt>
          <c:dPt>
            <c:idx val="5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14-F3E5-491F-82E5-7D93242C392B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3E5-491F-82E5-7D93242C392B}"/>
              </c:ext>
            </c:extLst>
          </c:dPt>
          <c:cat>
            <c:strRef>
              <c:f>Лист1!$A$3:$A$9</c:f>
              <c:strCache>
                <c:ptCount val="7"/>
                <c:pt idx="0">
                  <c:v>Податок та збір на доходи фізичних осіб</c:v>
                </c:pt>
                <c:pt idx="1">
                  <c:v>Місцеві податки та збори</c:v>
                </c:pt>
                <c:pt idx="2">
                  <c:v>Акцизний податок</c:v>
                </c:pt>
                <c:pt idx="3">
                  <c:v>Податок на прибуток підприємств</c:v>
                </c:pt>
                <c:pt idx="4">
                  <c:v>Надходження від орендної плати за користування МК та іншим майном, що у комунальній власності</c:v>
                </c:pt>
                <c:pt idx="5">
                  <c:v>Плата за надання адміністративних послуг</c:v>
                </c:pt>
                <c:pt idx="6">
                  <c:v>Інші надходження</c:v>
                </c:pt>
              </c:strCache>
            </c:strRef>
          </c:cat>
          <c:val>
            <c:numRef>
              <c:f>Лист1!$B$3:$B$9</c:f>
              <c:numCache>
                <c:formatCode>#\ ##0.0</c:formatCode>
                <c:ptCount val="7"/>
                <c:pt idx="0">
                  <c:v>885.5</c:v>
                </c:pt>
                <c:pt idx="1">
                  <c:v>468</c:v>
                </c:pt>
                <c:pt idx="2">
                  <c:v>191</c:v>
                </c:pt>
                <c:pt idx="3">
                  <c:v>63.7</c:v>
                </c:pt>
                <c:pt idx="4">
                  <c:v>14.7</c:v>
                </c:pt>
                <c:pt idx="5">
                  <c:v>13.1</c:v>
                </c:pt>
                <c:pt idx="6">
                  <c:v>5.7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3E5-491F-82E5-7D93242C392B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F3E5-491F-82E5-7D93242C39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F3E5-491F-82E5-7D93242C39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F3E5-491F-82E5-7D93242C392B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F3E5-491F-82E5-7D93242C392B}"/>
              </c:ext>
            </c:extLst>
          </c:dPt>
          <c:cat>
            <c:strRef>
              <c:f>Лист1!$A$3:$A$9</c:f>
              <c:strCache>
                <c:ptCount val="7"/>
                <c:pt idx="0">
                  <c:v>Податок та збір на доходи фізичних осіб</c:v>
                </c:pt>
                <c:pt idx="1">
                  <c:v>Місцеві податки та збори</c:v>
                </c:pt>
                <c:pt idx="2">
                  <c:v>Акцизний податок</c:v>
                </c:pt>
                <c:pt idx="3">
                  <c:v>Податок на прибуток підприємств</c:v>
                </c:pt>
                <c:pt idx="4">
                  <c:v>Надходження від орендної плати за користування МК та іншим майном, що у комунальній власності</c:v>
                </c:pt>
                <c:pt idx="5">
                  <c:v>Плата за надання адміністративних послуг</c:v>
                </c:pt>
                <c:pt idx="6">
                  <c:v>Інші надходження</c:v>
                </c:pt>
              </c:strCache>
            </c:strRef>
          </c:cat>
          <c:val>
            <c:numRef>
              <c:f>Лист1!$C$3:$C$9</c:f>
              <c:numCache>
                <c:formatCode>#\ ##0.0</c:formatCode>
                <c:ptCount val="7"/>
                <c:pt idx="0">
                  <c:v>53.937991106779556</c:v>
                </c:pt>
                <c:pt idx="1">
                  <c:v>28.507035390144363</c:v>
                </c:pt>
                <c:pt idx="2">
                  <c:v>11.634281537430711</c:v>
                </c:pt>
                <c:pt idx="3">
                  <c:v>3.8801242614363165</c:v>
                </c:pt>
                <c:pt idx="4">
                  <c:v>0.89541329110068824</c:v>
                </c:pt>
                <c:pt idx="5">
                  <c:v>0.7979533410489128</c:v>
                </c:pt>
                <c:pt idx="6">
                  <c:v>0.34720107205945056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F3E5-491F-82E5-7D93242C39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109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Структура </a:t>
            </a:r>
            <a:r>
              <a:rPr lang="uk-UA"/>
              <a:t>дохідної</a:t>
            </a:r>
            <a:r>
              <a:rPr lang="ru-RU"/>
              <a:t> </a:t>
            </a:r>
            <a:r>
              <a:rPr lang="uk-UA"/>
              <a:t>частини</a:t>
            </a:r>
            <a:r>
              <a:rPr lang="ru-RU"/>
              <a:t> </a:t>
            </a:r>
            <a:r>
              <a:rPr lang="uk-UA"/>
              <a:t>загального</a:t>
            </a:r>
            <a:r>
              <a:rPr lang="ru-RU"/>
              <a:t> фонду </a:t>
            </a:r>
            <a:r>
              <a:rPr lang="uk-UA"/>
              <a:t>міського</a:t>
            </a:r>
            <a:r>
              <a:rPr lang="ru-RU"/>
              <a:t> бюджету </a:t>
            </a:r>
            <a:r>
              <a:rPr lang="uk-UA"/>
              <a:t>міста</a:t>
            </a:r>
            <a:r>
              <a:rPr lang="ru-RU"/>
              <a:t> </a:t>
            </a:r>
            <a:r>
              <a:rPr lang="uk-UA"/>
              <a:t>Чернігова</a:t>
            </a:r>
            <a:r>
              <a:rPr lang="ru-RU"/>
              <a:t> </a:t>
            </a:r>
          </a:p>
          <a:p>
            <a:pPr>
              <a:defRPr/>
            </a:pPr>
            <a:r>
              <a:rPr lang="ru-RU"/>
              <a:t>за 2019 </a:t>
            </a:r>
            <a:r>
              <a:rPr lang="uk-UA"/>
              <a:t>рік</a:t>
            </a:r>
            <a:endParaRPr lang="ru-RU"/>
          </a:p>
        </c:rich>
      </c:tx>
      <c:layout>
        <c:manualLayout>
          <c:xMode val="edge"/>
          <c:yMode val="edge"/>
          <c:x val="0.15098241985522373"/>
          <c:y val="2.033898305084742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37176320538057855"/>
          <c:y val="0.24450714494021591"/>
          <c:w val="0.31334022750775775"/>
          <c:h val="0.51355932203389865"/>
        </c:manualLayout>
      </c:layout>
      <c:doughnutChart>
        <c:varyColors val="1"/>
        <c:dLbls>
          <c:showLegendKey val="0"/>
          <c:showVal val="1"/>
          <c:showCatName val="1"/>
          <c:showSerName val="0"/>
          <c:showPercent val="1"/>
          <c:showBubbleSize val="0"/>
          <c:showLeaderLines val="0"/>
        </c:dLbls>
        <c:firstSliceAng val="102"/>
        <c:holeSize val="67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6350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 panose="020F0502020204030204" pitchFamily="34" charset="0"/>
          <a:ea typeface="Times New Roman"/>
          <a:cs typeface="Calibri" panose="020F0502020204030204" pitchFamily="34" charset="0"/>
        </a:defRPr>
      </a:pPr>
      <a:endParaRPr lang="uk-UA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hPercent val="90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8461538461538464E-3"/>
          <c:y val="0.17749617538518919"/>
          <c:w val="0.49038461538461536"/>
          <c:h val="0.64659321033176065"/>
        </c:manualLayout>
      </c:layout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455062591"/>
        <c:axId val="1"/>
        <c:axId val="0"/>
      </c:bar3DChart>
      <c:catAx>
        <c:axId val="455062591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6350">
            <a:noFill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uk-UA"/>
          </a:p>
        </c:txPr>
        <c:crossAx val="1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"/>
        <c:scaling>
          <c:orientation val="minMax"/>
        </c:scaling>
        <c:delete val="1"/>
        <c:axPos val="l"/>
        <c:numFmt formatCode="#\ ##0.0" sourceLinked="1"/>
        <c:majorTickMark val="out"/>
        <c:minorTickMark val="none"/>
        <c:tickLblPos val="nextTo"/>
        <c:crossAx val="455062591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625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uk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uk-UA"/>
              <a:t>ПДФО у структурі власних надходжень  бюджету Чернігівської міської територіальної громади</a:t>
            </a:r>
          </a:p>
        </c:rich>
      </c:tx>
      <c:layout>
        <c:manualLayout>
          <c:xMode val="edge"/>
          <c:yMode val="edge"/>
          <c:x val="0.15456247571941592"/>
          <c:y val="9.7466800888067629E-3"/>
        </c:manualLayout>
      </c:layout>
      <c:overlay val="0"/>
      <c:spPr>
        <a:noFill/>
        <a:ln w="25400">
          <a:noFill/>
        </a:ln>
      </c:spPr>
    </c:title>
    <c:autoTitleDeleted val="0"/>
    <c:view3D>
      <c:rotX val="50"/>
      <c:rotY val="17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118501308758611"/>
          <c:y val="0.1713153200360662"/>
          <c:w val="0.6188504919213581"/>
          <c:h val="0.43008948545861297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explosion val="8"/>
          <c:dPt>
            <c:idx val="0"/>
            <c:bubble3D val="0"/>
            <c:spPr>
              <a:gradFill rotWithShape="0">
                <a:gsLst>
                  <a:gs pos="0">
                    <a:srgbClr val="134CBD"/>
                  </a:gs>
                  <a:gs pos="50999">
                    <a:schemeClr val="accent1">
                      <a:lumMod val="60000"/>
                      <a:lumOff val="40000"/>
                    </a:schemeClr>
                  </a:gs>
                  <a:gs pos="100000">
                    <a:srgbClr val="CEDFEE"/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A64-4B99-9D7A-C4786EF0314D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rgbClr val="FAEC6A"/>
                  </a:gs>
                  <a:gs pos="57000">
                    <a:srgbClr val="B0F3F6"/>
                  </a:gs>
                  <a:gs pos="100000">
                    <a:srgbClr val="2BBDD5"/>
                  </a:gs>
                </a:gsLst>
                <a:lin ang="5400000" scaled="1"/>
              </a:gradFill>
              <a:ln w="12700">
                <a:solidFill>
                  <a:srgbClr val="000000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A64-4B99-9D7A-C4786EF0314D}"/>
              </c:ext>
            </c:extLst>
          </c:dPt>
          <c:dLbls>
            <c:dLbl>
              <c:idx val="0"/>
              <c:layout>
                <c:manualLayout>
                  <c:x val="0.1919502333003498"/>
                  <c:y val="-2.2301655468969842E-2"/>
                </c:manualLayout>
              </c:layout>
              <c:tx>
                <c:rich>
                  <a:bodyPr/>
                  <a:lstStyle/>
                  <a:p>
                    <a:pPr>
                      <a:defRPr sz="140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uk-UA"/>
                      <a:t>ПДФО 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A64-4B99-9D7A-C4786EF0314D}"/>
                </c:ext>
              </c:extLst>
            </c:dLbl>
            <c:dLbl>
              <c:idx val="1"/>
              <c:layout>
                <c:manualLayout>
                  <c:x val="-0.22655908838852157"/>
                  <c:y val="-2.4887210715947568E-2"/>
                </c:manualLayout>
              </c:layout>
              <c:tx>
                <c:rich>
                  <a:bodyPr/>
                  <a:lstStyle/>
                  <a:p>
                    <a:pPr>
                      <a:defRPr sz="1400" b="1" i="0" u="none" strike="noStrike" baseline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</a:defRPr>
                    </a:pPr>
                    <a:r>
                      <a:rPr lang="uk-UA"/>
                      <a:t>Інші податки і збори</a:t>
                    </a:r>
                  </a:p>
                </c:rich>
              </c:tx>
              <c:spPr>
                <a:noFill/>
                <a:ln w="25400">
                  <a:noFill/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64-4B99-9D7A-C4786EF0314D}"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Лист1!$E$4:$F$4</c:f>
              <c:strCache>
                <c:ptCount val="2"/>
                <c:pt idx="0">
                  <c:v>ПДФО</c:v>
                </c:pt>
                <c:pt idx="1">
                  <c:v>Інші податки і збори</c:v>
                </c:pt>
              </c:strCache>
            </c:strRef>
          </c:cat>
          <c:val>
            <c:numRef>
              <c:f>Лист1!$E$5:$F$5</c:f>
              <c:numCache>
                <c:formatCode>0.0</c:formatCode>
                <c:ptCount val="2"/>
                <c:pt idx="0">
                  <c:v>54.1</c:v>
                </c:pt>
                <c:pt idx="1">
                  <c:v>45.9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64-4B99-9D7A-C4786EF031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6350">
      <a:noFill/>
    </a:ln>
  </c:spPr>
  <c:txPr>
    <a:bodyPr/>
    <a:lstStyle/>
    <a:p>
      <a:pPr>
        <a:defRPr sz="800" b="1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uk-UA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defRPr>
            </a:pPr>
            <a:r>
              <a:rPr lang="ru-RU">
                <a:latin typeface="Arial" panose="020B0604020202020204" pitchFamily="34" charset="0"/>
                <a:cs typeface="Arial" panose="020B0604020202020204" pitchFamily="34" charset="0"/>
              </a:rPr>
              <a:t>Мінімальна зарплата, грн </a:t>
            </a:r>
          </a:p>
        </c:rich>
      </c:tx>
      <c:layout>
        <c:manualLayout>
          <c:xMode val="edge"/>
          <c:yMode val="edge"/>
          <c:x val="0.3121736378697344"/>
          <c:y val="4.3724303248221137E-2"/>
        </c:manualLayout>
      </c:layout>
      <c:overlay val="0"/>
      <c:spPr>
        <a:noFill/>
        <a:ln w="25400">
          <a:noFill/>
        </a:ln>
      </c:sp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gradFill rotWithShape="0">
              <a:gsLst>
                <a:gs pos="0">
                  <a:srgbClr xmlns:mc="http://schemas.openxmlformats.org/markup-compatibility/2006" xmlns:a14="http://schemas.microsoft.com/office/drawing/2010/main" val="000000" mc:Ignorable="a14" a14:legacySpreadsheetColorIndex="52">
                    <a:gamma/>
                    <a:shade val="46275"/>
                    <a:invGamma/>
                  </a:srgbClr>
                </a:gs>
                <a:gs pos="50000">
                  <a:srgbClr xmlns:mc="http://schemas.openxmlformats.org/markup-compatibility/2006" xmlns:a14="http://schemas.microsoft.com/office/drawing/2010/main" val="FF9900" mc:Ignorable="a14" a14:legacySpreadsheetColorIndex="52"/>
                </a:gs>
                <a:gs pos="100000">
                  <a:srgbClr xmlns:mc="http://schemas.openxmlformats.org/markup-compatibility/2006" xmlns:a14="http://schemas.microsoft.com/office/drawing/2010/main" val="000000" mc:Ignorable="a14" a14:legacySpreadsheetColorIndex="52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6.1298933378008602E-3"/>
                  <c:y val="0.146316508124345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32-4B2E-8C49-C4EC88448981}"/>
                </c:ext>
              </c:extLst>
            </c:dLbl>
            <c:dLbl>
              <c:idx val="1"/>
              <c:layout>
                <c:manualLayout>
                  <c:x val="2.8035219001879739E-3"/>
                  <c:y val="0.123456677741871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532-4B2E-8C49-C4EC88448981}"/>
                </c:ext>
              </c:extLst>
            </c:dLbl>
            <c:dLbl>
              <c:idx val="2"/>
              <c:layout>
                <c:manualLayout>
                  <c:x val="8.0211462928836026E-3"/>
                  <c:y val="0.11960311319466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32-4B2E-8C49-C4EC88448981}"/>
                </c:ext>
              </c:extLst>
            </c:dLbl>
            <c:dLbl>
              <c:idx val="3"/>
              <c:layout>
                <c:manualLayout>
                  <c:x val="4.6947748552706812E-3"/>
                  <c:y val="8.77280657836844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532-4B2E-8C49-C4EC88448981}"/>
                </c:ext>
              </c:extLst>
            </c:dLbl>
            <c:dLbl>
              <c:idx val="5"/>
              <c:layout>
                <c:manualLayout>
                  <c:x val="1.5130023640661938E-2"/>
                  <c:y val="-3.4682080924855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473-42C4-8305-172836DE6057}"/>
                </c:ext>
              </c:extLst>
            </c:dLbl>
            <c:spPr>
              <a:solidFill>
                <a:srgbClr xmlns:mc="http://schemas.openxmlformats.org/markup-compatibility/2006" xmlns:a14="http://schemas.microsoft.com/office/drawing/2010/main" val="FFFFFF" mc:Ignorable="a14" a14:legacySpreadsheetColorIndex="65"/>
              </a:solidFill>
              <a:ln w="38100">
                <a:solidFill>
                  <a:srgbClr xmlns:mc="http://schemas.openxmlformats.org/markup-compatibility/2006" xmlns:a14="http://schemas.microsoft.com/office/drawing/2010/main" val="000000" mc:Ignorable="a14" a14:legacySpreadsheetColorIndex="64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800" b="1" i="0" u="none" strike="noStrike" kern="1200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Лист1!$Q$3:$V$3</c:f>
              <c:numCache>
                <c:formatCode>m/d/yyyy</c:formatCode>
                <c:ptCount val="6"/>
                <c:pt idx="0">
                  <c:v>44562</c:v>
                </c:pt>
                <c:pt idx="1">
                  <c:v>44835</c:v>
                </c:pt>
                <c:pt idx="2">
                  <c:v>44927</c:v>
                </c:pt>
                <c:pt idx="3">
                  <c:v>45292</c:v>
                </c:pt>
                <c:pt idx="4">
                  <c:v>45383</c:v>
                </c:pt>
                <c:pt idx="5">
                  <c:v>45658</c:v>
                </c:pt>
              </c:numCache>
            </c:numRef>
          </c:cat>
          <c:val>
            <c:numRef>
              <c:f>Лист1!$Q$4:$V$4</c:f>
              <c:numCache>
                <c:formatCode>General</c:formatCode>
                <c:ptCount val="6"/>
                <c:pt idx="0">
                  <c:v>6500</c:v>
                </c:pt>
                <c:pt idx="1">
                  <c:v>6700</c:v>
                </c:pt>
                <c:pt idx="2">
                  <c:v>6700</c:v>
                </c:pt>
                <c:pt idx="3">
                  <c:v>7100</c:v>
                </c:pt>
                <c:pt idx="4">
                  <c:v>8000</c:v>
                </c:pt>
                <c:pt idx="5">
                  <c:v>8000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532-4B2E-8C49-C4EC884489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55063007"/>
        <c:axId val="1"/>
        <c:axId val="0"/>
      </c:bar3DChart>
      <c:catAx>
        <c:axId val="455063007"/>
        <c:scaling>
          <c:orientation val="minMax"/>
        </c:scaling>
        <c:delete val="0"/>
        <c:axPos val="b"/>
        <c:numFmt formatCode="m/d/yyyy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spcFirstLastPara="1" vertOverflow="ellipsis" vert="horz" wrap="square" anchor="ctr" anchorCtr="1"/>
          <a:lstStyle/>
          <a:p>
            <a:pPr algn="ctr">
              <a:defRPr lang="en-US" sz="1200" b="1" i="0" u="none" strike="noStrike" kern="1200" baseline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defRPr>
            </a:pPr>
            <a:endParaRPr lang="uk-UA"/>
          </a:p>
        </c:txPr>
        <c:crossAx val="1"/>
        <c:crosses val="autoZero"/>
        <c:auto val="0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55063007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/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uk-UA">
                <a:solidFill>
                  <a:schemeClr val="tx1"/>
                </a:solidFill>
              </a:rPr>
              <a:t>ПДФО у структурі власних надходжень бюджету Чернігівської міської територіальної громади</a:t>
            </a:r>
          </a:p>
        </c:rich>
      </c:tx>
      <c:overlay val="0"/>
      <c:spPr>
        <a:noFill/>
        <a:ln w="25400">
          <a:noFill/>
        </a:ln>
      </c:spPr>
    </c:title>
    <c:autoTitleDeleted val="0"/>
    <c:view3D>
      <c:rotX val="0"/>
      <c:rotY val="20"/>
      <c:depthPercent val="100"/>
      <c:rAngAx val="0"/>
    </c:view3D>
    <c:floor>
      <c:thickness val="0"/>
      <c:spPr>
        <a:noFill/>
        <a:ln w="6350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0.14200647394182414"/>
          <c:w val="0.96794171220400727"/>
          <c:h val="0.63910858226647704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'з військовими та без'!$A$8</c:f>
              <c:strCache>
                <c:ptCount val="1"/>
                <c:pt idx="0">
                  <c:v>ПДФО (без “ПДФО військових”)</c:v>
                </c:pt>
              </c:strCache>
            </c:strRef>
          </c:tx>
          <c:spPr>
            <a:gradFill>
              <a:gsLst>
                <a:gs pos="19000">
                  <a:schemeClr val="accent5">
                    <a:lumMod val="75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19000">
                    <a:schemeClr val="accent5">
                      <a:lumMod val="75000"/>
                    </a:schemeClr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8B9-4BE8-BCF6-BD410147459D}"/>
              </c:ext>
            </c:extLst>
          </c:dPt>
          <c:dLbls>
            <c:spPr>
              <a:solidFill>
                <a:schemeClr val="bg1"/>
              </a:solidFill>
              <a:ln w="25400">
                <a:solidFill>
                  <a:schemeClr val="accent1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'з військовими та без'!$B$7:$D$7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'з військовими та без'!$B$8:$D$8</c:f>
              <c:numCache>
                <c:formatCode>#\ ##0.0</c:formatCode>
                <c:ptCount val="3"/>
                <c:pt idx="0">
                  <c:v>1357.9</c:v>
                </c:pt>
                <c:pt idx="1">
                  <c:v>1672.8</c:v>
                </c:pt>
                <c:pt idx="2">
                  <c:v>1871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8B9-4BE8-BCF6-BD410147459D}"/>
            </c:ext>
          </c:extLst>
        </c:ser>
        <c:ser>
          <c:idx val="1"/>
          <c:order val="1"/>
          <c:tx>
            <c:strRef>
              <c:f>'з військовими та без'!$A$9</c:f>
              <c:strCache>
                <c:ptCount val="1"/>
                <c:pt idx="0">
                  <c:v>“ПДФО військових”</c:v>
                </c:pt>
              </c:strCache>
            </c:strRef>
          </c:tx>
          <c:spPr>
            <a:gradFill>
              <a:gsLst>
                <a:gs pos="0">
                  <a:srgbClr val="92D050"/>
                </a:gs>
                <a:gs pos="83000">
                  <a:schemeClr val="accent6">
                    <a:lumMod val="75000"/>
                  </a:schemeClr>
                </a:gs>
              </a:gsLst>
              <a:lin ang="5400000" scaled="1"/>
            </a:gra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92D050"/>
                  </a:gs>
                  <a:gs pos="83000">
                    <a:schemeClr val="accent6">
                      <a:lumMod val="75000"/>
                    </a:schemeClr>
                  </a:gs>
                </a:gsLst>
                <a:lin ang="5400000" scaled="1"/>
              </a:gradFill>
              <a:ln w="25400"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4-18B9-4BE8-BCF6-BD410147459D}"/>
              </c:ext>
            </c:extLst>
          </c:dPt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8B9-4BE8-BCF6-BD410147459D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8B9-4BE8-BCF6-BD410147459D}"/>
                </c:ext>
              </c:extLst>
            </c:dLbl>
            <c:spPr>
              <a:solidFill>
                <a:schemeClr val="bg1"/>
              </a:solidFill>
              <a:ln w="25400">
                <a:solidFill>
                  <a:schemeClr val="accent6">
                    <a:lumMod val="50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'з військовими та без'!$B$7:$D$7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'з військовими та без'!$B$9:$D$9</c:f>
              <c:numCache>
                <c:formatCode>#\ ##0.0</c:formatCode>
                <c:ptCount val="3"/>
                <c:pt idx="0">
                  <c:v>504.7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18B9-4BE8-BCF6-BD41014745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759531663"/>
        <c:axId val="1"/>
        <c:axId val="0"/>
      </c:bar3DChart>
      <c:catAx>
        <c:axId val="1759531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l"/>
        <c:numFmt formatCode="#\ ##0.0" sourceLinked="1"/>
        <c:majorTickMark val="out"/>
        <c:minorTickMark val="none"/>
        <c:tickLblPos val="nextTo"/>
        <c:crossAx val="1759531663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uk-UA"/>
    </a:p>
  </c:tx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01434409781955"/>
          <c:y val="0.1226431731139859"/>
          <c:w val="0.77312469101741921"/>
          <c:h val="0.69203273560927658"/>
        </c:manualLayout>
      </c:layout>
      <c:ofPieChart>
        <c:ofPieType val="pie"/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D9FF3A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16C-443B-9044-BA8B1C382811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16C-443B-9044-BA8B1C382811}"/>
              </c:ext>
            </c:extLst>
          </c:dPt>
          <c:dPt>
            <c:idx val="2"/>
            <c:bubble3D val="0"/>
            <c:spPr>
              <a:solidFill>
                <a:srgbClr val="CC66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16C-443B-9044-BA8B1C382811}"/>
              </c:ext>
            </c:extLst>
          </c:dPt>
          <c:dPt>
            <c:idx val="3"/>
            <c:bubble3D val="0"/>
            <c:spPr>
              <a:solidFill>
                <a:srgbClr val="FFCC6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16C-443B-9044-BA8B1C382811}"/>
              </c:ext>
            </c:extLst>
          </c:dPt>
          <c:dPt>
            <c:idx val="4"/>
            <c:bubble3D val="0"/>
            <c:spPr>
              <a:solidFill>
                <a:srgbClr val="C9566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16C-443B-9044-BA8B1C382811}"/>
              </c:ext>
            </c:extLst>
          </c:dPt>
          <c:dPt>
            <c:idx val="5"/>
            <c:bubble3D val="0"/>
            <c:spPr>
              <a:solidFill>
                <a:srgbClr val="05D25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A16C-443B-9044-BA8B1C382811}"/>
              </c:ext>
            </c:extLst>
          </c:dPt>
          <c:dPt>
            <c:idx val="6"/>
            <c:bubble3D val="0"/>
            <c:spPr>
              <a:solidFill>
                <a:schemeClr val="accent1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16C-443B-9044-BA8B1C382811}"/>
              </c:ext>
            </c:extLst>
          </c:dPt>
          <c:dPt>
            <c:idx val="7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16C-443B-9044-BA8B1C382811}"/>
              </c:ext>
            </c:extLst>
          </c:dPt>
          <c:dPt>
            <c:idx val="8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16C-443B-9044-BA8B1C382811}"/>
              </c:ext>
            </c:extLst>
          </c:dPt>
          <c:dPt>
            <c:idx val="9"/>
            <c:bubble3D val="0"/>
            <c:spPr>
              <a:solidFill>
                <a:srgbClr val="00CC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A16C-443B-9044-BA8B1C382811}"/>
              </c:ext>
            </c:extLst>
          </c:dPt>
          <c:dPt>
            <c:idx val="10"/>
            <c:bubble3D val="0"/>
            <c:spPr>
              <a:solidFill>
                <a:srgbClr val="00FF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A16C-443B-9044-BA8B1C382811}"/>
              </c:ext>
            </c:extLst>
          </c:dPt>
          <c:dPt>
            <c:idx val="11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A16C-443B-9044-BA8B1C382811}"/>
              </c:ext>
            </c:extLst>
          </c:dPt>
          <c:dPt>
            <c:idx val="12"/>
            <c:bubble3D val="0"/>
            <c:spPr>
              <a:solidFill>
                <a:srgbClr val="6666FF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A16C-443B-9044-BA8B1C382811}"/>
              </c:ext>
            </c:extLst>
          </c:dPt>
          <c:dPt>
            <c:idx val="13"/>
            <c:bubble3D val="0"/>
            <c:explosion val="8"/>
            <c:spPr>
              <a:gradFill>
                <a:gsLst>
                  <a:gs pos="20000">
                    <a:srgbClr val="6666FF"/>
                  </a:gs>
                  <a:gs pos="79000">
                    <a:schemeClr val="accent5">
                      <a:lumMod val="75000"/>
                    </a:schemeClr>
                  </a:gs>
                  <a:gs pos="93000">
                    <a:schemeClr val="accent1">
                      <a:lumMod val="75000"/>
                    </a:schemeClr>
                  </a:gs>
                  <a:gs pos="47000">
                    <a:srgbClr val="00FFFF"/>
                  </a:gs>
                </a:gsLst>
                <a:lin ang="54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A-C8AC-4D51-9439-25DD20123D83}"/>
              </c:ext>
            </c:extLst>
          </c:dPt>
          <c:dLbls>
            <c:dLbl>
              <c:idx val="0"/>
              <c:layout>
                <c:manualLayout>
                  <c:x val="5.7501172930986978E-2"/>
                  <c:y val="9.0335934806294843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392932294368857"/>
                      <c:h val="5.409575083427464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A16C-443B-9044-BA8B1C382811}"/>
                </c:ext>
              </c:extLst>
            </c:dLbl>
            <c:dLbl>
              <c:idx val="1"/>
              <c:layout>
                <c:manualLayout>
                  <c:x val="-7.2616219463455438E-3"/>
                  <c:y val="-4.5665474703605203E-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097285833558814"/>
                      <c:h val="0.154063336624233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A16C-443B-9044-BA8B1C382811}"/>
                </c:ext>
              </c:extLst>
            </c:dLbl>
            <c:dLbl>
              <c:idx val="2"/>
              <c:layout>
                <c:manualLayout>
                  <c:x val="-4.2055885300175174E-3"/>
                  <c:y val="-3.679392000418213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16C-443B-9044-BA8B1C382811}"/>
                </c:ext>
              </c:extLst>
            </c:dLbl>
            <c:dLbl>
              <c:idx val="3"/>
              <c:layout>
                <c:manualLayout>
                  <c:x val="1.6814079474659311E-2"/>
                  <c:y val="2.945594950805103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485408375666363"/>
                      <c:h val="0.1692058873498906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16C-443B-9044-BA8B1C382811}"/>
                </c:ext>
              </c:extLst>
            </c:dLbl>
            <c:dLbl>
              <c:idx val="4"/>
              <c:layout>
                <c:manualLayout>
                  <c:x val="-3.5345065125596715E-2"/>
                  <c:y val="6.6386851415294101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006798448669477"/>
                      <c:h val="0.1108937076902995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16C-443B-9044-BA8B1C382811}"/>
                </c:ext>
              </c:extLst>
            </c:dLbl>
            <c:dLbl>
              <c:idx val="5"/>
              <c:layout>
                <c:manualLayout>
                  <c:x val="-1.9703047800144136E-2"/>
                  <c:y val="-1.7919298136352336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7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defRPr>
                    </a:pPr>
                    <a:fld id="{9BF42A25-FFD0-4F7A-9552-447FEA6FF2BD}" type="CATEGORYNAME">
                      <a:rPr lang="uk-UA"/>
                      <a:pPr>
                        <a:defRPr sz="1700" b="1">
                          <a:solidFill>
                            <a:schemeClr val="tx1"/>
                          </a:solidFill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uk-UA" baseline="0" dirty="0"/>
                      <a:t>;</a:t>
                    </a:r>
                  </a:p>
                  <a:p>
                    <a:pPr>
                      <a:defRPr sz="1700" b="1">
                        <a:solidFill>
                          <a:schemeClr val="tx1"/>
                        </a:solidFill>
                        <a:cs typeface="Arial" panose="020B0604020202020204" pitchFamily="34" charset="0"/>
                      </a:defRPr>
                    </a:pPr>
                    <a:fld id="{EE14296F-651C-47C2-88BF-3FBA7A6647BE}" type="VALUE">
                      <a:rPr lang="uk-UA" baseline="0" smtClean="0"/>
                      <a:pPr>
                        <a:defRPr sz="1700" b="1">
                          <a:solidFill>
                            <a:schemeClr val="tx1"/>
                          </a:solidFill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uk-UA" baseline="0" dirty="0"/>
                      <a:t>; </a:t>
                    </a:r>
                    <a:fld id="{64A6F5AB-0E0A-427B-8227-25E9585E6C7D}" type="PERCENTAGE">
                      <a:rPr lang="uk-UA" baseline="0" dirty="0"/>
                      <a:pPr>
                        <a:defRPr sz="1700" b="1">
                          <a:solidFill>
                            <a:schemeClr val="tx1"/>
                          </a:solidFill>
                          <a:cs typeface="Arial" panose="020B0604020202020204" pitchFamily="34" charset="0"/>
                        </a:defRPr>
                      </a:pPr>
                      <a:t>[ПРОЦЕНТ]</a:t>
                    </a:fld>
                    <a:endParaRPr lang="uk-UA" baseline="0" dirty="0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91784352811021"/>
                      <c:h val="0.1106370077989331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A16C-443B-9044-BA8B1C382811}"/>
                </c:ext>
              </c:extLst>
            </c:dLbl>
            <c:dLbl>
              <c:idx val="6"/>
              <c:layout>
                <c:manualLayout>
                  <c:x val="0.19756543382724687"/>
                  <c:y val="-1.8498526678153354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835359380262158"/>
                      <c:h val="0.110138129065994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16C-443B-9044-BA8B1C382811}"/>
                </c:ext>
              </c:extLst>
            </c:dLbl>
            <c:dLbl>
              <c:idx val="7"/>
              <c:layout>
                <c:manualLayout>
                  <c:x val="-4.4613154262593824E-2"/>
                  <c:y val="3.5610131755938433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850878477730034"/>
                      <c:h val="8.488086043351142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A16C-443B-9044-BA8B1C382811}"/>
                </c:ext>
              </c:extLst>
            </c:dLbl>
            <c:dLbl>
              <c:idx val="8"/>
              <c:layout>
                <c:manualLayout>
                  <c:x val="-1.9823816249914149E-2"/>
                  <c:y val="9.1365315891723947E-2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5631582997589596"/>
                      <c:h val="0.11129239117965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A16C-443B-9044-BA8B1C382811}"/>
                </c:ext>
              </c:extLst>
            </c:dLbl>
            <c:dLbl>
              <c:idx val="9"/>
              <c:layout>
                <c:manualLayout>
                  <c:x val="0.16791129745612568"/>
                  <c:y val="0.2407328677024262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700" b="1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defRPr>
                    </a:pPr>
                    <a:fld id="{491353F9-D359-4BE8-98DF-473388769A75}" type="CATEGORYNAME">
                      <a:rPr lang="uk-UA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700" b="1">
                          <a:solidFill>
                            <a:prstClr val="black"/>
                          </a:solidFill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uk-UA" baseline="0" dirty="0"/>
                      <a:t>; </a:t>
                    </a:r>
                    <a:fld id="{D445E386-0F34-426E-9335-8E1D1072A9B8}" type="VALUE">
                      <a:rPr lang="uk-UA" baseline="0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700" b="1">
                          <a:solidFill>
                            <a:prstClr val="black"/>
                          </a:solidFill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uk-UA" baseline="0" dirty="0"/>
                      <a:t>; </a:t>
                    </a:r>
                    <a:fld id="{CB8290A7-0EAF-43A8-B7EC-B217E05D38EF}" type="PERCENTAGE">
                      <a:rPr lang="uk-UA" baseline="0" smtClean="0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700" b="1">
                          <a:solidFill>
                            <a:prstClr val="black"/>
                          </a:solidFill>
                          <a:cs typeface="Arial" panose="020B0604020202020204" pitchFamily="34" charset="0"/>
                        </a:defRPr>
                      </a:pPr>
                      <a:t>[ПРОЦЕНТ]</a:t>
                    </a:fld>
                    <a:endParaRPr lang="uk-UA" baseline="0" dirty="0"/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700" b="1">
                        <a:solidFill>
                          <a:prstClr val="black"/>
                        </a:solidFill>
                        <a:cs typeface="Arial" panose="020B0604020202020204" pitchFamily="34" charset="0"/>
                      </a:defRPr>
                    </a:pPr>
                    <a:r>
                      <a:rPr lang="uk-UA" sz="1600" b="0" i="1" u="none" strike="noStrike" kern="1200" baseline="0" dirty="0">
                        <a:solidFill>
                          <a:prstClr val="black"/>
                        </a:solidFill>
                        <a:cs typeface="Arial" panose="020B0604020202020204" pitchFamily="34" charset="0"/>
                      </a:rPr>
                      <a:t>(з них: ліквідація наслідків воєнних дій – 140,1 млн грн, облаштування </a:t>
                    </a:r>
                    <a:r>
                      <a:rPr lang="uk-UA" sz="1600" b="0" i="1" u="none" strike="noStrike" kern="1200" baseline="0" dirty="0" err="1">
                        <a:solidFill>
                          <a:prstClr val="black"/>
                        </a:solidFill>
                        <a:cs typeface="Arial" panose="020B0604020202020204" pitchFamily="34" charset="0"/>
                      </a:rPr>
                      <a:t>укриттів</a:t>
                    </a:r>
                    <a:r>
                      <a:rPr lang="uk-UA" sz="1600" b="0" i="1" u="none" strike="noStrike" kern="1200" baseline="0" dirty="0">
                        <a:solidFill>
                          <a:prstClr val="black"/>
                        </a:solidFill>
                        <a:cs typeface="Arial" panose="020B0604020202020204" pitchFamily="34" charset="0"/>
                      </a:rPr>
                      <a:t> – 29,8 млн грн)</a:t>
                    </a: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700" b="1">
                        <a:solidFill>
                          <a:prstClr val="black"/>
                        </a:solidFill>
                        <a:cs typeface="Arial" panose="020B0604020202020204" pitchFamily="34" charset="0"/>
                      </a:defRPr>
                    </a:pPr>
                    <a:endParaRPr lang="uk-UA"/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700" b="1" i="0" u="none" strike="noStrike" kern="1200" baseline="0">
                      <a:solidFill>
                        <a:prstClr val="black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22281137697542"/>
                      <c:h val="0.2149802699269542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A16C-443B-9044-BA8B1C382811}"/>
                </c:ext>
              </c:extLst>
            </c:dLbl>
            <c:dLbl>
              <c:idx val="10"/>
              <c:layout>
                <c:manualLayout>
                  <c:x val="4.0748325832367267E-2"/>
                  <c:y val="-0.103168025164656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700" b="1" i="0" u="none" strike="noStrike" kern="1200" baseline="0">
                        <a:solidFill>
                          <a:prstClr val="black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defRPr>
                    </a:pPr>
                    <a:fld id="{83084DE6-1EF9-418A-ABF6-4396FECB259A}" type="CATEGORYNAME">
                      <a:rPr lang="uk-UA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700" b="1">
                          <a:solidFill>
                            <a:prstClr val="black"/>
                          </a:solidFill>
                          <a:cs typeface="Arial" panose="020B0604020202020204" pitchFamily="34" charset="0"/>
                        </a:defRPr>
                      </a:pPr>
                      <a:t>[ИМЯ КАТЕГОРИИ]</a:t>
                    </a:fld>
                    <a:r>
                      <a:rPr lang="uk-UA" baseline="0" dirty="0"/>
                      <a:t>; </a:t>
                    </a:r>
                    <a:fld id="{B9432FCE-3D99-418D-91C8-F7A1FBB2213F}" type="VALUE">
                      <a:rPr lang="uk-UA" baseline="0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700" b="1">
                          <a:solidFill>
                            <a:prstClr val="black"/>
                          </a:solidFill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uk-UA" baseline="0" dirty="0"/>
                      <a:t>; </a:t>
                    </a:r>
                    <a:fld id="{B260F469-C81F-498D-85BC-A5DA5F0B0A66}" type="PERCENTAGE">
                      <a:rPr lang="uk-UA" baseline="0" smtClean="0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700" b="1">
                          <a:solidFill>
                            <a:prstClr val="black"/>
                          </a:solidFill>
                          <a:cs typeface="Arial" panose="020B0604020202020204" pitchFamily="34" charset="0"/>
                        </a:defRPr>
                      </a:pPr>
                      <a:t>[ПРОЦЕНТ]</a:t>
                    </a:fld>
                    <a:endParaRPr lang="uk-UA" baseline="0" dirty="0"/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700" b="1">
                        <a:solidFill>
                          <a:prstClr val="black"/>
                        </a:solidFill>
                        <a:cs typeface="Arial" panose="020B0604020202020204" pitchFamily="34" charset="0"/>
                      </a:defRPr>
                    </a:pPr>
                    <a:r>
                      <a:rPr lang="uk-UA" sz="1600" b="0" i="1" baseline="0" dirty="0"/>
                      <a:t>(з них: ліквідація наслідків воєнних дій – 49,0 млн грн)</a:t>
                    </a: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 sz="1700" b="1" i="0" u="none" strike="noStrike" kern="1200" baseline="0">
                      <a:solidFill>
                        <a:prstClr val="black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7077295945175511"/>
                      <c:h val="0.2137582429142520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A16C-443B-9044-BA8B1C382811}"/>
                </c:ext>
              </c:extLst>
            </c:dLbl>
            <c:dLbl>
              <c:idx val="11"/>
              <c:layout>
                <c:manualLayout>
                  <c:x val="5.3805219811817857E-2"/>
                  <c:y val="7.1042622669391528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16C-443B-9044-BA8B1C382811}"/>
                </c:ext>
              </c:extLst>
            </c:dLbl>
            <c:dLbl>
              <c:idx val="12"/>
              <c:layout>
                <c:manualLayout>
                  <c:x val="7.9609453285903145E-2"/>
                  <c:y val="0.15116098213281615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7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922980427981209"/>
                      <c:h val="0.1104816325661324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D-A16C-443B-9044-BA8B1C382811}"/>
                </c:ext>
              </c:extLst>
            </c:dLbl>
            <c:dLbl>
              <c:idx val="13"/>
              <c:layout>
                <c:manualLayout>
                  <c:x val="-0.19966719376157932"/>
                  <c:y val="-2.093515883366282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defRPr>
                    </a:pPr>
                    <a:r>
                      <a:rPr lang="ru-RU" sz="1800" baseline="0" dirty="0" err="1">
                        <a:latin typeface="+mn-lt"/>
                      </a:rPr>
                      <a:t>Соціально</a:t>
                    </a:r>
                    <a:r>
                      <a:rPr lang="ru-RU" sz="1800" baseline="0" dirty="0">
                        <a:latin typeface="+mn-lt"/>
                      </a:rPr>
                      <a:t>-культурна сфера;</a:t>
                    </a:r>
                  </a:p>
                  <a:p>
                    <a:pPr>
                      <a:defRPr sz="1800" b="1">
                        <a:solidFill>
                          <a:schemeClr val="tx1"/>
                        </a:solidFill>
                        <a:cs typeface="Arial" panose="020B0604020202020204" pitchFamily="34" charset="0"/>
                      </a:defRPr>
                    </a:pPr>
                    <a:r>
                      <a:rPr lang="ru-RU" sz="1800" baseline="0" dirty="0">
                        <a:latin typeface="+mn-lt"/>
                      </a:rPr>
                      <a:t> </a:t>
                    </a:r>
                    <a:fld id="{8DB39AD5-9E7C-4626-B951-E3AFDC2B880D}" type="VALUE">
                      <a:rPr lang="ru-RU" sz="1800" baseline="0" dirty="0">
                        <a:latin typeface="+mn-lt"/>
                      </a:rPr>
                      <a:pPr>
                        <a:defRPr sz="1800" b="1">
                          <a:solidFill>
                            <a:schemeClr val="tx1"/>
                          </a:solidFill>
                          <a:cs typeface="Arial" panose="020B0604020202020204" pitchFamily="34" charset="0"/>
                        </a:defRPr>
                      </a:pPr>
                      <a:t>[ЗНАЧЕНИЕ]</a:t>
                    </a:fld>
                    <a:r>
                      <a:rPr lang="ru-RU" sz="1800" baseline="0" dirty="0">
                        <a:latin typeface="+mn-lt"/>
                      </a:rPr>
                      <a:t>; </a:t>
                    </a:r>
                    <a:fld id="{3FA640CA-0E3A-42E5-98B2-F8EAF4982167}" type="PERCENTAGE">
                      <a:rPr lang="ru-RU" sz="1800" baseline="0" dirty="0">
                        <a:latin typeface="+mn-lt"/>
                      </a:rPr>
                      <a:pPr>
                        <a:defRPr sz="1800" b="1">
                          <a:solidFill>
                            <a:schemeClr val="tx1"/>
                          </a:solidFill>
                          <a:cs typeface="Arial" panose="020B0604020202020204" pitchFamily="34" charset="0"/>
                        </a:defRPr>
                      </a:pPr>
                      <a:t>[ПРОЦЕНТ]</a:t>
                    </a:fld>
                    <a:endParaRPr lang="ru-RU" sz="1800" baseline="0" dirty="0">
                      <a:latin typeface="+mn-lt"/>
                    </a:endParaRPr>
                  </a:p>
                </c:rich>
              </c:tx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Arial" panose="020B0604020202020204" pitchFamily="34" charset="0"/>
                    </a:defRPr>
                  </a:pPr>
                  <a:endParaRPr lang="uk-UA"/>
                </a:p>
              </c:txPr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954636738929145"/>
                      <c:h val="0.1567547325311367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A-C8AC-4D51-9439-25DD20123D83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uk-UA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/>
                  </a:solidFill>
                  <a:round/>
                  <a:tailEnd type="oval"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Лист1!$A$2:$A$14</c:f>
              <c:strCache>
                <c:ptCount val="13"/>
                <c:pt idx="0">
                  <c:v>ЖКГ</c:v>
                </c:pt>
                <c:pt idx="1">
                  <c:v>Заходи та роботи з ТРО
та мобілізаційної підготовки</c:v>
                </c:pt>
                <c:pt idx="2">
                  <c:v>Транспортна галузь</c:v>
                </c:pt>
                <c:pt idx="3">
                  <c:v>Трасферти державному і обласному бюджетам</c:v>
                </c:pt>
                <c:pt idx="4">
                  <c:v>Інші видатки</c:v>
                </c:pt>
                <c:pt idx="5">
                  <c:v>Реверсна дотація</c:v>
                </c:pt>
                <c:pt idx="6">
                  <c:v>Дорожнє господарство</c:v>
                </c:pt>
                <c:pt idx="7">
                  <c:v>Соціально-культурна сфера</c:v>
                </c:pt>
                <c:pt idx="8">
                  <c:v>Культура і туризм</c:v>
                </c:pt>
                <c:pt idx="9">
                  <c:v>Освіта</c:v>
                </c:pt>
                <c:pt idx="10">
                  <c:v>Соціальний захист</c:v>
                </c:pt>
                <c:pt idx="11">
                  <c:v>Охорона здоров'я</c:v>
                </c:pt>
                <c:pt idx="12">
                  <c:v>Спорт і позашкільна
освіта</c:v>
                </c:pt>
              </c:strCache>
            </c:strRef>
          </c:cat>
          <c:val>
            <c:numRef>
              <c:f>Лист1!$B$2:$B$14</c:f>
              <c:numCache>
                <c:formatCode>#\ ##0.0</c:formatCode>
                <c:ptCount val="13"/>
                <c:pt idx="0">
                  <c:v>482.8</c:v>
                </c:pt>
                <c:pt idx="1">
                  <c:v>65.8</c:v>
                </c:pt>
                <c:pt idx="2">
                  <c:v>323</c:v>
                </c:pt>
                <c:pt idx="3">
                  <c:v>682</c:v>
                </c:pt>
                <c:pt idx="4">
                  <c:v>343.7</c:v>
                </c:pt>
                <c:pt idx="5">
                  <c:v>77.400000000000006</c:v>
                </c:pt>
                <c:pt idx="6">
                  <c:v>143.4</c:v>
                </c:pt>
                <c:pt idx="8">
                  <c:v>128.9</c:v>
                </c:pt>
                <c:pt idx="9">
                  <c:v>2003.2</c:v>
                </c:pt>
                <c:pt idx="10">
                  <c:v>324.8</c:v>
                </c:pt>
                <c:pt idx="11">
                  <c:v>283.5</c:v>
                </c:pt>
                <c:pt idx="12">
                  <c:v>70.2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6C-443B-9044-BA8B1C382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38"/>
        <c:splitType val="pos"/>
        <c:splitPos val="5"/>
        <c:secondPieSize val="70"/>
        <c:serLines>
          <c:spPr>
            <a:ln w="22225" cap="flat" cmpd="sng" algn="ctr">
              <a:solidFill>
                <a:schemeClr val="tx2">
                  <a:lumMod val="60000"/>
                  <a:lumOff val="40000"/>
                </a:schemeClr>
              </a:solidFill>
              <a:prstDash val="dash"/>
              <a:round/>
              <a:tailEnd type="diamond"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012874707051841"/>
          <c:y val="3.3658976502083028E-2"/>
          <c:w val="0.66795337814823286"/>
          <c:h val="0.9326820469958339"/>
        </c:manualLayout>
      </c:layout>
      <c:doughnutChart>
        <c:varyColors val="1"/>
        <c:ser>
          <c:idx val="0"/>
          <c:order val="0"/>
          <c:spPr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noFill/>
            </a:ln>
          </c:spPr>
          <c:dPt>
            <c:idx val="0"/>
            <c:bubble3D val="0"/>
            <c:spPr>
              <a:gradFill>
                <a:gsLst>
                  <a:gs pos="0">
                    <a:srgbClr val="00B0F0"/>
                  </a:gs>
                  <a:gs pos="100000">
                    <a:schemeClr val="accent6">
                      <a:lumMod val="60000"/>
                      <a:lumOff val="40000"/>
                    </a:schemeClr>
                  </a:gs>
                </a:gsLst>
                <a:lin ang="54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8CA-45D6-A501-2EDF815804FD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chemeClr val="accent2">
                      <a:lumMod val="75000"/>
                    </a:schemeClr>
                  </a:gs>
                  <a:gs pos="100000">
                    <a:srgbClr val="FFFF00"/>
                  </a:gs>
                </a:gsLst>
                <a:lin ang="54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8CA-45D6-A501-2EDF815804FD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rgbClr val="9C5BCD"/>
                  </a:gs>
                  <a:gs pos="100000">
                    <a:srgbClr val="EDA5C2"/>
                  </a:gs>
                </a:gsLst>
                <a:lin ang="54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8CA-45D6-A501-2EDF815804FD}"/>
              </c:ext>
            </c:extLst>
          </c:dPt>
          <c:cat>
            <c:strRef>
              <c:f>Лист1!$A$2:$A$4</c:f>
              <c:strCache>
                <c:ptCount val="3"/>
                <c:pt idx="0">
                  <c:v>Фінансова підтримка
 КП “ЧТУ”</c:v>
                </c:pt>
                <c:pt idx="1">
                  <c:v>Здійснення оплати
 перевізникам за надані 
транспортні послуги</c:v>
                </c:pt>
                <c:pt idx="2">
                  <c:v>Внесок у статутний капітал 
КП “ЧТУ” 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16.899999999999999</c:v>
                </c:pt>
                <c:pt idx="1">
                  <c:v>34.200000000000003</c:v>
                </c:pt>
                <c:pt idx="2">
                  <c:v>40.1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8CA-45D6-A501-2EDF815804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0"/>
        <c:holeSize val="64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0.0689</cdr:x>
      <cdr:y>0.45707</cdr:y>
    </cdr:from>
    <cdr:to>
      <cdr:x>0.24681</cdr:x>
      <cdr:y>0.50619</cdr:y>
    </cdr:to>
    <cdr:sp macro="" textlink="">
      <cdr:nvSpPr>
        <cdr:cNvPr id="6" name="Прямоугольник: скругленные углы 5"/>
        <cdr:cNvSpPr/>
      </cdr:nvSpPr>
      <cdr:spPr>
        <a:xfrm xmlns:a="http://schemas.openxmlformats.org/drawingml/2006/main">
          <a:off x="777116" y="3428548"/>
          <a:ext cx="2006664" cy="368458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3">
            <a:lumMod val="40000"/>
            <a:lumOff val="6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uk-UA" sz="1600" b="1" dirty="0">
              <a:solidFill>
                <a:schemeClr val="accent6">
                  <a:lumMod val="50000"/>
                </a:schemeClr>
              </a:solidFill>
              <a:cs typeface="Arial" panose="020B0604020202020204" pitchFamily="34" charset="0"/>
            </a:rPr>
            <a:t>+407,3 (+13,7%)</a:t>
          </a:r>
          <a:endParaRPr lang="x-none" sz="1600" b="1" dirty="0">
            <a:solidFill>
              <a:schemeClr val="accent6">
                <a:lumMod val="50000"/>
              </a:schemeClr>
            </a:solidFill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0.01728</cdr:x>
      <cdr:y>0.32206</cdr:y>
    </cdr:from>
    <cdr:to>
      <cdr:x>0.14583</cdr:x>
      <cdr:y>0.36812</cdr:y>
    </cdr:to>
    <cdr:sp macro="" textlink="">
      <cdr:nvSpPr>
        <cdr:cNvPr id="30" name="Прямоугольник: скругленные углы 29"/>
        <cdr:cNvSpPr/>
      </cdr:nvSpPr>
      <cdr:spPr>
        <a:xfrm xmlns:a="http://schemas.openxmlformats.org/drawingml/2006/main">
          <a:off x="194886" y="2415856"/>
          <a:ext cx="1449927" cy="345461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uk-UA" sz="1400" b="1" dirty="0">
              <a:solidFill>
                <a:schemeClr val="tx1"/>
              </a:solidFill>
              <a:cs typeface="Arial" panose="020B0604020202020204" pitchFamily="34" charset="0"/>
            </a:rPr>
            <a:t>2024 року</a:t>
          </a:r>
          <a:endParaRPr lang="x-none" sz="1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0.14275</cdr:x>
      <cdr:y>0.31099</cdr:y>
    </cdr:from>
    <cdr:to>
      <cdr:x>0.31223</cdr:x>
      <cdr:y>0.36471</cdr:y>
    </cdr:to>
    <cdr:sp macro="" textlink="">
      <cdr:nvSpPr>
        <cdr:cNvPr id="33" name="Прямоугольник: скругленные углы 32"/>
        <cdr:cNvSpPr/>
      </cdr:nvSpPr>
      <cdr:spPr>
        <a:xfrm xmlns:a="http://schemas.openxmlformats.org/drawingml/2006/main">
          <a:off x="1610099" y="2332760"/>
          <a:ext cx="1911569" cy="402995"/>
        </a:xfrm>
        <a:prstGeom xmlns:a="http://schemas.openxmlformats.org/drawingml/2006/main" prst="round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2000" b="1" kern="1200" dirty="0">
              <a:solidFill>
                <a:srgbClr val="004800"/>
              </a:solidFill>
              <a:latin typeface="Calibri" panose="020F0502020204030204" pitchFamily="34" charset="0"/>
              <a:cs typeface="Calibri" panose="020F0502020204030204" pitchFamily="34" charset="0"/>
            </a:rPr>
            <a:t>2025 року</a:t>
          </a:r>
          <a:endParaRPr lang="x-none" sz="2000" b="1" kern="1200" dirty="0">
            <a:solidFill>
              <a:srgbClr val="5311B3"/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0.05911</cdr:x>
      <cdr:y>0.36657</cdr:y>
    </cdr:from>
    <cdr:to>
      <cdr:x>0.25472</cdr:x>
      <cdr:y>0.40776</cdr:y>
    </cdr:to>
    <cdr:sp macro="" textlink="">
      <cdr:nvSpPr>
        <cdr:cNvPr id="38" name="Прямоугольник 37"/>
        <cdr:cNvSpPr/>
      </cdr:nvSpPr>
      <cdr:spPr>
        <a:xfrm xmlns:a="http://schemas.openxmlformats.org/drawingml/2006/main">
          <a:off x="666668" y="2749695"/>
          <a:ext cx="2206304" cy="308974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3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uk-UA" sz="1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Власні надходження</a:t>
          </a:r>
          <a:endParaRPr lang="x-none" sz="16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0.04003</cdr:x>
      <cdr:y>0.40808</cdr:y>
    </cdr:from>
    <cdr:to>
      <cdr:x>0.14583</cdr:x>
      <cdr:y>0.46724</cdr:y>
    </cdr:to>
    <cdr:sp macro="" textlink="">
      <cdr:nvSpPr>
        <cdr:cNvPr id="39" name="Блок-схема: ссылка на другую страницу 38"/>
        <cdr:cNvSpPr/>
      </cdr:nvSpPr>
      <cdr:spPr>
        <a:xfrm xmlns:a="http://schemas.openxmlformats.org/drawingml/2006/main">
          <a:off x="451490" y="3061065"/>
          <a:ext cx="1193323" cy="443770"/>
        </a:xfrm>
        <a:prstGeom xmlns:a="http://schemas.openxmlformats.org/drawingml/2006/main" prst="flowChartOffpageConnector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3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uk-UA" sz="20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2 975,9</a:t>
          </a:r>
        </a:p>
      </cdr:txBody>
    </cdr:sp>
  </cdr:relSizeAnchor>
  <cdr:relSizeAnchor xmlns:cdr="http://schemas.openxmlformats.org/drawingml/2006/chartDrawing">
    <cdr:from>
      <cdr:x>0</cdr:x>
      <cdr:y>0.56072</cdr:y>
    </cdr:from>
    <cdr:to>
      <cdr:x>0.25005</cdr:x>
      <cdr:y>0.87626</cdr:y>
    </cdr:to>
    <cdr:sp macro="" textlink="">
      <cdr:nvSpPr>
        <cdr:cNvPr id="40" name="Овал 39"/>
        <cdr:cNvSpPr/>
      </cdr:nvSpPr>
      <cdr:spPr>
        <a:xfrm xmlns:a="http://schemas.openxmlformats.org/drawingml/2006/main">
          <a:off x="-127477" y="4206049"/>
          <a:ext cx="2820338" cy="236692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47625">
          <a:solidFill>
            <a:schemeClr val="accent3">
              <a:lumMod val="75000"/>
            </a:schemeClr>
          </a:solidFill>
        </a:ln>
        <a:effectLst xmlns:a="http://schemas.openxmlformats.org/drawingml/2006/main">
          <a:innerShdw blurRad="63500" dist="50800" dir="8100000">
            <a:prstClr val="black">
              <a:alpha val="50000"/>
            </a:prstClr>
          </a:inn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uk-UA" sz="1600" b="1" kern="1200" dirty="0">
            <a:solidFill>
              <a:srgbClr val="000066"/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0.25137</cdr:x>
      <cdr:y>0.91282</cdr:y>
    </cdr:from>
    <cdr:to>
      <cdr:x>0.40614</cdr:x>
      <cdr:y>0.96031</cdr:y>
    </cdr:to>
    <cdr:sp macro="" textlink="">
      <cdr:nvSpPr>
        <cdr:cNvPr id="23" name="Прямоугольник: скругленные углы 22"/>
        <cdr:cNvSpPr/>
      </cdr:nvSpPr>
      <cdr:spPr>
        <a:xfrm xmlns:a="http://schemas.openxmlformats.org/drawingml/2006/main">
          <a:off x="2835205" y="6847214"/>
          <a:ext cx="1745666" cy="356232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3">
            <a:lumMod val="40000"/>
            <a:lumOff val="6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600" b="1" dirty="0">
              <a:solidFill>
                <a:srgbClr val="C00000"/>
              </a:solidFill>
              <a:cs typeface="Arial" panose="020B0604020202020204" pitchFamily="34" charset="0"/>
            </a:rPr>
            <a:t>-302,0 </a:t>
          </a:r>
          <a:r>
            <a:rPr lang="uk-UA" sz="1400" b="1" dirty="0">
              <a:solidFill>
                <a:srgbClr val="C00000"/>
              </a:solidFill>
              <a:cs typeface="Arial" panose="020B0604020202020204" pitchFamily="34" charset="0"/>
            </a:rPr>
            <a:t>(-29,5%)</a:t>
          </a:r>
          <a:endParaRPr lang="x-none" sz="1400" b="1" dirty="0">
            <a:solidFill>
              <a:srgbClr val="C00000"/>
            </a:solidFill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0.24551</cdr:x>
      <cdr:y>0.82103</cdr:y>
    </cdr:from>
    <cdr:to>
      <cdr:x>0.4042</cdr:x>
      <cdr:y>0.86512</cdr:y>
    </cdr:to>
    <cdr:sp macro="" textlink="">
      <cdr:nvSpPr>
        <cdr:cNvPr id="46" name="Прямоугольник 45"/>
        <cdr:cNvSpPr/>
      </cdr:nvSpPr>
      <cdr:spPr>
        <a:xfrm xmlns:a="http://schemas.openxmlformats.org/drawingml/2006/main">
          <a:off x="2769166" y="6158702"/>
          <a:ext cx="1789811" cy="33072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3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Офіційні трансферти</a:t>
          </a:r>
          <a:endParaRPr lang="x-none" sz="1400" b="1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0.21983</cdr:x>
      <cdr:y>0.86335</cdr:y>
    </cdr:from>
    <cdr:to>
      <cdr:x>0.31831</cdr:x>
      <cdr:y>0.9225</cdr:y>
    </cdr:to>
    <cdr:sp macro="" textlink="">
      <cdr:nvSpPr>
        <cdr:cNvPr id="47" name="Блок-схема: ссылка на другую страницу 46"/>
        <cdr:cNvSpPr/>
      </cdr:nvSpPr>
      <cdr:spPr>
        <a:xfrm xmlns:a="http://schemas.openxmlformats.org/drawingml/2006/main">
          <a:off x="2479515" y="6476139"/>
          <a:ext cx="1110680" cy="443696"/>
        </a:xfrm>
        <a:prstGeom xmlns:a="http://schemas.openxmlformats.org/drawingml/2006/main" prst="flowChartOffpageConnector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3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ctr"/>
          <a:r>
            <a:rPr lang="uk-UA" sz="20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rPr>
            <a:t>1 023,0</a:t>
          </a:r>
        </a:p>
        <a:p xmlns:a="http://schemas.openxmlformats.org/drawingml/2006/main">
          <a:endParaRPr lang="x-none" sz="1400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0.33173</cdr:x>
      <cdr:y>0.86325</cdr:y>
    </cdr:from>
    <cdr:to>
      <cdr:x>0.43265</cdr:x>
      <cdr:y>0.9224</cdr:y>
    </cdr:to>
    <cdr:sp macro="" textlink="">
      <cdr:nvSpPr>
        <cdr:cNvPr id="48" name="Блок-схема: ссылка на другую страницу 47"/>
        <cdr:cNvSpPr/>
      </cdr:nvSpPr>
      <cdr:spPr>
        <a:xfrm xmlns:a="http://schemas.openxmlformats.org/drawingml/2006/main">
          <a:off x="3741559" y="6475378"/>
          <a:ext cx="1138338" cy="443696"/>
        </a:xfrm>
        <a:prstGeom xmlns:a="http://schemas.openxmlformats.org/drawingml/2006/main" prst="flowChartOffpageConnector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3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ctr"/>
          <a:r>
            <a:rPr lang="uk-UA" sz="2000" b="1" kern="1200" dirty="0">
              <a:solidFill>
                <a:srgbClr val="004800"/>
              </a:solidFill>
              <a:latin typeface="Calibri" panose="020F0502020204030204" pitchFamily="34" charset="0"/>
              <a:cs typeface="Calibri" panose="020F0502020204030204" pitchFamily="34" charset="0"/>
            </a:rPr>
            <a:t>721,0</a:t>
          </a:r>
          <a:endParaRPr lang="x-none" sz="3600" b="1" kern="1200" dirty="0">
            <a:solidFill>
              <a:srgbClr val="004800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endParaRPr lang="x-none" sz="1800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  <cdr:relSizeAnchor xmlns:cdr="http://schemas.openxmlformats.org/drawingml/2006/chartDrawing">
    <cdr:from>
      <cdr:x>0.01127</cdr:x>
      <cdr:y>0.59911</cdr:y>
    </cdr:from>
    <cdr:to>
      <cdr:x>0.25607</cdr:x>
      <cdr:y>0.87212</cdr:y>
    </cdr:to>
    <cdr:grpSp>
      <cdr:nvGrpSpPr>
        <cdr:cNvPr id="3" name="Группа 2">
          <a:extLst xmlns:a="http://schemas.openxmlformats.org/drawingml/2006/main">
            <a:ext uri="{FF2B5EF4-FFF2-40B4-BE49-F238E27FC236}">
              <a16:creationId xmlns:a16="http://schemas.microsoft.com/office/drawing/2014/main" id="{CCD08D85-B57D-400D-8D79-490E9557035C}"/>
            </a:ext>
          </a:extLst>
        </cdr:cNvPr>
        <cdr:cNvGrpSpPr/>
      </cdr:nvGrpSpPr>
      <cdr:grpSpPr>
        <a:xfrm xmlns:a="http://schemas.openxmlformats.org/drawingml/2006/main">
          <a:off x="127115" y="4494041"/>
          <a:ext cx="2761123" cy="2047901"/>
          <a:chOff x="56351" y="4520236"/>
          <a:chExt cx="2791557" cy="1689023"/>
        </a:xfrm>
      </cdr:grpSpPr>
      <cdr:sp macro="" textlink="">
        <cdr:nvSpPr>
          <cdr:cNvPr id="2" name="Прямоугольник 1"/>
          <cdr:cNvSpPr/>
        </cdr:nvSpPr>
        <cdr:spPr>
          <a:xfrm xmlns:a="http://schemas.openxmlformats.org/drawingml/2006/main">
            <a:off x="56351" y="4893150"/>
            <a:ext cx="2791557" cy="131610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dk1"/>
          </a:lnRef>
          <a:fillRef xmlns:a="http://schemas.openxmlformats.org/drawingml/2006/main" idx="1">
            <a:schemeClr val="lt1"/>
          </a:fillRef>
          <a:effectRef xmlns:a="http://schemas.openxmlformats.org/drawingml/2006/main" idx="0">
            <a:schemeClr val="dk1"/>
          </a:effectRef>
          <a:fontRef xmlns:a="http://schemas.openxmlformats.org/drawingml/2006/main" idx="minor">
            <a:schemeClr val="dk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pPr algn="ctr"/>
            <a:r>
              <a:rPr lang="uk-UA" sz="16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надходження ЗФ бюджету Чернігівської міської територіальної громади </a:t>
            </a:r>
          </a:p>
          <a:p xmlns:a="http://schemas.openxmlformats.org/drawingml/2006/main">
            <a:pPr algn="ctr"/>
            <a:r>
              <a:rPr lang="uk-UA" sz="16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(+105,3 (+2,6</a:t>
            </a:r>
            <a:r>
              <a:rPr lang="en-US" sz="16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%</a:t>
            </a:r>
            <a:r>
              <a:rPr lang="uk-UA" sz="16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)</a:t>
            </a:r>
            <a:r>
              <a:rPr lang="en-US" sz="16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endParaRPr lang="uk-UA" sz="16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 xmlns:a="http://schemas.openxmlformats.org/drawingml/2006/main">
            <a:pPr algn="ctr"/>
            <a:r>
              <a:rPr lang="uk-UA" sz="16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до </a:t>
            </a:r>
            <a:r>
              <a:rPr lang="uk-UA" sz="1600" b="1" dirty="0">
                <a:solidFill>
                  <a:schemeClr val="tx1"/>
                </a:solidFill>
                <a:cs typeface="Arial" panose="020B0604020202020204" pitchFamily="34" charset="0"/>
              </a:rPr>
              <a:t>2024 року</a:t>
            </a:r>
            <a:endParaRPr lang="x-none" sz="1600" b="1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cdr:txBody>
      </cdr:sp>
      <cdr:sp macro="" textlink="">
        <cdr:nvSpPr>
          <cdr:cNvPr id="18" name="Прямоугольник 17"/>
          <cdr:cNvSpPr/>
        </cdr:nvSpPr>
        <cdr:spPr>
          <a:xfrm xmlns:a="http://schemas.openxmlformats.org/drawingml/2006/main">
            <a:off x="335330" y="4520236"/>
            <a:ext cx="2188185" cy="54127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dk1"/>
          </a:lnRef>
          <a:fillRef xmlns:a="http://schemas.openxmlformats.org/drawingml/2006/main" idx="1">
            <a:schemeClr val="lt1"/>
          </a:fillRef>
          <a:effectRef xmlns:a="http://schemas.openxmlformats.org/drawingml/2006/main" idx="0">
            <a:schemeClr val="dk1"/>
          </a:effectRef>
          <a:fontRef xmlns:a="http://schemas.openxmlformats.org/drawingml/2006/main" idx="minor">
            <a:schemeClr val="dk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0" algn="ctr"/>
            <a:r>
              <a:rPr lang="uk-UA" sz="2800" b="1" kern="1200" dirty="0">
                <a:solidFill>
                  <a:srgbClr val="0048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4 104,2</a:t>
            </a:r>
          </a:p>
        </cdr:txBody>
      </cdr:sp>
    </cdr:grpSp>
  </cdr:relSizeAnchor>
  <cdr:relSizeAnchor xmlns:cdr="http://schemas.openxmlformats.org/drawingml/2006/chartDrawing">
    <cdr:from>
      <cdr:x>0.16545</cdr:x>
      <cdr:y>0.40576</cdr:y>
    </cdr:from>
    <cdr:to>
      <cdr:x>0.27202</cdr:x>
      <cdr:y>0.46491</cdr:y>
    </cdr:to>
    <cdr:sp macro="" textlink="">
      <cdr:nvSpPr>
        <cdr:cNvPr id="16" name="Блок-схема: ссылка на другую страницу 15">
          <a:extLst xmlns:a="http://schemas.openxmlformats.org/drawingml/2006/main">
            <a:ext uri="{FF2B5EF4-FFF2-40B4-BE49-F238E27FC236}">
              <a16:creationId xmlns:a16="http://schemas.microsoft.com/office/drawing/2014/main" id="{5F72BD48-689A-4F7B-85E7-0DB8681C84CE}"/>
            </a:ext>
          </a:extLst>
        </cdr:cNvPr>
        <cdr:cNvSpPr/>
      </cdr:nvSpPr>
      <cdr:spPr>
        <a:xfrm xmlns:a="http://schemas.openxmlformats.org/drawingml/2006/main">
          <a:off x="1866104" y="3043709"/>
          <a:ext cx="1202047" cy="443696"/>
        </a:xfrm>
        <a:prstGeom xmlns:a="http://schemas.openxmlformats.org/drawingml/2006/main" prst="flowChartOffpageConnector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3">
              <a:lumMod val="75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lvl="0" algn="ctr"/>
          <a:r>
            <a:rPr lang="uk-UA" sz="2000" b="1" kern="1200" dirty="0">
              <a:solidFill>
                <a:srgbClr val="004800"/>
              </a:solidFill>
              <a:latin typeface="Calibri" panose="020F0502020204030204" pitchFamily="34" charset="0"/>
              <a:cs typeface="Calibri" panose="020F0502020204030204" pitchFamily="34" charset="0"/>
            </a:rPr>
            <a:t>3 383,2</a:t>
          </a:r>
          <a:endParaRPr lang="x-none" sz="3600" b="1" kern="1200" dirty="0">
            <a:solidFill>
              <a:srgbClr val="004800"/>
            </a:solidFill>
            <a:latin typeface="Calibri" panose="020F0502020204030204" pitchFamily="34" charset="0"/>
            <a:cs typeface="Calibri" panose="020F0502020204030204" pitchFamily="34" charset="0"/>
          </a:endParaRPr>
        </a:p>
        <a:p xmlns:a="http://schemas.openxmlformats.org/drawingml/2006/main">
          <a:endParaRPr lang="x-none" sz="1800" dirty="0">
            <a:latin typeface="Calibri" panose="020F0502020204030204" pitchFamily="34" charset="0"/>
            <a:cs typeface="Calibri" panose="020F050202020403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0.24191</cdr:x>
      <cdr:y>0.2973</cdr:y>
    </cdr:from>
    <cdr:to>
      <cdr:x>0.40385</cdr:x>
      <cdr:y>0.35957</cdr:y>
    </cdr:to>
    <cdr:sp macro="" textlink="">
      <cdr:nvSpPr>
        <cdr:cNvPr id="80897" name="Прямоугольник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276886" y="1616450"/>
          <a:ext cx="854782" cy="33857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36576" tIns="32004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ru-UA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 </a:t>
          </a:r>
          <a:r>
            <a:rPr lang="uk-UA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55,3</a:t>
          </a:r>
          <a:r>
            <a:rPr lang="ru-UA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%</a:t>
          </a:r>
        </a:p>
      </cdr:txBody>
    </cdr:sp>
  </cdr:relSizeAnchor>
  <cdr:relSizeAnchor xmlns:cdr="http://schemas.openxmlformats.org/drawingml/2006/chartDrawing">
    <cdr:from>
      <cdr:x>0.52175</cdr:x>
      <cdr:y>0.40559</cdr:y>
    </cdr:from>
    <cdr:to>
      <cdr:x>0.66675</cdr:x>
      <cdr:y>0.4708</cdr:y>
    </cdr:to>
    <cdr:sp macro="" textlink="">
      <cdr:nvSpPr>
        <cdr:cNvPr id="80898" name="Прямоугольник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754018" y="2205237"/>
          <a:ext cx="765367" cy="35455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lIns="45720" tIns="36576" rIns="4572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uk-UA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44,7</a:t>
          </a:r>
          <a:r>
            <a:rPr lang="ru-UA" sz="1600" b="1" i="0" u="none" strike="noStrike" baseline="0" dirty="0">
              <a:solidFill>
                <a:srgbClr val="000000"/>
              </a:solidFill>
              <a:latin typeface="Arial"/>
              <a:cs typeface="Arial"/>
            </a:rPr>
            <a:t>%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0.35099</cdr:x>
      <cdr:y>0.82882</cdr:y>
    </cdr:from>
    <cdr:to>
      <cdr:x>0.51301</cdr:x>
      <cdr:y>0.91045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978762" y="5549808"/>
          <a:ext cx="913403" cy="54660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158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800" b="1" dirty="0">
              <a:solidFill>
                <a:schemeClr val="tx1"/>
              </a:solidFill>
            </a:rPr>
            <a:t>1 672,8 </a:t>
          </a:r>
          <a:r>
            <a:rPr lang="uk-UA" sz="1200" b="1" dirty="0">
              <a:solidFill>
                <a:schemeClr val="tx1"/>
              </a:solidFill>
            </a:rPr>
            <a:t>млн грн</a:t>
          </a:r>
        </a:p>
      </cdr:txBody>
    </cdr:sp>
  </cdr:relSizeAnchor>
  <cdr:relSizeAnchor xmlns:cdr="http://schemas.openxmlformats.org/drawingml/2006/chartDrawing">
    <cdr:from>
      <cdr:x>0.63549</cdr:x>
      <cdr:y>0.83778</cdr:y>
    </cdr:from>
    <cdr:to>
      <cdr:x>0.79107</cdr:x>
      <cdr:y>0.91837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3582649" y="5609820"/>
          <a:ext cx="877117" cy="53963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 w="1587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uk-UA" sz="1800" b="1" dirty="0">
              <a:solidFill>
                <a:schemeClr val="tx1"/>
              </a:solidFill>
            </a:rPr>
            <a:t>1 871,0 </a:t>
          </a:r>
          <a:r>
            <a:rPr lang="uk-UA" sz="1200" b="1" dirty="0">
              <a:solidFill>
                <a:schemeClr val="tx1"/>
              </a:solidFill>
            </a:rPr>
            <a:t>млн грн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0.73627</cdr:x>
      <cdr:y>0.00274</cdr:y>
    </cdr:from>
    <cdr:to>
      <cdr:x>1</cdr:x>
      <cdr:y>0.24036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3AB47E4-7B3F-A6EF-C775-539295D08570}"/>
            </a:ext>
          </a:extLst>
        </cdr:cNvPr>
        <cdr:cNvSpPr txBox="1"/>
      </cdr:nvSpPr>
      <cdr:spPr>
        <a:xfrm xmlns:a="http://schemas.openxmlformats.org/drawingml/2006/main">
          <a:off x="8897949" y="16977"/>
          <a:ext cx="3187161" cy="14727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>
            <a:lnSpc>
              <a:spcPct val="100000"/>
            </a:lnSpc>
          </a:pPr>
          <a:r>
            <a:rPr lang="ru-RU" sz="1800" b="1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ВИКОНАННЯ БЮДЖЕТУ</a:t>
          </a:r>
        </a:p>
        <a:p xmlns:a="http://schemas.openxmlformats.org/drawingml/2006/main">
          <a:pPr algn="ctr">
            <a:lnSpc>
              <a:spcPct val="100000"/>
            </a:lnSpc>
          </a:pPr>
          <a:r>
            <a:rPr lang="ru-RU" sz="1800" b="1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ВСЬОГО</a:t>
          </a:r>
          <a:r>
            <a:rPr lang="ru-RU" sz="1800" b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 </a:t>
          </a:r>
          <a:r>
            <a:rPr lang="uk-UA" sz="1800" b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4 928,7 </a:t>
          </a:r>
          <a:r>
            <a:rPr lang="ru-RU" sz="1800" b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млн грн</a:t>
          </a:r>
        </a:p>
        <a:p xmlns:a="http://schemas.openxmlformats.org/drawingml/2006/main">
          <a:pPr algn="ctr">
            <a:lnSpc>
              <a:spcPct val="100000"/>
            </a:lnSpc>
          </a:pPr>
          <a:r>
            <a:rPr lang="ru-RU" sz="1800" b="0" i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(+</a:t>
          </a:r>
          <a:r>
            <a:rPr lang="uk-UA" sz="1800" b="0" i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13,0</a:t>
          </a:r>
          <a:r>
            <a:rPr lang="ru-RU" sz="1800" b="0" i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% </a:t>
          </a:r>
          <a:r>
            <a:rPr lang="ru-RU" sz="1800" b="0" i="1" baseline="0" dirty="0" err="1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або</a:t>
          </a:r>
          <a:r>
            <a:rPr lang="ru-RU" sz="1800" b="0" i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 +</a:t>
          </a:r>
          <a:r>
            <a:rPr lang="uk-UA" sz="1800" b="0" i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566,6</a:t>
          </a:r>
          <a:r>
            <a:rPr lang="ru-RU" sz="1800" b="0" i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 млн грн</a:t>
          </a:r>
          <a:endParaRPr lang="ru-RU" sz="1800" i="1" dirty="0">
            <a:solidFill>
              <a:srgbClr val="7030A0"/>
            </a:solidFill>
            <a:latin typeface="+mn-lt"/>
            <a:cs typeface="Arial" panose="020B0604020202020204" pitchFamily="34" charset="0"/>
          </a:endParaRPr>
        </a:p>
        <a:p xmlns:a="http://schemas.openxmlformats.org/drawingml/2006/main">
          <a:pPr algn="ctr">
            <a:lnSpc>
              <a:spcPct val="100000"/>
            </a:lnSpc>
          </a:pPr>
          <a:r>
            <a:rPr lang="ru-RU" sz="1800" b="0" i="1" baseline="0" dirty="0" err="1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порівняно</a:t>
          </a:r>
          <a:r>
            <a:rPr lang="ru-RU" sz="1800" b="0" i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 </a:t>
          </a:r>
          <a:r>
            <a:rPr lang="uk-UA" sz="1800" i="1" dirty="0">
              <a:solidFill>
                <a:srgbClr val="7030A0"/>
              </a:solidFill>
              <a:latin typeface="+mn-lt"/>
              <a:cs typeface="Arial" panose="020B0604020202020204" pitchFamily="34" charset="0"/>
            </a:rPr>
            <a:t>до показників</a:t>
          </a:r>
        </a:p>
        <a:p xmlns:a="http://schemas.openxmlformats.org/drawingml/2006/main">
          <a:pPr algn="ctr">
            <a:lnSpc>
              <a:spcPct val="100000"/>
            </a:lnSpc>
          </a:pPr>
          <a:r>
            <a:rPr lang="uk-UA" sz="1800" i="1" dirty="0">
              <a:solidFill>
                <a:srgbClr val="7030A0"/>
              </a:solidFill>
              <a:latin typeface="+mn-lt"/>
              <a:cs typeface="Arial" panose="020B0604020202020204" pitchFamily="34" charset="0"/>
            </a:rPr>
            <a:t>за </a:t>
          </a:r>
          <a:r>
            <a:rPr lang="ru-RU" sz="1800" b="0" i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2024 </a:t>
          </a:r>
          <a:r>
            <a:rPr lang="ru-RU" sz="1800" b="0" i="1" baseline="0" dirty="0" err="1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рік</a:t>
          </a:r>
          <a:r>
            <a:rPr lang="ru-RU" sz="1800" b="0" i="1" baseline="0" dirty="0">
              <a:solidFill>
                <a:srgbClr val="7030A0"/>
              </a:solidFill>
              <a:effectLst/>
              <a:latin typeface="+mn-lt"/>
              <a:cs typeface="Arial" panose="020B0604020202020204" pitchFamily="34" charset="0"/>
            </a:rPr>
            <a:t>)</a:t>
          </a:r>
          <a:endParaRPr lang="uk-UA" sz="1800" dirty="0">
            <a:solidFill>
              <a:srgbClr val="7030A0"/>
            </a:solidFill>
            <a:latin typeface="+mn-lt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241FE3-A305-43B7-913D-764C74657A9F}" type="datetimeFigureOut">
              <a:rPr lang="uk-UA" smtClean="0"/>
              <a:t>12.02.2026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8DE93-51D3-4C7B-A67C-16B29C31F6E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3815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579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268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53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831637" y="1268760"/>
            <a:ext cx="8750763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845429" y="1844825"/>
            <a:ext cx="8750763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55976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924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660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63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159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58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907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43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89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7815E-F7B8-4E93-9F6C-89F6C3C8DBB8}" type="datetimeFigureOut">
              <a:rPr lang="en-US" smtClean="0"/>
              <a:t>2/12/2026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37FF7-5919-41BF-8DD0-96FAEA1BD99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574F44-2EF6-4FAE-B6D8-53E5FC2D58F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2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microsoft.com/office/2007/relationships/hdphoto" Target="../media/hdphoto4.wdp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5.wdp"/><Relationship Id="rId7" Type="http://schemas.openxmlformats.org/officeDocument/2006/relationships/image" Target="../media/image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10.xml"/><Relationship Id="rId5" Type="http://schemas.openxmlformats.org/officeDocument/2006/relationships/image" Target="../media/image39.svg"/><Relationship Id="rId10" Type="http://schemas.openxmlformats.org/officeDocument/2006/relationships/image" Target="../media/image41.svg"/><Relationship Id="rId4" Type="http://schemas.openxmlformats.org/officeDocument/2006/relationships/image" Target="../media/image38.png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image" Target="../media/image6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chart" Target="../charts/chart7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6.png"/><Relationship Id="rId4" Type="http://schemas.openxmlformats.org/officeDocument/2006/relationships/image" Target="../media/image16.png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13" Type="http://schemas.openxmlformats.org/officeDocument/2006/relationships/image" Target="../media/image29.png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12" Type="http://schemas.openxmlformats.org/officeDocument/2006/relationships/image" Target="../media/image28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svg"/><Relationship Id="rId4" Type="http://schemas.openxmlformats.org/officeDocument/2006/relationships/image" Target="../media/image6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1200px-Coat_of_Arms_of_Chernihiv">
            <a:extLst>
              <a:ext uri="{FF2B5EF4-FFF2-40B4-BE49-F238E27FC236}">
                <a16:creationId xmlns:a16="http://schemas.microsoft.com/office/drawing/2014/main" id="{4231EB4E-DBED-47A9-9175-99BFDCD8E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92956" cy="844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2864E1F-77B3-4A7E-BA45-7C15C546FC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757" y="6013846"/>
            <a:ext cx="699019" cy="844154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34FE79F8-517E-4C0B-932A-F5D6A808D402}"/>
              </a:ext>
            </a:extLst>
          </p:cNvPr>
          <p:cNvSpPr txBox="1">
            <a:spLocks/>
          </p:cNvSpPr>
          <p:nvPr/>
        </p:nvSpPr>
        <p:spPr>
          <a:xfrm>
            <a:off x="2899218" y="156117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2A5A06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5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Виконання</a:t>
            </a:r>
            <a:r>
              <a:rPr lang="ru-RU" sz="5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бюджету </a:t>
            </a:r>
            <a:r>
              <a:rPr lang="ru-RU" sz="5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Чернігівської</a:t>
            </a:r>
            <a:r>
              <a:rPr lang="ru-RU" sz="5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міської</a:t>
            </a:r>
            <a:r>
              <a:rPr lang="ru-RU" sz="5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територіальної</a:t>
            </a:r>
            <a:r>
              <a:rPr lang="ru-RU" sz="5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громади</a:t>
            </a:r>
            <a:r>
              <a:rPr lang="ru-RU" sz="5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за 2025 </a:t>
            </a:r>
            <a:r>
              <a:rPr lang="ru-RU" sz="5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F5B80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рік</a:t>
            </a:r>
            <a:endParaRPr lang="ru-RU" sz="5400" b="1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F5B80F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EF63787-86E6-49E8-99CE-B2D418486773}"/>
              </a:ext>
            </a:extLst>
          </p:cNvPr>
          <p:cNvSpPr txBox="1">
            <a:spLocks noChangeArrowheads="1"/>
          </p:cNvSpPr>
          <p:nvPr/>
        </p:nvSpPr>
        <p:spPr>
          <a:xfrm>
            <a:off x="7471218" y="5509948"/>
            <a:ext cx="6400800" cy="6492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uk-UA" altLang="uk-UA" b="1" i="1" dirty="0">
                <a:solidFill>
                  <a:srgbClr val="0070C0"/>
                </a:solidFill>
                <a:latin typeface="Calibri"/>
              </a:rPr>
              <a:t>Фінансове управління </a:t>
            </a:r>
          </a:p>
          <a:p>
            <a:pPr marL="0" indent="0">
              <a:buNone/>
              <a:defRPr/>
            </a:pPr>
            <a:r>
              <a:rPr lang="uk-UA" altLang="uk-UA" b="1" i="1" dirty="0">
                <a:solidFill>
                  <a:srgbClr val="0070C0"/>
                </a:solidFill>
                <a:latin typeface="Calibri"/>
              </a:rPr>
              <a:t>Чернігівської міської ради</a:t>
            </a:r>
            <a:endParaRPr lang="ru-RU" altLang="uk-UA" dirty="0">
              <a:solidFill>
                <a:srgbClr val="0070C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7980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11393A-B614-CDEC-A664-3D8C6040E8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307" b="6307"/>
          <a:stretch/>
        </p:blipFill>
        <p:spPr>
          <a:xfrm>
            <a:off x="1237574" y="-496432"/>
            <a:ext cx="10972800" cy="6858000"/>
          </a:xfrm>
          <a:prstGeom prst="rect">
            <a:avLst/>
          </a:prstGeom>
          <a:effectLst>
            <a:softEdge rad="6604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ECB56F-AC80-28CD-7576-204AD9A9C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37574" y="2166227"/>
            <a:ext cx="2728940" cy="18192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29A5A1F-E321-A431-93CC-CACC478C99EB}"/>
              </a:ext>
            </a:extLst>
          </p:cNvPr>
          <p:cNvSpPr txBox="1"/>
          <p:nvPr/>
        </p:nvSpPr>
        <p:spPr>
          <a:xfrm>
            <a:off x="979472" y="1388835"/>
            <a:ext cx="3404817" cy="86409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uk-UA" sz="3200" b="1" dirty="0">
                <a:cs typeface="Arial" panose="020B0604020202020204" pitchFamily="34" charset="0"/>
              </a:rPr>
              <a:t>283,5 млн грн</a:t>
            </a:r>
          </a:p>
        </p:txBody>
      </p:sp>
      <p:sp>
        <p:nvSpPr>
          <p:cNvPr id="25" name="Прямоугольник: усеченные противолежащие углы 24">
            <a:extLst>
              <a:ext uri="{FF2B5EF4-FFF2-40B4-BE49-F238E27FC236}">
                <a16:creationId xmlns:a16="http://schemas.microsoft.com/office/drawing/2014/main" id="{97CE5870-C688-BB01-292D-5B4EAB74C086}"/>
              </a:ext>
            </a:extLst>
          </p:cNvPr>
          <p:cNvSpPr/>
          <p:nvPr/>
        </p:nvSpPr>
        <p:spPr>
          <a:xfrm>
            <a:off x="5178453" y="4173156"/>
            <a:ext cx="6734680" cy="705600"/>
          </a:xfrm>
          <a:prstGeom prst="snip2DiagRect">
            <a:avLst/>
          </a:prstGeom>
          <a:gradFill flip="none" rotWithShape="1">
            <a:gsLst>
              <a:gs pos="13000">
                <a:srgbClr val="99DAE7"/>
              </a:gs>
              <a:gs pos="4000">
                <a:srgbClr val="DEC4CF"/>
              </a:gs>
              <a:gs pos="0">
                <a:srgbClr val="FDBBC4"/>
              </a:gs>
              <a:gs pos="63000">
                <a:srgbClr val="C7EBF2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Медикаменти та перев'язувальні матеріали;</a:t>
            </a:r>
          </a:p>
          <a:p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7,0 млн грн; 2,5%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D132424-BD94-22F0-402E-54979D6F1C7E}"/>
              </a:ext>
            </a:extLst>
          </p:cNvPr>
          <p:cNvSpPr txBox="1"/>
          <p:nvPr/>
        </p:nvSpPr>
        <p:spPr>
          <a:xfrm>
            <a:off x="522717" y="3087616"/>
            <a:ext cx="3885375" cy="1676115"/>
          </a:xfrm>
          <a:prstGeom prst="rect">
            <a:avLst/>
          </a:prstGeom>
          <a:noFill/>
        </p:spPr>
        <p:txBody>
          <a:bodyPr spcFirstLastPara="1" wrap="square" numCol="1" rtlCol="0">
            <a:prstTxWarp prst="textArchDown">
              <a:avLst/>
            </a:prstTxWarp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uk-UA" sz="2100" dirty="0">
                <a:solidFill>
                  <a:schemeClr val="tx1"/>
                </a:solidFill>
                <a:latin typeface="+mn-lt"/>
              </a:rPr>
              <a:t>залишились</a:t>
            </a:r>
          </a:p>
          <a:p>
            <a:r>
              <a:rPr lang="uk-UA" sz="2100" dirty="0">
                <a:solidFill>
                  <a:schemeClr val="tx1"/>
                </a:solidFill>
                <a:latin typeface="+mn-lt"/>
              </a:rPr>
              <a:t>майже на рівні</a:t>
            </a:r>
          </a:p>
          <a:p>
            <a:r>
              <a:rPr lang="uk-UA" sz="2100" dirty="0">
                <a:solidFill>
                  <a:schemeClr val="tx1"/>
                </a:solidFill>
                <a:latin typeface="+mn-lt"/>
              </a:rPr>
              <a:t>2024 року</a:t>
            </a:r>
          </a:p>
          <a:p>
            <a:endParaRPr lang="uk-UA" sz="2100" dirty="0">
              <a:latin typeface="+mn-lt"/>
            </a:endParaRPr>
          </a:p>
        </p:txBody>
      </p:sp>
      <p:sp>
        <p:nvSpPr>
          <p:cNvPr id="30" name="Прямоугольник: усеченные противолежащие углы 29">
            <a:extLst>
              <a:ext uri="{FF2B5EF4-FFF2-40B4-BE49-F238E27FC236}">
                <a16:creationId xmlns:a16="http://schemas.microsoft.com/office/drawing/2014/main" id="{C1ACE359-991F-1B60-0CC9-658B9C2F757F}"/>
              </a:ext>
            </a:extLst>
          </p:cNvPr>
          <p:cNvSpPr/>
          <p:nvPr/>
        </p:nvSpPr>
        <p:spPr>
          <a:xfrm>
            <a:off x="5180050" y="2409747"/>
            <a:ext cx="6734680" cy="779276"/>
          </a:xfrm>
          <a:prstGeom prst="snip2DiagRect">
            <a:avLst/>
          </a:prstGeom>
          <a:gradFill flip="none" rotWithShape="1">
            <a:gsLst>
              <a:gs pos="13000">
                <a:srgbClr val="99DAE7"/>
              </a:gs>
              <a:gs pos="4000">
                <a:srgbClr val="DEC4CF"/>
              </a:gs>
              <a:gs pos="0">
                <a:srgbClr val="FDBBC4"/>
              </a:gs>
              <a:gs pos="63000">
                <a:srgbClr val="C7EBF2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Проведення капітальних ремонтів;</a:t>
            </a:r>
          </a:p>
          <a:p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49,0 млн грн; 17,3% </a:t>
            </a:r>
            <a:r>
              <a:rPr lang="uk-UA" sz="1600" b="1" i="1" dirty="0">
                <a:solidFill>
                  <a:schemeClr val="tx1"/>
                </a:solidFill>
                <a:cs typeface="Arial" panose="020B0604020202020204" pitchFamily="34" charset="0"/>
              </a:rPr>
              <a:t>(в </a:t>
            </a:r>
            <a:r>
              <a:rPr lang="uk-UA" sz="1600" b="1" i="1" dirty="0" err="1">
                <a:solidFill>
                  <a:schemeClr val="tx1"/>
                </a:solidFill>
                <a:cs typeface="Arial" panose="020B0604020202020204" pitchFamily="34" charset="0"/>
              </a:rPr>
              <a:t>т.ч</a:t>
            </a:r>
            <a:r>
              <a:rPr lang="uk-UA" sz="1600" b="1" i="1" dirty="0">
                <a:solidFill>
                  <a:schemeClr val="tx1"/>
                </a:solidFill>
                <a:cs typeface="Arial" panose="020B0604020202020204" pitchFamily="34" charset="0"/>
              </a:rPr>
              <a:t>. ремонт реабілітаційного відділення </a:t>
            </a:r>
          </a:p>
          <a:p>
            <a:r>
              <a:rPr lang="uk-UA" sz="1600" b="1" i="1" dirty="0">
                <a:solidFill>
                  <a:schemeClr val="tx1"/>
                </a:solidFill>
                <a:cs typeface="Arial" panose="020B0604020202020204" pitchFamily="34" charset="0"/>
              </a:rPr>
              <a:t>38,7 млн грн)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EECDED-EFB4-D283-E846-B8233895F4B7}"/>
              </a:ext>
            </a:extLst>
          </p:cNvPr>
          <p:cNvSpPr txBox="1"/>
          <p:nvPr/>
        </p:nvSpPr>
        <p:spPr>
          <a:xfrm>
            <a:off x="2242318" y="89028"/>
            <a:ext cx="8931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>
                <a:cs typeface="Arial" panose="020B0604020202020204" pitchFamily="34" charset="0"/>
              </a:rPr>
              <a:t>Видатки</a:t>
            </a:r>
            <a:r>
              <a:rPr lang="ru-RU" sz="2400" b="1" dirty="0">
                <a:cs typeface="Arial" panose="020B0604020202020204" pitchFamily="34" charset="0"/>
              </a:rPr>
              <a:t> по </a:t>
            </a:r>
            <a:r>
              <a:rPr lang="ru-RU" sz="2400" b="1" dirty="0" err="1">
                <a:cs typeface="Arial" panose="020B0604020202020204" pitchFamily="34" charset="0"/>
              </a:rPr>
              <a:t>галузі</a:t>
            </a:r>
            <a:r>
              <a:rPr lang="ru-RU" sz="2400" b="1" dirty="0">
                <a:cs typeface="Arial" panose="020B0604020202020204" pitchFamily="34" charset="0"/>
              </a:rPr>
              <a:t> “</a:t>
            </a:r>
            <a:r>
              <a:rPr lang="ru-RU" sz="2400" b="1" dirty="0" err="1">
                <a:cs typeface="Arial" panose="020B0604020202020204" pitchFamily="34" charset="0"/>
              </a:rPr>
              <a:t>Охорона</a:t>
            </a:r>
            <a:r>
              <a:rPr lang="ru-RU" sz="2400" b="1" dirty="0">
                <a:cs typeface="Arial" panose="020B0604020202020204" pitchFamily="34" charset="0"/>
              </a:rPr>
              <a:t> </a:t>
            </a:r>
            <a:r>
              <a:rPr lang="ru-RU" sz="2400" b="1" dirty="0" err="1">
                <a:cs typeface="Arial" panose="020B0604020202020204" pitchFamily="34" charset="0"/>
              </a:rPr>
              <a:t>здоров’я</a:t>
            </a:r>
            <a:r>
              <a:rPr lang="ru-RU" sz="2400" b="1" dirty="0">
                <a:cs typeface="Arial" panose="020B0604020202020204" pitchFamily="34" charset="0"/>
              </a:rPr>
              <a:t>” за 2025 </a:t>
            </a:r>
            <a:r>
              <a:rPr lang="ru-RU" sz="2400" b="1" dirty="0" err="1">
                <a:cs typeface="Arial" panose="020B0604020202020204" pitchFamily="34" charset="0"/>
              </a:rPr>
              <a:t>рік</a:t>
            </a:r>
            <a:endParaRPr lang="ru-RU" sz="2400" b="1" dirty="0">
              <a:cs typeface="Arial" panose="020B0604020202020204" pitchFamily="34" charset="0"/>
            </a:endParaRPr>
          </a:p>
        </p:txBody>
      </p:sp>
      <p:sp>
        <p:nvSpPr>
          <p:cNvPr id="28" name="Прямоугольник: усеченные противолежащие углы 27">
            <a:extLst>
              <a:ext uri="{FF2B5EF4-FFF2-40B4-BE49-F238E27FC236}">
                <a16:creationId xmlns:a16="http://schemas.microsoft.com/office/drawing/2014/main" id="{73DCFB5D-96C4-65CA-9CE4-1A0124BD9D10}"/>
              </a:ext>
            </a:extLst>
          </p:cNvPr>
          <p:cNvSpPr/>
          <p:nvPr/>
        </p:nvSpPr>
        <p:spPr>
          <a:xfrm>
            <a:off x="5174202" y="1583169"/>
            <a:ext cx="6734680" cy="705600"/>
          </a:xfrm>
          <a:prstGeom prst="snip2DiagRect">
            <a:avLst/>
          </a:prstGeom>
          <a:gradFill flip="none" rotWithShape="1">
            <a:gsLst>
              <a:gs pos="13000">
                <a:srgbClr val="99DAE7"/>
              </a:gs>
              <a:gs pos="4000">
                <a:srgbClr val="DEC4CF"/>
              </a:gs>
              <a:gs pos="0">
                <a:srgbClr val="FDBBC4"/>
              </a:gs>
              <a:gs pos="63000">
                <a:srgbClr val="C7EBF2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Забезпечення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медикаментами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пільгової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категорії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населення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та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зубопротезуванням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; 14,9 млн грн; 5,2%</a:t>
            </a:r>
            <a:endParaRPr lang="uk-UA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29" name="Прямоугольник: усеченные противолежащие углы 28">
            <a:extLst>
              <a:ext uri="{FF2B5EF4-FFF2-40B4-BE49-F238E27FC236}">
                <a16:creationId xmlns:a16="http://schemas.microsoft.com/office/drawing/2014/main" id="{CB2DAE2D-F5E0-ACB2-A6B7-D4B8FA3D4ACF}"/>
              </a:ext>
            </a:extLst>
          </p:cNvPr>
          <p:cNvSpPr/>
          <p:nvPr/>
        </p:nvSpPr>
        <p:spPr>
          <a:xfrm>
            <a:off x="5174203" y="703446"/>
            <a:ext cx="6734679" cy="705600"/>
          </a:xfrm>
          <a:prstGeom prst="snip2DiagRect">
            <a:avLst/>
          </a:prstGeom>
          <a:gradFill flip="none" rotWithShape="1">
            <a:gsLst>
              <a:gs pos="13000">
                <a:srgbClr val="99DAE7"/>
              </a:gs>
              <a:gs pos="4000">
                <a:srgbClr val="DEC4CF"/>
              </a:gs>
              <a:gs pos="0">
                <a:srgbClr val="FDBBC4"/>
              </a:gs>
              <a:gs pos="63000">
                <a:srgbClr val="C7EBF2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Оплата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комунальних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послуг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та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енергоносіїв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;</a:t>
            </a:r>
          </a:p>
          <a:p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83,8 млн грн; 29,6%</a:t>
            </a:r>
            <a:endParaRPr lang="uk-UA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2055" name="Прямая со стрелкой 2054">
            <a:extLst>
              <a:ext uri="{FF2B5EF4-FFF2-40B4-BE49-F238E27FC236}">
                <a16:creationId xmlns:a16="http://schemas.microsoft.com/office/drawing/2014/main" id="{D313AB2F-E2A9-5DEC-4C81-2D12E161A9E1}"/>
              </a:ext>
            </a:extLst>
          </p:cNvPr>
          <p:cNvCxnSpPr>
            <a:cxnSpLocks/>
          </p:cNvCxnSpPr>
          <p:nvPr/>
        </p:nvCxnSpPr>
        <p:spPr>
          <a:xfrm flipV="1">
            <a:off x="3664176" y="916231"/>
            <a:ext cx="1479220" cy="1103756"/>
          </a:xfrm>
          <a:prstGeom prst="straightConnector1">
            <a:avLst/>
          </a:prstGeom>
          <a:ln w="22225" cap="flat" cmpd="sng" algn="ctr">
            <a:solidFill>
              <a:srgbClr val="C9566F"/>
            </a:solidFill>
            <a:prstDash val="lgDash"/>
            <a:round/>
            <a:headEnd type="none" w="med" len="med"/>
            <a:tailEnd type="triangle" w="lg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57" name="Прямая со стрелкой 2056">
            <a:extLst>
              <a:ext uri="{FF2B5EF4-FFF2-40B4-BE49-F238E27FC236}">
                <a16:creationId xmlns:a16="http://schemas.microsoft.com/office/drawing/2014/main" id="{C9907425-55BB-FC25-8349-B0965BA84EB5}"/>
              </a:ext>
            </a:extLst>
          </p:cNvPr>
          <p:cNvCxnSpPr>
            <a:cxnSpLocks/>
          </p:cNvCxnSpPr>
          <p:nvPr/>
        </p:nvCxnSpPr>
        <p:spPr>
          <a:xfrm flipV="1">
            <a:off x="4080006" y="2756673"/>
            <a:ext cx="1063390" cy="175895"/>
          </a:xfrm>
          <a:prstGeom prst="straightConnector1">
            <a:avLst/>
          </a:prstGeom>
          <a:ln w="22225" cap="flat" cmpd="sng" algn="ctr">
            <a:solidFill>
              <a:srgbClr val="C9566F"/>
            </a:solidFill>
            <a:prstDash val="lgDash"/>
            <a:round/>
            <a:headEnd type="none" w="med" len="med"/>
            <a:tailEnd type="triangle" w="lg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58" name="Прямая со стрелкой 2057">
            <a:extLst>
              <a:ext uri="{FF2B5EF4-FFF2-40B4-BE49-F238E27FC236}">
                <a16:creationId xmlns:a16="http://schemas.microsoft.com/office/drawing/2014/main" id="{9ACD7523-CF28-0226-868C-396CC2CE72EB}"/>
              </a:ext>
            </a:extLst>
          </p:cNvPr>
          <p:cNvCxnSpPr>
            <a:cxnSpLocks/>
          </p:cNvCxnSpPr>
          <p:nvPr/>
        </p:nvCxnSpPr>
        <p:spPr>
          <a:xfrm>
            <a:off x="3811600" y="3945422"/>
            <a:ext cx="1311831" cy="468514"/>
          </a:xfrm>
          <a:prstGeom prst="straightConnector1">
            <a:avLst/>
          </a:prstGeom>
          <a:ln w="22225" cap="flat" cmpd="sng" algn="ctr">
            <a:solidFill>
              <a:srgbClr val="C9566F"/>
            </a:solidFill>
            <a:prstDash val="lgDash"/>
            <a:round/>
            <a:headEnd type="none" w="med" len="med"/>
            <a:tailEnd type="triangle" w="lg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59" name="Прямая со стрелкой 2058">
            <a:extLst>
              <a:ext uri="{FF2B5EF4-FFF2-40B4-BE49-F238E27FC236}">
                <a16:creationId xmlns:a16="http://schemas.microsoft.com/office/drawing/2014/main" id="{56BD05A8-D1D0-8BA5-9352-658C63D64F33}"/>
              </a:ext>
            </a:extLst>
          </p:cNvPr>
          <p:cNvCxnSpPr>
            <a:cxnSpLocks/>
            <a:stCxn id="38" idx="2"/>
          </p:cNvCxnSpPr>
          <p:nvPr/>
        </p:nvCxnSpPr>
        <p:spPr>
          <a:xfrm>
            <a:off x="3491363" y="4304158"/>
            <a:ext cx="1632068" cy="1820649"/>
          </a:xfrm>
          <a:prstGeom prst="straightConnector1">
            <a:avLst/>
          </a:prstGeom>
          <a:ln w="22225" cap="flat" cmpd="sng" algn="ctr">
            <a:solidFill>
              <a:srgbClr val="C9566F"/>
            </a:solidFill>
            <a:prstDash val="solid"/>
            <a:round/>
            <a:headEnd type="none" w="med" len="med"/>
            <a:tailEnd type="triangle" w="lg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7" name="Прямоугольник: усеченные противолежащие углы 26">
            <a:extLst>
              <a:ext uri="{FF2B5EF4-FFF2-40B4-BE49-F238E27FC236}">
                <a16:creationId xmlns:a16="http://schemas.microsoft.com/office/drawing/2014/main" id="{04047131-7F47-1653-3E77-4E1142E52143}"/>
              </a:ext>
            </a:extLst>
          </p:cNvPr>
          <p:cNvSpPr/>
          <p:nvPr/>
        </p:nvSpPr>
        <p:spPr>
          <a:xfrm>
            <a:off x="5168800" y="3310001"/>
            <a:ext cx="6734831" cy="705600"/>
          </a:xfrm>
          <a:prstGeom prst="snip2DiagRect">
            <a:avLst/>
          </a:prstGeom>
          <a:gradFill flip="none" rotWithShape="1">
            <a:gsLst>
              <a:gs pos="13000">
                <a:srgbClr val="99DAE7"/>
              </a:gs>
              <a:gs pos="4000">
                <a:srgbClr val="DEC4CF"/>
              </a:gs>
              <a:gs pos="0">
                <a:srgbClr val="FDBBC4"/>
              </a:gs>
              <a:gs pos="63000">
                <a:srgbClr val="C7EBF2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Заробітна плата з нарахуваннями;</a:t>
            </a:r>
          </a:p>
          <a:p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5,3 млн грн; 1,9%</a:t>
            </a:r>
          </a:p>
        </p:txBody>
      </p:sp>
      <p:sp>
        <p:nvSpPr>
          <p:cNvPr id="7" name="Круг: прозрачная заливка 6">
            <a:extLst>
              <a:ext uri="{FF2B5EF4-FFF2-40B4-BE49-F238E27FC236}">
                <a16:creationId xmlns:a16="http://schemas.microsoft.com/office/drawing/2014/main" id="{6A9D0FFA-0ABD-F14F-342B-9B9E9C319CEA}"/>
              </a:ext>
            </a:extLst>
          </p:cNvPr>
          <p:cNvSpPr/>
          <p:nvPr/>
        </p:nvSpPr>
        <p:spPr>
          <a:xfrm>
            <a:off x="979472" y="1541146"/>
            <a:ext cx="3171257" cy="3025509"/>
          </a:xfrm>
          <a:prstGeom prst="donut">
            <a:avLst/>
          </a:prstGeom>
          <a:solidFill>
            <a:srgbClr val="74BED2"/>
          </a:solidFill>
          <a:effectLst>
            <a:softEdge rad="88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38" name="Дуга 37">
            <a:extLst>
              <a:ext uri="{FF2B5EF4-FFF2-40B4-BE49-F238E27FC236}">
                <a16:creationId xmlns:a16="http://schemas.microsoft.com/office/drawing/2014/main" id="{02705361-563B-A434-21DB-EE17F27A71FC}"/>
              </a:ext>
            </a:extLst>
          </p:cNvPr>
          <p:cNvSpPr>
            <a:spLocks/>
          </p:cNvSpPr>
          <p:nvPr/>
        </p:nvSpPr>
        <p:spPr>
          <a:xfrm rot="3282376">
            <a:off x="887375" y="1465484"/>
            <a:ext cx="3064842" cy="3474915"/>
          </a:xfrm>
          <a:prstGeom prst="arc">
            <a:avLst>
              <a:gd name="adj1" fmla="val 11151467"/>
              <a:gd name="adj2" fmla="val 21064532"/>
            </a:avLst>
          </a:prstGeom>
          <a:ln w="22225">
            <a:solidFill>
              <a:srgbClr val="C956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uk-UA" dirty="0"/>
              <a:t>                  </a:t>
            </a:r>
          </a:p>
        </p:txBody>
      </p:sp>
      <p:pic>
        <p:nvPicPr>
          <p:cNvPr id="26" name="Picture 12" descr="1200px-Coat_of_Arms_of_Chernihiv">
            <a:extLst>
              <a:ext uri="{FF2B5EF4-FFF2-40B4-BE49-F238E27FC236}">
                <a16:creationId xmlns:a16="http://schemas.microsoft.com/office/drawing/2014/main" id="{269DCCBA-3CC8-4C2E-A52B-AB095CFD3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45593BE-AFDD-4319-A18B-F654B344A5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  <p:sp>
        <p:nvSpPr>
          <p:cNvPr id="3" name="Прямоугольник: усеченные противолежащие углы 2">
            <a:extLst>
              <a:ext uri="{FF2B5EF4-FFF2-40B4-BE49-F238E27FC236}">
                <a16:creationId xmlns:a16="http://schemas.microsoft.com/office/drawing/2014/main" id="{B983AE23-D8D3-45E6-D6B9-948431F723E1}"/>
              </a:ext>
            </a:extLst>
          </p:cNvPr>
          <p:cNvSpPr/>
          <p:nvPr/>
        </p:nvSpPr>
        <p:spPr>
          <a:xfrm>
            <a:off x="5166115" y="5041369"/>
            <a:ext cx="6734830" cy="705600"/>
          </a:xfrm>
          <a:prstGeom prst="snip2DiagRect">
            <a:avLst/>
          </a:prstGeom>
          <a:gradFill flip="none" rotWithShape="1">
            <a:gsLst>
              <a:gs pos="13000">
                <a:srgbClr val="99DAE7"/>
              </a:gs>
              <a:gs pos="4000">
                <a:srgbClr val="DEC4CF"/>
              </a:gs>
              <a:gs pos="0">
                <a:srgbClr val="FDBBC4"/>
              </a:gs>
              <a:gs pos="63000">
                <a:srgbClr val="C7EBF2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Інші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поточні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видатки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; 45,5 млн грн; 16,0%</a:t>
            </a:r>
            <a:endParaRPr lang="uk-UA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D8C74888-3C38-EB72-AC86-D3D89C279504}"/>
              </a:ext>
            </a:extLst>
          </p:cNvPr>
          <p:cNvCxnSpPr>
            <a:cxnSpLocks/>
          </p:cNvCxnSpPr>
          <p:nvPr/>
        </p:nvCxnSpPr>
        <p:spPr>
          <a:xfrm>
            <a:off x="4053820" y="3421648"/>
            <a:ext cx="1069611" cy="189742"/>
          </a:xfrm>
          <a:prstGeom prst="straightConnector1">
            <a:avLst/>
          </a:prstGeom>
          <a:ln w="22225" cap="flat" cmpd="sng" algn="ctr">
            <a:solidFill>
              <a:srgbClr val="C9566F"/>
            </a:solidFill>
            <a:prstDash val="lgDash"/>
            <a:round/>
            <a:headEnd type="none" w="med" len="med"/>
            <a:tailEnd type="triangle" w="lg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A6ECFEC2-19CD-01B7-24A1-A005F7CD9854}"/>
              </a:ext>
            </a:extLst>
          </p:cNvPr>
          <p:cNvCxnSpPr>
            <a:cxnSpLocks/>
          </p:cNvCxnSpPr>
          <p:nvPr/>
        </p:nvCxnSpPr>
        <p:spPr>
          <a:xfrm flipV="1">
            <a:off x="3927396" y="1901956"/>
            <a:ext cx="1216000" cy="455753"/>
          </a:xfrm>
          <a:prstGeom prst="straightConnector1">
            <a:avLst/>
          </a:prstGeom>
          <a:ln w="22225" cap="flat" cmpd="sng" algn="ctr">
            <a:solidFill>
              <a:srgbClr val="C9566F"/>
            </a:solidFill>
            <a:prstDash val="lgDash"/>
            <a:round/>
            <a:headEnd type="none" w="med" len="med"/>
            <a:tailEnd type="triangle" w="lg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" name="Прямоугольник: усеченные противолежащие углы 3">
            <a:extLst>
              <a:ext uri="{FF2B5EF4-FFF2-40B4-BE49-F238E27FC236}">
                <a16:creationId xmlns:a16="http://schemas.microsoft.com/office/drawing/2014/main" id="{2D487286-02F8-F175-EC8D-36B8B8ACFAFA}"/>
              </a:ext>
            </a:extLst>
          </p:cNvPr>
          <p:cNvSpPr/>
          <p:nvPr/>
        </p:nvSpPr>
        <p:spPr>
          <a:xfrm>
            <a:off x="5180050" y="5906365"/>
            <a:ext cx="6734680" cy="705600"/>
          </a:xfrm>
          <a:prstGeom prst="snip2DiagRect">
            <a:avLst/>
          </a:prstGeom>
          <a:gradFill flip="none" rotWithShape="1">
            <a:gsLst>
              <a:gs pos="13000">
                <a:srgbClr val="99DAE7"/>
              </a:gs>
              <a:gs pos="4000">
                <a:srgbClr val="DEC4CF"/>
              </a:gs>
              <a:gs pos="0">
                <a:srgbClr val="FDBBC4"/>
              </a:gs>
              <a:gs pos="63000">
                <a:srgbClr val="C7EBF2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Придбання медичного обладнання, транспорту;</a:t>
            </a:r>
          </a:p>
          <a:p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78,0 млн грн; 27,5%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63FAB1E1-030D-57B5-F765-D13316CEEFB1}"/>
              </a:ext>
            </a:extLst>
          </p:cNvPr>
          <p:cNvCxnSpPr>
            <a:cxnSpLocks/>
          </p:cNvCxnSpPr>
          <p:nvPr/>
        </p:nvCxnSpPr>
        <p:spPr>
          <a:xfrm>
            <a:off x="3655353" y="4173156"/>
            <a:ext cx="1468078" cy="1077963"/>
          </a:xfrm>
          <a:prstGeom prst="straightConnector1">
            <a:avLst/>
          </a:prstGeom>
          <a:ln w="22225" cap="flat" cmpd="sng" algn="ctr">
            <a:solidFill>
              <a:srgbClr val="C9566F"/>
            </a:solidFill>
            <a:prstDash val="lgDash"/>
            <a:round/>
            <a:headEnd type="none" w="med" len="med"/>
            <a:tailEnd type="triangle" w="lg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884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Дуга 51">
            <a:extLst>
              <a:ext uri="{FF2B5EF4-FFF2-40B4-BE49-F238E27FC236}">
                <a16:creationId xmlns:a16="http://schemas.microsoft.com/office/drawing/2014/main" id="{42DAE39D-BDD2-9E6C-F29E-A0B2EC4791D6}"/>
              </a:ext>
            </a:extLst>
          </p:cNvPr>
          <p:cNvSpPr>
            <a:spLocks noChangeAspect="1"/>
          </p:cNvSpPr>
          <p:nvPr/>
        </p:nvSpPr>
        <p:spPr>
          <a:xfrm rot="10800000">
            <a:off x="3456633" y="671665"/>
            <a:ext cx="5968721" cy="5957620"/>
          </a:xfrm>
          <a:prstGeom prst="arc">
            <a:avLst>
              <a:gd name="adj1" fmla="val 3634794"/>
              <a:gd name="adj2" fmla="val 17831435"/>
            </a:avLst>
          </a:prstGeom>
          <a:gradFill flip="none" rotWithShape="1">
            <a:gsLst>
              <a:gs pos="64000">
                <a:srgbClr val="DDD059"/>
              </a:gs>
              <a:gs pos="79000">
                <a:srgbClr val="D0AEDC"/>
              </a:gs>
              <a:gs pos="100000">
                <a:srgbClr val="DCC6AC"/>
              </a:gs>
              <a:gs pos="68000">
                <a:schemeClr val="accent4">
                  <a:lumMod val="60000"/>
                  <a:lumOff val="40000"/>
                </a:schemeClr>
              </a:gs>
              <a:gs pos="15000">
                <a:srgbClr val="C6D9B9"/>
              </a:gs>
              <a:gs pos="0">
                <a:srgbClr val="A1DDE9"/>
              </a:gs>
            </a:gsLst>
            <a:lin ang="5400000" scaled="1"/>
            <a:tileRect/>
          </a:gradFill>
          <a:ln w="82550" cap="sq" cmpd="thickThin">
            <a:noFill/>
            <a:round/>
            <a:tailEnd type="stealth"/>
          </a:ln>
          <a:effectLst>
            <a:softEdge rad="635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8" name="Дуга 47">
            <a:extLst>
              <a:ext uri="{FF2B5EF4-FFF2-40B4-BE49-F238E27FC236}">
                <a16:creationId xmlns:a16="http://schemas.microsoft.com/office/drawing/2014/main" id="{130A12E3-2D94-9401-CA12-AAC9E7463E6E}"/>
              </a:ext>
            </a:extLst>
          </p:cNvPr>
          <p:cNvSpPr>
            <a:spLocks noChangeAspect="1"/>
          </p:cNvSpPr>
          <p:nvPr/>
        </p:nvSpPr>
        <p:spPr>
          <a:xfrm>
            <a:off x="0" y="0"/>
            <a:ext cx="0" cy="0"/>
          </a:xfrm>
          <a:prstGeom prst="arc">
            <a:avLst>
              <a:gd name="adj1" fmla="val 17167553"/>
              <a:gd name="adj2" fmla="val 7897195"/>
            </a:avLst>
          </a:prstGeom>
          <a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tretch>
              <a:fillRect l="170160" t="50000" r="-70160" b="50000"/>
            </a:stretch>
          </a:blipFill>
          <a:ln w="79375" cap="flat" cmpd="sng" algn="ctr">
            <a:gradFill>
              <a:gsLst>
                <a:gs pos="75000">
                  <a:srgbClr val="52C0D6">
                    <a:lumMod val="100000"/>
                  </a:srgbClr>
                </a:gs>
                <a:gs pos="52000">
                  <a:srgbClr val="C94FFF"/>
                </a:gs>
                <a:gs pos="12000">
                  <a:srgbClr val="E2B191"/>
                </a:gs>
                <a:gs pos="33000">
                  <a:srgbClr val="D5C634"/>
                </a:gs>
                <a:gs pos="89000">
                  <a:srgbClr val="A0BF8B"/>
                </a:gs>
              </a:gsLst>
              <a:lin ang="5400000" scaled="1"/>
            </a:gradFill>
            <a:prstDash val="solid"/>
            <a:round/>
            <a:headEnd type="none" w="med" len="med"/>
            <a:tailEnd type="stealth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7" name="Параллелограмм 16">
            <a:extLst>
              <a:ext uri="{FF2B5EF4-FFF2-40B4-BE49-F238E27FC236}">
                <a16:creationId xmlns:a16="http://schemas.microsoft.com/office/drawing/2014/main" id="{0C1F401E-E826-4508-F956-A457581B7BDE}"/>
              </a:ext>
            </a:extLst>
          </p:cNvPr>
          <p:cNvSpPr/>
          <p:nvPr/>
        </p:nvSpPr>
        <p:spPr>
          <a:xfrm rot="19860000">
            <a:off x="3002715" y="5440547"/>
            <a:ext cx="2194226" cy="900000"/>
          </a:xfrm>
          <a:prstGeom prst="parallelogram">
            <a:avLst>
              <a:gd name="adj" fmla="val 55529"/>
            </a:avLst>
          </a:prstGeom>
          <a:gradFill flip="none" rotWithShape="1">
            <a:gsLst>
              <a:gs pos="16000">
                <a:srgbClr val="99DAE7"/>
              </a:gs>
              <a:gs pos="53000">
                <a:srgbClr val="52C0D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Параллелограмм 21">
            <a:extLst>
              <a:ext uri="{FF2B5EF4-FFF2-40B4-BE49-F238E27FC236}">
                <a16:creationId xmlns:a16="http://schemas.microsoft.com/office/drawing/2014/main" id="{EB8D5D9D-B541-2ADB-5B2C-D1AFA78E82F4}"/>
              </a:ext>
            </a:extLst>
          </p:cNvPr>
          <p:cNvSpPr/>
          <p:nvPr/>
        </p:nvSpPr>
        <p:spPr>
          <a:xfrm rot="19860000">
            <a:off x="7637703" y="878010"/>
            <a:ext cx="2268000" cy="1043905"/>
          </a:xfrm>
          <a:prstGeom prst="parallelogram">
            <a:avLst>
              <a:gd name="adj" fmla="val 55529"/>
            </a:avLst>
          </a:prstGeom>
          <a:gradFill>
            <a:gsLst>
              <a:gs pos="49000">
                <a:srgbClr val="BF2FFF"/>
              </a:gs>
              <a:gs pos="82000">
                <a:srgbClr val="E6AFFF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4" name="Параллелограмм 23">
            <a:extLst>
              <a:ext uri="{FF2B5EF4-FFF2-40B4-BE49-F238E27FC236}">
                <a16:creationId xmlns:a16="http://schemas.microsoft.com/office/drawing/2014/main" id="{B574125F-6579-E179-150F-F009C260F183}"/>
              </a:ext>
            </a:extLst>
          </p:cNvPr>
          <p:cNvSpPr/>
          <p:nvPr/>
        </p:nvSpPr>
        <p:spPr>
          <a:xfrm rot="19860000">
            <a:off x="2993478" y="1244683"/>
            <a:ext cx="2209549" cy="900000"/>
          </a:xfrm>
          <a:prstGeom prst="parallelogram">
            <a:avLst>
              <a:gd name="adj" fmla="val 55529"/>
            </a:avLst>
          </a:prstGeom>
          <a:gradFill flip="none" rotWithShape="1">
            <a:gsLst>
              <a:gs pos="0">
                <a:srgbClr val="E9C3AA"/>
              </a:gs>
              <a:gs pos="62000">
                <a:srgbClr val="DEA782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араллелограмм 24">
            <a:extLst>
              <a:ext uri="{FF2B5EF4-FFF2-40B4-BE49-F238E27FC236}">
                <a16:creationId xmlns:a16="http://schemas.microsoft.com/office/drawing/2014/main" id="{BB192FE1-4C3B-A08C-9210-0467A460CD81}"/>
              </a:ext>
            </a:extLst>
          </p:cNvPr>
          <p:cNvSpPr/>
          <p:nvPr/>
        </p:nvSpPr>
        <p:spPr>
          <a:xfrm rot="19860000">
            <a:off x="2864350" y="3072320"/>
            <a:ext cx="2498799" cy="1533687"/>
          </a:xfrm>
          <a:prstGeom prst="parallelogram">
            <a:avLst>
              <a:gd name="adj" fmla="val 55529"/>
            </a:avLst>
          </a:prstGeom>
          <a:gradFill flip="none" rotWithShape="1">
            <a:gsLst>
              <a:gs pos="75000">
                <a:srgbClr val="CCA500"/>
              </a:gs>
              <a:gs pos="1000">
                <a:srgbClr val="FFCD05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C28255C-CD5E-B04A-DBE5-780E85DB133B}"/>
              </a:ext>
            </a:extLst>
          </p:cNvPr>
          <p:cNvSpPr/>
          <p:nvPr/>
        </p:nvSpPr>
        <p:spPr>
          <a:xfrm>
            <a:off x="549911" y="4956595"/>
            <a:ext cx="4290404" cy="1045028"/>
          </a:xfrm>
          <a:prstGeom prst="rect">
            <a:avLst/>
          </a:prstGeom>
          <a:gradFill flip="none" rotWithShape="1">
            <a:gsLst>
              <a:gs pos="38000">
                <a:srgbClr val="99DAE7"/>
              </a:gs>
              <a:gs pos="0">
                <a:schemeClr val="bg1">
                  <a:alpha val="0"/>
                </a:schemeClr>
              </a:gs>
              <a:gs pos="10000">
                <a:srgbClr val="C7EBF2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Забезпечення діяльності бібліотек;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13,2 млн грн; 10,2%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ED3B220-B4C5-130E-31A0-902D2D66004A}"/>
              </a:ext>
            </a:extLst>
          </p:cNvPr>
          <p:cNvSpPr txBox="1"/>
          <p:nvPr/>
        </p:nvSpPr>
        <p:spPr>
          <a:xfrm>
            <a:off x="2151337" y="97791"/>
            <a:ext cx="9201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cs typeface="Arial" panose="020B0604020202020204" pitchFamily="34" charset="0"/>
              </a:rPr>
              <a:t>Видатки по галузі “Культура і мистецтво” за 2025 рік</a:t>
            </a:r>
          </a:p>
        </p:txBody>
      </p:sp>
      <p:sp>
        <p:nvSpPr>
          <p:cNvPr id="21" name="Параллелограмм 20">
            <a:extLst>
              <a:ext uri="{FF2B5EF4-FFF2-40B4-BE49-F238E27FC236}">
                <a16:creationId xmlns:a16="http://schemas.microsoft.com/office/drawing/2014/main" id="{A9842415-3A35-249F-25EE-756249F1AFC0}"/>
              </a:ext>
            </a:extLst>
          </p:cNvPr>
          <p:cNvSpPr/>
          <p:nvPr/>
        </p:nvSpPr>
        <p:spPr>
          <a:xfrm rot="19837856">
            <a:off x="7506759" y="2693868"/>
            <a:ext cx="2515649" cy="1462058"/>
          </a:xfrm>
          <a:prstGeom prst="parallelogram">
            <a:avLst>
              <a:gd name="adj" fmla="val 55529"/>
            </a:avLst>
          </a:prstGeom>
          <a:gradFill flip="none" rotWithShape="1">
            <a:gsLst>
              <a:gs pos="51000">
                <a:srgbClr val="86AD6B"/>
              </a:gs>
              <a:gs pos="82000">
                <a:srgbClr val="C1D5B3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4" name="TextBox 1">
            <a:extLst>
              <a:ext uri="{FF2B5EF4-FFF2-40B4-BE49-F238E27FC236}">
                <a16:creationId xmlns:a16="http://schemas.microsoft.com/office/drawing/2014/main" id="{67E52091-B131-DFE2-305A-9B0F3C153798}"/>
              </a:ext>
            </a:extLst>
          </p:cNvPr>
          <p:cNvSpPr txBox="1"/>
          <p:nvPr/>
        </p:nvSpPr>
        <p:spPr>
          <a:xfrm>
            <a:off x="4974296" y="4259119"/>
            <a:ext cx="2959152" cy="1114516"/>
          </a:xfrm>
          <a:prstGeom prst="rect">
            <a:avLst/>
          </a:prstGeom>
        </p:spPr>
        <p:txBody>
          <a:bodyPr spcFirstLastPara="1" wrap="square" numCol="1" rtlCol="0">
            <a:prstTxWarp prst="textArchDown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000" b="1" dirty="0">
                <a:solidFill>
                  <a:schemeClr val="tx1"/>
                </a:solidFill>
                <a:cs typeface="Arial" panose="020B0604020202020204" pitchFamily="34" charset="0"/>
              </a:rPr>
              <a:t>більше на 10,3 млн грн</a:t>
            </a:r>
          </a:p>
          <a:p>
            <a:pPr algn="ctr"/>
            <a:r>
              <a:rPr lang="uk-UA" sz="2000" b="1" dirty="0">
                <a:solidFill>
                  <a:schemeClr val="tx1"/>
                </a:solidFill>
                <a:cs typeface="Arial" panose="020B0604020202020204" pitchFamily="34" charset="0"/>
              </a:rPr>
              <a:t>або на 8,7% </a:t>
            </a:r>
            <a:r>
              <a:rPr lang="uk-UA" sz="2000" b="1" dirty="0">
                <a:cs typeface="Arial" panose="020B0604020202020204" pitchFamily="34" charset="0"/>
              </a:rPr>
              <a:t>до показників</a:t>
            </a:r>
          </a:p>
          <a:p>
            <a:pPr algn="ctr"/>
            <a:r>
              <a:rPr lang="uk-UA" sz="2000" b="1" dirty="0">
                <a:cs typeface="Arial" panose="020B0604020202020204" pitchFamily="34" charset="0"/>
              </a:rPr>
              <a:t>за 2024 рік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E67B29D-24A0-A1B0-2713-43DCEB1184E1}"/>
              </a:ext>
            </a:extLst>
          </p:cNvPr>
          <p:cNvSpPr/>
          <p:nvPr/>
        </p:nvSpPr>
        <p:spPr>
          <a:xfrm>
            <a:off x="8006855" y="1212858"/>
            <a:ext cx="4039400" cy="1260000"/>
          </a:xfrm>
          <a:prstGeom prst="rect">
            <a:avLst/>
          </a:prstGeom>
          <a:gradFill flip="none" rotWithShape="1">
            <a:gsLst>
              <a:gs pos="87000">
                <a:srgbClr val="F8E7FF"/>
              </a:gs>
              <a:gs pos="98000">
                <a:schemeClr val="accent4">
                  <a:lumMod val="5000"/>
                  <a:lumOff val="95000"/>
                  <a:alpha val="0"/>
                </a:schemeClr>
              </a:gs>
              <a:gs pos="67000">
                <a:srgbClr val="E6AFFF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Заходи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підтримки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розвитку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туризму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в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місті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; 2,3 млн грн; 1,8%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03BB488-C404-116D-B22E-AC7D173029CF}"/>
              </a:ext>
            </a:extLst>
          </p:cNvPr>
          <p:cNvSpPr/>
          <p:nvPr/>
        </p:nvSpPr>
        <p:spPr>
          <a:xfrm>
            <a:off x="557083" y="765499"/>
            <a:ext cx="4283232" cy="1044000"/>
          </a:xfrm>
          <a:prstGeom prst="rect">
            <a:avLst/>
          </a:prstGeom>
          <a:gradFill flip="none" rotWithShape="1">
            <a:gsLst>
              <a:gs pos="41000">
                <a:srgbClr val="E9C3AA"/>
              </a:gs>
              <a:gs pos="0">
                <a:schemeClr val="accent4">
                  <a:lumMod val="5000"/>
                  <a:lumOff val="95000"/>
                  <a:alpha val="0"/>
                </a:schemeClr>
              </a:gs>
              <a:gs pos="12000">
                <a:srgbClr val="F4E1D4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Надання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спеціалізованої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освіти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мистецькими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школами;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84,5 млн грн; 65,6%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9F677D-08A1-7227-EEBC-1506D6E4AA32}"/>
              </a:ext>
            </a:extLst>
          </p:cNvPr>
          <p:cNvSpPr/>
          <p:nvPr/>
        </p:nvSpPr>
        <p:spPr>
          <a:xfrm>
            <a:off x="554093" y="2545901"/>
            <a:ext cx="4286222" cy="1770150"/>
          </a:xfrm>
          <a:prstGeom prst="rect">
            <a:avLst/>
          </a:prstGeom>
          <a:gradFill flip="none" rotWithShape="1">
            <a:gsLst>
              <a:gs pos="41000">
                <a:srgbClr val="FFC000"/>
              </a:gs>
              <a:gs pos="0">
                <a:schemeClr val="accent4">
                  <a:lumMod val="5000"/>
                  <a:lumOff val="95000"/>
                  <a:alpha val="0"/>
                </a:schemeClr>
              </a:gs>
              <a:gs pos="12000">
                <a:srgbClr val="FFEBAB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Підтримка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комунальних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підприємств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(КП “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Міський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Палац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культури</a:t>
            </a:r>
            <a:endParaRPr lang="ru-RU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ім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. В. Радченка”, КП “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Центральний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парк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культури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та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відпочинку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”);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18,0 млн грн; 14,0%</a:t>
            </a:r>
          </a:p>
        </p:txBody>
      </p: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0004B897-5A16-3C52-0C2C-97EF86639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669" y="2229970"/>
            <a:ext cx="3268787" cy="2786209"/>
          </a:xfrm>
          <a:prstGeom prst="rect">
            <a:avLst/>
          </a:prstGeom>
        </p:spPr>
      </p:pic>
      <p:pic>
        <p:nvPicPr>
          <p:cNvPr id="26" name="Picture 12" descr="1200px-Coat_of_Arms_of_Chernihiv">
            <a:extLst>
              <a:ext uri="{FF2B5EF4-FFF2-40B4-BE49-F238E27FC236}">
                <a16:creationId xmlns:a16="http://schemas.microsoft.com/office/drawing/2014/main" id="{54AAEEA3-6653-4EB1-ADCD-BFEC20311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C564786-AF21-4525-9FB9-A97205DB8F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  <p:sp>
        <p:nvSpPr>
          <p:cNvPr id="2" name="Параллелограмм 1">
            <a:extLst>
              <a:ext uri="{FF2B5EF4-FFF2-40B4-BE49-F238E27FC236}">
                <a16:creationId xmlns:a16="http://schemas.microsoft.com/office/drawing/2014/main" id="{7DCF8F8C-49F2-8588-96BC-D802D096BA8D}"/>
              </a:ext>
            </a:extLst>
          </p:cNvPr>
          <p:cNvSpPr/>
          <p:nvPr/>
        </p:nvSpPr>
        <p:spPr>
          <a:xfrm rot="19860000">
            <a:off x="7679937" y="4822257"/>
            <a:ext cx="2268000" cy="1043905"/>
          </a:xfrm>
          <a:prstGeom prst="parallelogram">
            <a:avLst>
              <a:gd name="adj" fmla="val 55529"/>
            </a:avLst>
          </a:prstGeom>
          <a:gradFill>
            <a:gsLst>
              <a:gs pos="49000">
                <a:srgbClr val="FF7D7D"/>
              </a:gs>
              <a:gs pos="82000">
                <a:srgbClr val="FFCDCD"/>
              </a:gs>
            </a:gsLst>
            <a:path path="circle">
              <a:fillToRect t="100000" r="100000"/>
            </a:path>
          </a:gra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AF89E1E-5CF3-8793-7BC1-E207E32804EC}"/>
              </a:ext>
            </a:extLst>
          </p:cNvPr>
          <p:cNvSpPr/>
          <p:nvPr/>
        </p:nvSpPr>
        <p:spPr>
          <a:xfrm>
            <a:off x="8049089" y="5169777"/>
            <a:ext cx="4039400" cy="1260000"/>
          </a:xfrm>
          <a:prstGeom prst="rect">
            <a:avLst/>
          </a:prstGeom>
          <a:gradFill flip="none" rotWithShape="1">
            <a:gsLst>
              <a:gs pos="87000">
                <a:srgbClr val="FFE1E1"/>
              </a:gs>
              <a:gs pos="98000">
                <a:schemeClr val="accent4">
                  <a:lumMod val="5000"/>
                  <a:lumOff val="95000"/>
                  <a:alpha val="0"/>
                </a:schemeClr>
              </a:gs>
              <a:gs pos="67000">
                <a:srgbClr val="FFCCCC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Проведення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загальноміських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заходів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відзначення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державних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і </a:t>
            </a:r>
          </a:p>
          <a:p>
            <a:pPr algn="ctr"/>
            <a:r>
              <a:rPr lang="ru-RU" b="1" dirty="0" err="1">
                <a:solidFill>
                  <a:schemeClr val="tx1"/>
                </a:solidFill>
                <a:cs typeface="Arial" panose="020B0604020202020204" pitchFamily="34" charset="0"/>
              </a:rPr>
              <a:t>професійних</a:t>
            </a:r>
            <a:r>
              <a:rPr lang="ru-RU" b="1" dirty="0">
                <a:solidFill>
                  <a:schemeClr val="tx1"/>
                </a:solidFill>
                <a:cs typeface="Arial" panose="020B0604020202020204" pitchFamily="34" charset="0"/>
              </a:rPr>
              <a:t> свят; 0,8 млн грн; 0,6%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BEDF736-679B-A320-80CF-D69AF5AA5B6B}"/>
              </a:ext>
            </a:extLst>
          </p:cNvPr>
          <p:cNvSpPr/>
          <p:nvPr/>
        </p:nvSpPr>
        <p:spPr>
          <a:xfrm>
            <a:off x="8019923" y="3012477"/>
            <a:ext cx="4039399" cy="1666375"/>
          </a:xfrm>
          <a:prstGeom prst="rect">
            <a:avLst/>
          </a:prstGeom>
          <a:gradFill flip="none" rotWithShape="1">
            <a:gsLst>
              <a:gs pos="87000">
                <a:srgbClr val="D9E5D1"/>
              </a:gs>
              <a:gs pos="98000">
                <a:schemeClr val="accent4">
                  <a:lumMod val="5000"/>
                  <a:lumOff val="95000"/>
                  <a:alpha val="0"/>
                </a:schemeClr>
              </a:gs>
              <a:gs pos="68000">
                <a:srgbClr val="C1D5B3"/>
              </a:gs>
            </a:gsLst>
            <a:lin ang="0" scaled="1"/>
            <a:tileRect/>
          </a:gra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Інші видатки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(утримання централізованої 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бухгалтерії, ККЗ “Центр культури і 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Arial" panose="020B0604020202020204" pitchFamily="34" charset="0"/>
              </a:rPr>
              <a:t>мистецтв”, тощо); 10,1 млн грн; 7,8%</a:t>
            </a: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92DF7C0B-E918-C41C-DE03-BE6410ADAE4C}"/>
              </a:ext>
            </a:extLst>
          </p:cNvPr>
          <p:cNvSpPr txBox="1"/>
          <p:nvPr/>
        </p:nvSpPr>
        <p:spPr>
          <a:xfrm>
            <a:off x="5061230" y="2376014"/>
            <a:ext cx="2785283" cy="1205937"/>
          </a:xfrm>
          <a:prstGeom prst="rect">
            <a:avLst/>
          </a:prstGeom>
        </p:spPr>
        <p:txBody>
          <a:bodyPr spcFirstLastPara="1" wrap="square" numCol="1" rtlCol="0">
            <a:prstTxWarp prst="textArchUp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1" dirty="0">
                <a:cs typeface="Arial" panose="020B0604020202020204" pitchFamily="34" charset="0"/>
              </a:rPr>
              <a:t>128,9 млн грн</a:t>
            </a:r>
          </a:p>
          <a:p>
            <a:pPr lvl="0" algn="ctr"/>
            <a:r>
              <a:rPr lang="en-US" sz="2000" b="1" dirty="0">
                <a:solidFill>
                  <a:prstClr val="black"/>
                </a:solidFill>
                <a:cs typeface="Arial" panose="020B0604020202020204" pitchFamily="34" charset="0"/>
              </a:rPr>
              <a:t>(</a:t>
            </a:r>
            <a:r>
              <a:rPr lang="uk-UA" sz="2000" b="1" dirty="0">
                <a:solidFill>
                  <a:prstClr val="black"/>
                </a:solidFill>
                <a:cs typeface="Arial" panose="020B0604020202020204" pitchFamily="34" charset="0"/>
              </a:rPr>
              <a:t>з них: захищені статті – 101,1; 78,4%)</a:t>
            </a:r>
          </a:p>
          <a:p>
            <a:pPr algn="ctr"/>
            <a:endParaRPr lang="uk-UA" sz="3200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871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id="{14DA0E00-8498-1118-6C4F-8133AA93302A}"/>
              </a:ext>
            </a:extLst>
          </p:cNvPr>
          <p:cNvSpPr/>
          <p:nvPr/>
        </p:nvSpPr>
        <p:spPr>
          <a:xfrm rot="5400000">
            <a:off x="4851120" y="4049438"/>
            <a:ext cx="1332000" cy="2763295"/>
          </a:xfrm>
          <a:prstGeom prst="triangle">
            <a:avLst>
              <a:gd name="adj" fmla="val 0"/>
            </a:avLst>
          </a:prstGeom>
          <a:solidFill>
            <a:srgbClr val="CC6600"/>
          </a:solidFill>
          <a:ln>
            <a:noFill/>
          </a:ln>
          <a:effectLst>
            <a:outerShdw blurRad="50800" dist="38100" dir="18900000" algn="bl" rotWithShape="0">
              <a:srgbClr val="CC66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Равнобедренный треугольник 4">
            <a:extLst>
              <a:ext uri="{FF2B5EF4-FFF2-40B4-BE49-F238E27FC236}">
                <a16:creationId xmlns:a16="http://schemas.microsoft.com/office/drawing/2014/main" id="{8293B9AD-91FD-EE13-5F13-EFEC7198CF30}"/>
              </a:ext>
            </a:extLst>
          </p:cNvPr>
          <p:cNvSpPr/>
          <p:nvPr/>
        </p:nvSpPr>
        <p:spPr>
          <a:xfrm rot="5400000">
            <a:off x="4775368" y="2699963"/>
            <a:ext cx="1260000" cy="2555018"/>
          </a:xfrm>
          <a:prstGeom prst="triangle">
            <a:avLst>
              <a:gd name="adj" fmla="val 49120"/>
            </a:avLst>
          </a:prstGeom>
          <a:solidFill>
            <a:srgbClr val="0070C0"/>
          </a:solidFill>
          <a:ln>
            <a:noFill/>
          </a:ln>
          <a:effectLst>
            <a:outerShdw blurRad="50800" dist="38100" dir="18900000" algn="bl" rotWithShape="0">
              <a:srgbClr val="4472C4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Равнобедренный треугольник 6">
            <a:extLst>
              <a:ext uri="{FF2B5EF4-FFF2-40B4-BE49-F238E27FC236}">
                <a16:creationId xmlns:a16="http://schemas.microsoft.com/office/drawing/2014/main" id="{6FA008BC-3100-1F25-F8C8-1B69BBDC75FA}"/>
              </a:ext>
            </a:extLst>
          </p:cNvPr>
          <p:cNvSpPr/>
          <p:nvPr/>
        </p:nvSpPr>
        <p:spPr>
          <a:xfrm rot="16200000">
            <a:off x="6916165" y="3923867"/>
            <a:ext cx="1337918" cy="2282649"/>
          </a:xfrm>
          <a:prstGeom prst="triangle">
            <a:avLst>
              <a:gd name="adj" fmla="val 100000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13500000" algn="br" rotWithShape="0">
              <a:srgbClr val="4E8A26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Равнобедренный треугольник 10">
            <a:extLst>
              <a:ext uri="{FF2B5EF4-FFF2-40B4-BE49-F238E27FC236}">
                <a16:creationId xmlns:a16="http://schemas.microsoft.com/office/drawing/2014/main" id="{096F9039-8B62-9C8B-FA03-C4EB9596DFDC}"/>
              </a:ext>
            </a:extLst>
          </p:cNvPr>
          <p:cNvSpPr/>
          <p:nvPr/>
        </p:nvSpPr>
        <p:spPr>
          <a:xfrm rot="16200000">
            <a:off x="6687970" y="1338838"/>
            <a:ext cx="1337918" cy="2763295"/>
          </a:xfrm>
          <a:prstGeom prst="triangle">
            <a:avLst>
              <a:gd name="adj" fmla="val 0"/>
            </a:avLst>
          </a:prstGeom>
          <a:solidFill>
            <a:srgbClr val="6A5288"/>
          </a:solidFill>
          <a:ln>
            <a:noFill/>
          </a:ln>
          <a:effectLst>
            <a:outerShdw blurRad="50800" dist="38100" dir="13500000" algn="br" rotWithShape="0">
              <a:srgbClr val="6C3DAB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4" name="Равнобедренный треугольник 3">
            <a:extLst>
              <a:ext uri="{FF2B5EF4-FFF2-40B4-BE49-F238E27FC236}">
                <a16:creationId xmlns:a16="http://schemas.microsoft.com/office/drawing/2014/main" id="{01CF4260-FDD1-44C7-4DCC-CE92D37E0020}"/>
              </a:ext>
            </a:extLst>
          </p:cNvPr>
          <p:cNvSpPr/>
          <p:nvPr/>
        </p:nvSpPr>
        <p:spPr>
          <a:xfrm rot="5400000">
            <a:off x="4851120" y="1142211"/>
            <a:ext cx="1332000" cy="2763295"/>
          </a:xfrm>
          <a:prstGeom prst="triangle">
            <a:avLst>
              <a:gd name="adj" fmla="val 100000"/>
            </a:avLst>
          </a:prstGeom>
          <a:solidFill>
            <a:srgbClr val="238583"/>
          </a:solidFill>
          <a:ln>
            <a:noFill/>
          </a:ln>
          <a:effectLst>
            <a:outerShdw blurRad="50800" dist="38100" dir="18900000" algn="bl" rotWithShape="0">
              <a:srgbClr val="238583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D31E6B01-8D72-E691-EB4D-B4DEDA9ABA31}"/>
              </a:ext>
            </a:extLst>
          </p:cNvPr>
          <p:cNvSpPr/>
          <p:nvPr/>
        </p:nvSpPr>
        <p:spPr>
          <a:xfrm>
            <a:off x="4791519" y="2283906"/>
            <a:ext cx="3442659" cy="3306938"/>
          </a:xfrm>
          <a:prstGeom prst="ellipse">
            <a:avLst/>
          </a:prstGeom>
          <a:gradFill>
            <a:gsLst>
              <a:gs pos="91000">
                <a:srgbClr val="A9E479"/>
              </a:gs>
              <a:gs pos="79000">
                <a:srgbClr val="98CBFF"/>
              </a:gs>
              <a:gs pos="46000">
                <a:srgbClr val="CFACDC"/>
              </a:gs>
              <a:gs pos="33000">
                <a:srgbClr val="FFC660"/>
              </a:gs>
              <a:gs pos="0">
                <a:srgbClr val="31BBB7"/>
              </a:gs>
              <a:gs pos="21000">
                <a:srgbClr val="99CCFF"/>
              </a:gs>
            </a:gsLst>
            <a:lin ang="0" scaled="1"/>
          </a:gradFill>
          <a:ln>
            <a:noFill/>
          </a:ln>
          <a:effectLst>
            <a:glow rad="533400">
              <a:schemeClr val="accent5">
                <a:satMod val="175000"/>
                <a:alpha val="29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ADDEF1-25DA-97F4-53F1-6C7E0548CDA9}"/>
              </a:ext>
            </a:extLst>
          </p:cNvPr>
          <p:cNvSpPr/>
          <p:nvPr/>
        </p:nvSpPr>
        <p:spPr>
          <a:xfrm>
            <a:off x="263352" y="1855576"/>
            <a:ext cx="3842787" cy="1332000"/>
          </a:xfrm>
          <a:prstGeom prst="rect">
            <a:avLst/>
          </a:prstGeom>
          <a:gradFill rotWithShape="1">
            <a:gsLst>
              <a:gs pos="100000">
                <a:srgbClr val="2EB9B6"/>
              </a:gs>
              <a:gs pos="0">
                <a:srgbClr val="7AECD4"/>
              </a:gs>
            </a:gsLst>
            <a:lin ang="0" scaled="1"/>
          </a:gradFill>
          <a:ln>
            <a:noFill/>
          </a:ln>
          <a:effectLst>
            <a:outerShdw blurRad="50800" dist="38100" dir="18900000" algn="bl" rotWithShape="0">
              <a:srgbClr val="238583"/>
            </a:outerShdw>
            <a:softEdge rad="38100"/>
          </a:effectLst>
        </p:spPr>
        <p:txBody>
          <a:bodyPr wrap="square" anchor="ctr">
            <a:flatTx/>
          </a:bodyPr>
          <a:lstStyle/>
          <a:p>
            <a:pPr algn="ctr"/>
            <a:r>
              <a:rPr lang="uk-UA" b="1" baseline="0" dirty="0">
                <a:cs typeface="Arial" panose="020B0604020202020204" pitchFamily="34" charset="0"/>
              </a:rPr>
              <a:t>Розвиток здібностей</a:t>
            </a:r>
            <a:endParaRPr lang="uk-UA" b="1" dirty="0">
              <a:cs typeface="Arial" panose="020B0604020202020204" pitchFamily="34" charset="0"/>
            </a:endParaRPr>
          </a:p>
          <a:p>
            <a:pPr algn="ctr"/>
            <a:r>
              <a:rPr lang="uk-UA" b="1" baseline="0" dirty="0">
                <a:cs typeface="Arial" panose="020B0604020202020204" pitchFamily="34" charset="0"/>
              </a:rPr>
              <a:t>у дітей та молоді</a:t>
            </a:r>
            <a:r>
              <a:rPr lang="uk-UA" b="1" dirty="0"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uk-UA" b="1" baseline="0" dirty="0">
                <a:cs typeface="Arial" panose="020B0604020202020204" pitchFamily="34" charset="0"/>
              </a:rPr>
              <a:t>з фізичної культури та спорту</a:t>
            </a:r>
            <a:r>
              <a:rPr lang="ru-RU" b="1" i="0" baseline="0" dirty="0">
                <a:solidFill>
                  <a:schemeClr val="tx1"/>
                </a:solidFill>
                <a:cs typeface="Arial" panose="020B0604020202020204" pitchFamily="34" charset="0"/>
              </a:rPr>
              <a:t>; </a:t>
            </a:r>
            <a:endParaRPr lang="en-US" b="1" i="0" baseline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algn="ctr"/>
            <a:r>
              <a:rPr lang="ru-RU" b="1" i="0" baseline="0" dirty="0">
                <a:solidFill>
                  <a:schemeClr val="tx1"/>
                </a:solidFill>
                <a:cs typeface="Arial" panose="020B0604020202020204" pitchFamily="34" charset="0"/>
              </a:rPr>
              <a:t>55,3 млн грн; 78,8%</a:t>
            </a:r>
            <a:endParaRPr lang="uk-UA" b="1" i="0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F691C60-2960-EEF8-BB1D-17AC2867A8D3}"/>
              </a:ext>
            </a:extLst>
          </p:cNvPr>
          <p:cNvSpPr/>
          <p:nvPr/>
        </p:nvSpPr>
        <p:spPr>
          <a:xfrm>
            <a:off x="263352" y="3354511"/>
            <a:ext cx="3842787" cy="1260000"/>
          </a:xfrm>
          <a:prstGeom prst="rect">
            <a:avLst/>
          </a:prstGeom>
          <a:gradFill rotWithShape="1">
            <a:gsLst>
              <a:gs pos="100000">
                <a:srgbClr val="5491D4"/>
              </a:gs>
              <a:gs pos="0">
                <a:srgbClr val="99CCFF"/>
              </a:gs>
            </a:gsLst>
            <a:lin ang="0" scaled="1"/>
          </a:gradFill>
          <a:ln>
            <a:noFill/>
          </a:ln>
          <a:effectLst>
            <a:outerShdw blurRad="50800" dist="38100" dir="18900000" algn="bl" rotWithShape="0">
              <a:srgbClr val="4472C4"/>
            </a:outerShdw>
            <a:softEdge rad="38100"/>
          </a:effectLst>
        </p:spPr>
        <p:txBody>
          <a:bodyPr wrap="none" anchor="ctr">
            <a:flatTx/>
          </a:bodyPr>
          <a:lstStyle/>
          <a:p>
            <a:pPr marL="0" lvl="0" indent="0" algn="r" defTabSz="71120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uk-UA" altLang="uk-UA" b="1" i="0" kern="1200" dirty="0">
                <a:solidFill>
                  <a:prstClr val="black"/>
                </a:solidFill>
                <a:cs typeface="Arial" panose="020B0604020202020204" pitchFamily="34" charset="0"/>
              </a:rPr>
              <a:t>Надання позашкільної освіти;</a:t>
            </a:r>
          </a:p>
          <a:p>
            <a:pPr marL="0" lvl="0" indent="0" algn="ctr" defTabSz="711200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uk-UA" altLang="uk-UA" b="1" i="0" kern="1200" dirty="0">
                <a:solidFill>
                  <a:prstClr val="black"/>
                </a:solidFill>
                <a:cs typeface="Arial" panose="020B0604020202020204" pitchFamily="34" charset="0"/>
              </a:rPr>
              <a:t>9,9 млн грн; </a:t>
            </a:r>
            <a:r>
              <a:rPr lang="uk-UA" altLang="uk-UA" b="1" dirty="0">
                <a:solidFill>
                  <a:prstClr val="black"/>
                </a:solidFill>
                <a:cs typeface="Arial" panose="020B0604020202020204" pitchFamily="34" charset="0"/>
              </a:rPr>
              <a:t>14,1</a:t>
            </a:r>
            <a:r>
              <a:rPr lang="uk-UA" altLang="uk-UA" b="1" i="0" kern="1200" dirty="0">
                <a:solidFill>
                  <a:prstClr val="black"/>
                </a:solidFill>
                <a:cs typeface="Arial" panose="020B0604020202020204" pitchFamily="34" charset="0"/>
              </a:rPr>
              <a:t>%</a:t>
            </a:r>
            <a:endParaRPr lang="uk-UA" b="1" i="0" kern="12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C64AD3D-0FA5-74DF-0B78-2B60D0C609F8}"/>
              </a:ext>
            </a:extLst>
          </p:cNvPr>
          <p:cNvSpPr/>
          <p:nvPr/>
        </p:nvSpPr>
        <p:spPr>
          <a:xfrm>
            <a:off x="8738575" y="4403766"/>
            <a:ext cx="3348000" cy="1337918"/>
          </a:xfrm>
          <a:prstGeom prst="rect">
            <a:avLst/>
          </a:prstGeom>
          <a:gradFill rotWithShape="1">
            <a:gsLst>
              <a:gs pos="0">
                <a:srgbClr val="92D365"/>
              </a:gs>
              <a:gs pos="100000">
                <a:srgbClr val="CCFF99"/>
              </a:gs>
            </a:gsLst>
            <a:lin ang="0" scaled="1"/>
          </a:gradFill>
          <a:ln>
            <a:noFill/>
          </a:ln>
          <a:effectLst>
            <a:outerShdw blurRad="50800" dist="38100" dir="13500000" algn="br" rotWithShape="0">
              <a:srgbClr val="4E8A26">
                <a:alpha val="40000"/>
              </a:srgbClr>
            </a:outerShdw>
            <a:softEdge rad="25400"/>
          </a:effectLst>
          <a:extLst>
            <a:ext uri="{91240B29-F687-4F45-9708-019B960494DF}">
              <a14:hiddenLine xmlns:a14="http://schemas.microsoft.com/office/drawing/2010/main" w="9525" algn="ctr">
                <a:noFill/>
                <a:miter lim="800000"/>
                <a:headEnd/>
                <a:tailEnd/>
              </a14:hiddenLine>
            </a:ext>
          </a:extLst>
        </p:spPr>
        <p:txBody>
          <a:bodyPr wrap="square" anchor="ctr">
            <a:flatTx/>
          </a:bodyPr>
          <a:lstStyle/>
          <a:p>
            <a:pPr algn="ctr" defTabSz="457200"/>
            <a:r>
              <a:rPr lang="uk-UA" altLang="uk-UA" b="1" dirty="0">
                <a:solidFill>
                  <a:prstClr val="black"/>
                </a:solidFill>
                <a:cs typeface="Arial" panose="020B0604020202020204" pitchFamily="34" charset="0"/>
              </a:rPr>
              <a:t>Діяльність центру фізичного </a:t>
            </a:r>
            <a:endParaRPr lang="en-US" altLang="uk-UA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defTabSz="457200"/>
            <a:r>
              <a:rPr lang="uk-UA" altLang="uk-UA" b="1" dirty="0">
                <a:solidFill>
                  <a:prstClr val="black"/>
                </a:solidFill>
                <a:cs typeface="Arial" panose="020B0604020202020204" pitchFamily="34" charset="0"/>
              </a:rPr>
              <a:t>здоров’я населення </a:t>
            </a:r>
            <a:endParaRPr lang="en-US" altLang="uk-UA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defTabSz="457200"/>
            <a:r>
              <a:rPr lang="uk-UA" altLang="uk-UA" b="1" dirty="0">
                <a:solidFill>
                  <a:prstClr val="black"/>
                </a:solidFill>
                <a:cs typeface="Arial" panose="020B0604020202020204" pitchFamily="34" charset="0"/>
              </a:rPr>
              <a:t>“Спорт для всіх”; </a:t>
            </a:r>
            <a:endParaRPr lang="en-US" altLang="uk-UA" b="1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defTabSz="457200"/>
            <a:r>
              <a:rPr lang="uk-UA" altLang="uk-UA" b="1" dirty="0">
                <a:solidFill>
                  <a:prstClr val="black"/>
                </a:solidFill>
                <a:cs typeface="Arial" panose="020B0604020202020204" pitchFamily="34" charset="0"/>
              </a:rPr>
              <a:t>0,8 млн грн; 1,1%</a:t>
            </a:r>
            <a:endParaRPr lang="uk-UA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1847456-BBD6-1EC8-0BE1-B24D9A5A7FE9}"/>
              </a:ext>
            </a:extLst>
          </p:cNvPr>
          <p:cNvSpPr/>
          <p:nvPr/>
        </p:nvSpPr>
        <p:spPr>
          <a:xfrm>
            <a:off x="8760296" y="2060848"/>
            <a:ext cx="3348000" cy="1337918"/>
          </a:xfrm>
          <a:prstGeom prst="rect">
            <a:avLst/>
          </a:prstGeom>
          <a:gradFill rotWithShape="1">
            <a:gsLst>
              <a:gs pos="100000">
                <a:srgbClr val="D0AEDC"/>
              </a:gs>
              <a:gs pos="0">
                <a:srgbClr val="B17ED8"/>
              </a:gs>
            </a:gsLst>
            <a:lin ang="0" scaled="1"/>
          </a:gradFill>
          <a:ln>
            <a:noFill/>
          </a:ln>
          <a:effectLst>
            <a:outerShdw blurRad="50800" dist="38100" dir="13500000" algn="br" rotWithShape="0">
              <a:srgbClr val="6C3DAB">
                <a:alpha val="40000"/>
              </a:srgbClr>
            </a:outerShdw>
            <a:softEdge rad="25400"/>
          </a:effectLst>
        </p:spPr>
        <p:txBody>
          <a:bodyPr wrap="square" anchor="ctr">
            <a:flatTx/>
          </a:bodyPr>
          <a:lstStyle/>
          <a:p>
            <a:pPr algn="ctr"/>
            <a:r>
              <a:rPr lang="uk-UA" altLang="uk-UA" b="1" i="0" kern="1200" dirty="0">
                <a:solidFill>
                  <a:prstClr val="black"/>
                </a:solidFill>
                <a:cs typeface="Arial" panose="020B0604020202020204" pitchFamily="34" charset="0"/>
              </a:rPr>
              <a:t>Заходи з олімпійських та </a:t>
            </a:r>
            <a:endParaRPr lang="en-US" altLang="uk-UA" b="1" i="0" kern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/>
            <a:r>
              <a:rPr lang="uk-UA" altLang="uk-UA" b="1" i="0" kern="1200" dirty="0">
                <a:solidFill>
                  <a:prstClr val="black"/>
                </a:solidFill>
                <a:cs typeface="Arial" panose="020B0604020202020204" pitchFamily="34" charset="0"/>
              </a:rPr>
              <a:t>неолімпійських видів спорту; </a:t>
            </a:r>
            <a:endParaRPr lang="en-US" altLang="uk-UA" b="1" i="0" kern="12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/>
            <a:r>
              <a:rPr lang="uk-UA" altLang="uk-UA" b="1" i="0" kern="1200" dirty="0">
                <a:solidFill>
                  <a:prstClr val="black"/>
                </a:solidFill>
                <a:cs typeface="Arial" panose="020B0604020202020204" pitchFamily="34" charset="0"/>
              </a:rPr>
              <a:t>0,7 млн грн; 1,0%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5D86868-A35D-C905-0CA5-628B624AD822}"/>
              </a:ext>
            </a:extLst>
          </p:cNvPr>
          <p:cNvSpPr/>
          <p:nvPr/>
        </p:nvSpPr>
        <p:spPr>
          <a:xfrm>
            <a:off x="263352" y="4765085"/>
            <a:ext cx="3850400" cy="1332000"/>
          </a:xfrm>
          <a:prstGeom prst="rect">
            <a:avLst/>
          </a:prstGeom>
          <a:gradFill rotWithShape="1">
            <a:gsLst>
              <a:gs pos="85000">
                <a:srgbClr val="FF9933"/>
              </a:gs>
              <a:gs pos="0">
                <a:srgbClr val="FFCC66"/>
              </a:gs>
            </a:gsLst>
            <a:lin ang="0" scaled="1"/>
          </a:gradFill>
          <a:ln>
            <a:noFill/>
          </a:ln>
          <a:effectLst>
            <a:outerShdw blurRad="50800" dist="38100" dir="18900000" algn="bl" rotWithShape="0">
              <a:srgbClr val="CC6600"/>
            </a:outerShdw>
            <a:softEdge rad="38100"/>
          </a:effectLst>
        </p:spPr>
        <p:txBody>
          <a:bodyPr wrap="square" anchor="ctr">
            <a:flatTx/>
          </a:bodyPr>
          <a:lstStyle/>
          <a:p>
            <a:pPr algn="ctr"/>
            <a:r>
              <a:rPr lang="uk-UA" altLang="uk-UA" b="1" i="0" kern="1200" dirty="0">
                <a:solidFill>
                  <a:prstClr val="black"/>
                </a:solidFill>
                <a:ea typeface="+mn-ea"/>
                <a:cs typeface="Arial" panose="020B0604020202020204" pitchFamily="34" charset="0"/>
              </a:rPr>
              <a:t>Підтримка спорту вищих досягнень та організацій, грошова винагорода і стипендії спортсменам, тренерам; </a:t>
            </a:r>
          </a:p>
          <a:p>
            <a:pPr algn="ctr"/>
            <a:r>
              <a:rPr lang="uk-UA" altLang="uk-UA" b="1" i="0" kern="1200" dirty="0">
                <a:solidFill>
                  <a:prstClr val="black"/>
                </a:solidFill>
                <a:ea typeface="+mn-ea"/>
                <a:cs typeface="Arial" panose="020B0604020202020204" pitchFamily="34" charset="0"/>
              </a:rPr>
              <a:t>3,5 млн грн; 5,0%</a:t>
            </a:r>
            <a:endParaRPr lang="uk-UA" b="1" i="0" kern="1200" dirty="0">
              <a:solidFill>
                <a:prstClr val="black"/>
              </a:solidFill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EA9F70-BB7D-35E9-F915-5A66ABD927DA}"/>
              </a:ext>
            </a:extLst>
          </p:cNvPr>
          <p:cNvSpPr txBox="1"/>
          <p:nvPr/>
        </p:nvSpPr>
        <p:spPr>
          <a:xfrm>
            <a:off x="1615998" y="219603"/>
            <a:ext cx="9721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cs typeface="Arial" panose="020B0604020202020204" pitchFamily="34" charset="0"/>
              </a:rPr>
              <a:t>Видатки</a:t>
            </a:r>
            <a:r>
              <a:rPr lang="ru-RU" sz="2400" b="1" dirty="0">
                <a:cs typeface="Arial" panose="020B0604020202020204" pitchFamily="34" charset="0"/>
              </a:rPr>
              <a:t> по </a:t>
            </a:r>
            <a:r>
              <a:rPr lang="ru-RU" sz="2400" b="1" dirty="0" err="1">
                <a:cs typeface="Arial" panose="020B0604020202020204" pitchFamily="34" charset="0"/>
              </a:rPr>
              <a:t>галузі</a:t>
            </a:r>
            <a:r>
              <a:rPr lang="ru-RU" sz="2400" b="1" dirty="0">
                <a:cs typeface="Arial" panose="020B0604020202020204" pitchFamily="34" charset="0"/>
              </a:rPr>
              <a:t> “</a:t>
            </a:r>
            <a:r>
              <a:rPr lang="ru-RU" sz="2400" b="1" dirty="0" err="1">
                <a:cs typeface="Arial" panose="020B0604020202020204" pitchFamily="34" charset="0"/>
              </a:rPr>
              <a:t>Фізична</a:t>
            </a:r>
            <a:r>
              <a:rPr lang="ru-RU" sz="2400" b="1" dirty="0">
                <a:cs typeface="Arial" panose="020B0604020202020204" pitchFamily="34" charset="0"/>
              </a:rPr>
              <a:t> культура, спорт та молодь”</a:t>
            </a:r>
          </a:p>
          <a:p>
            <a:pPr algn="ctr"/>
            <a:r>
              <a:rPr lang="ru-RU" sz="2400" b="1" dirty="0">
                <a:cs typeface="Arial" panose="020B0604020202020204" pitchFamily="34" charset="0"/>
              </a:rPr>
              <a:t>за 2025 </a:t>
            </a:r>
            <a:r>
              <a:rPr lang="ru-RU" sz="2400" b="1" dirty="0" err="1">
                <a:cs typeface="Arial" panose="020B0604020202020204" pitchFamily="34" charset="0"/>
              </a:rPr>
              <a:t>рік</a:t>
            </a:r>
            <a:endParaRPr lang="ru-RU" sz="2400" b="1" dirty="0"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0B3C56D-844A-25C7-BB5F-48D13EB1561E}"/>
              </a:ext>
            </a:extLst>
          </p:cNvPr>
          <p:cNvSpPr/>
          <p:nvPr/>
        </p:nvSpPr>
        <p:spPr>
          <a:xfrm rot="5400000">
            <a:off x="5758190" y="1489733"/>
            <a:ext cx="1502369" cy="3119920"/>
          </a:xfrm>
          <a:prstGeom prst="rect">
            <a:avLst/>
          </a:prstGeom>
          <a:noFill/>
        </p:spPr>
        <p:txBody>
          <a:bodyPr wrap="square" lIns="72000" tIns="45720" rIns="91440" bIns="45720" numCol="1">
            <a:prstTxWarp prst="textCircle">
              <a:avLst>
                <a:gd name="adj" fmla="val 180629"/>
              </a:avLst>
            </a:prstTxWarp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>
                <a:ln w="0">
                  <a:noFill/>
                </a:ln>
                <a:cs typeface="Arial" panose="020B0604020202020204" pitchFamily="34" charset="0"/>
              </a:rPr>
              <a:t>70,2</a:t>
            </a:r>
            <a:r>
              <a:rPr lang="ru-RU" sz="3200" b="1" cap="none" spc="0" dirty="0">
                <a:ln w="0">
                  <a:noFill/>
                </a:ln>
                <a:cs typeface="Arial" panose="020B0604020202020204" pitchFamily="34" charset="0"/>
              </a:rPr>
              <a:t> млн грн</a:t>
            </a:r>
          </a:p>
          <a:p>
            <a:pPr algn="ctr"/>
            <a:r>
              <a:rPr lang="en-US" sz="2000" b="1" dirty="0">
                <a:cs typeface="Arial" panose="020B0604020202020204" pitchFamily="34" charset="0"/>
              </a:rPr>
              <a:t>(</a:t>
            </a:r>
            <a:r>
              <a:rPr lang="uk-UA" sz="2000" b="1" dirty="0">
                <a:cs typeface="Arial" panose="020B0604020202020204" pitchFamily="34" charset="0"/>
              </a:rPr>
              <a:t>з них: захищені статті – 42,7; 60,8%)</a:t>
            </a:r>
          </a:p>
          <a:p>
            <a:pPr algn="ctr"/>
            <a:endParaRPr lang="ru-RU" sz="3200" b="1" cap="none" spc="0" dirty="0">
              <a:ln w="0">
                <a:noFill/>
              </a:ln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7D4A3F5-606F-9122-58B5-829EAB9C04AD}"/>
              </a:ext>
            </a:extLst>
          </p:cNvPr>
          <p:cNvSpPr txBox="1"/>
          <p:nvPr/>
        </p:nvSpPr>
        <p:spPr>
          <a:xfrm>
            <a:off x="5189891" y="5093181"/>
            <a:ext cx="2856166" cy="894920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/>
            </a:prstTxWarp>
            <a:spAutoFit/>
          </a:bodyPr>
          <a:lstStyle/>
          <a:p>
            <a:pPr algn="ctr"/>
            <a:r>
              <a:rPr lang="uk-UA" sz="3200" b="1" dirty="0">
                <a:cs typeface="Arial" panose="020B0604020202020204" pitchFamily="34" charset="0"/>
              </a:rPr>
              <a:t>більше на 8,5 млн грн </a:t>
            </a:r>
          </a:p>
          <a:p>
            <a:pPr algn="ctr"/>
            <a:r>
              <a:rPr lang="uk-UA" sz="3200" b="1" dirty="0">
                <a:cs typeface="Arial" panose="020B0604020202020204" pitchFamily="34" charset="0"/>
              </a:rPr>
              <a:t>або на 13,8% до показників</a:t>
            </a:r>
          </a:p>
          <a:p>
            <a:pPr algn="ctr"/>
            <a:r>
              <a:rPr lang="uk-UA" sz="3200" b="1" dirty="0">
                <a:cs typeface="Arial" panose="020B0604020202020204" pitchFamily="34" charset="0"/>
              </a:rPr>
              <a:t>за 2024 рік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93C31E6-6E26-CEED-E5E0-16705FF12F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10452">
            <a:off x="5189891" y="2250401"/>
            <a:ext cx="2638968" cy="329024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9" name="Picture 12" descr="1200px-Coat_of_Arms_of_Chernihiv">
            <a:extLst>
              <a:ext uri="{FF2B5EF4-FFF2-40B4-BE49-F238E27FC236}">
                <a16:creationId xmlns:a16="http://schemas.microsoft.com/office/drawing/2014/main" id="{4A3E527C-02A6-47B5-A58E-E132B4FFA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FA49AAD-7205-4708-B52E-C2266637C8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9882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 descr="1200px-Coat_of_Arms_of_Chernihiv">
            <a:extLst>
              <a:ext uri="{FF2B5EF4-FFF2-40B4-BE49-F238E27FC236}">
                <a16:creationId xmlns:a16="http://schemas.microsoft.com/office/drawing/2014/main" id="{1BFDF1D3-FCC1-4259-BCE5-136085085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4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35B483-0A93-41B1-881C-C3EC8A5B62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3" y="5906365"/>
            <a:ext cx="788020" cy="951635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2256224-11F0-49A2-A34A-A142AB0220F2}"/>
              </a:ext>
            </a:extLst>
          </p:cNvPr>
          <p:cNvGrpSpPr/>
          <p:nvPr/>
        </p:nvGrpSpPr>
        <p:grpSpPr>
          <a:xfrm>
            <a:off x="1164130" y="2052587"/>
            <a:ext cx="2810576" cy="2752825"/>
            <a:chOff x="1145407" y="2052587"/>
            <a:chExt cx="2810576" cy="2752825"/>
          </a:xfrm>
        </p:grpSpPr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8A9A3161-3FE0-464D-9305-C436B7A8F83F}"/>
                </a:ext>
              </a:extLst>
            </p:cNvPr>
            <p:cNvSpPr/>
            <p:nvPr/>
          </p:nvSpPr>
          <p:spPr>
            <a:xfrm>
              <a:off x="1145407" y="2052587"/>
              <a:ext cx="2810576" cy="2752825"/>
            </a:xfrm>
            <a:prstGeom prst="ellipse">
              <a:avLst/>
            </a:prstGeom>
            <a:solidFill>
              <a:srgbClr val="EBF1F1"/>
            </a:solidFill>
            <a:ln>
              <a:noFill/>
            </a:ln>
            <a:effectLst>
              <a:outerShdw blurRad="165100" dist="88900" dir="8460000" sx="101000" sy="101000" algn="tr" rotWithShape="0">
                <a:prstClr val="black">
                  <a:alpha val="50000"/>
                </a:prstClr>
              </a:outerShdw>
            </a:effectLst>
            <a:scene3d>
              <a:camera prst="orthographicFront"/>
              <a:lightRig rig="two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  <p:sp>
          <p:nvSpPr>
            <p:cNvPr id="64" name="Овал 63">
              <a:extLst>
                <a:ext uri="{FF2B5EF4-FFF2-40B4-BE49-F238E27FC236}">
                  <a16:creationId xmlns:a16="http://schemas.microsoft.com/office/drawing/2014/main" id="{AD63ACBD-4783-411C-A115-84FF1ECFA8B4}"/>
                </a:ext>
              </a:extLst>
            </p:cNvPr>
            <p:cNvSpPr/>
            <p:nvPr/>
          </p:nvSpPr>
          <p:spPr>
            <a:xfrm>
              <a:off x="1241659" y="2128384"/>
              <a:ext cx="2618072" cy="2601229"/>
            </a:xfrm>
            <a:prstGeom prst="ellipse">
              <a:avLst/>
            </a:prstGeom>
            <a:solidFill>
              <a:srgbClr val="F5F5F5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sz="4800" b="1" dirty="0">
                <a:solidFill>
                  <a:srgbClr val="222A35"/>
                </a:solidFill>
              </a:endParaRPr>
            </a:p>
          </p:txBody>
        </p:sp>
      </p:grpSp>
      <p:sp>
        <p:nvSpPr>
          <p:cNvPr id="7" name="Арка 6">
            <a:extLst>
              <a:ext uri="{FF2B5EF4-FFF2-40B4-BE49-F238E27FC236}">
                <a16:creationId xmlns:a16="http://schemas.microsoft.com/office/drawing/2014/main" id="{FD00FE3B-9929-4CAB-A382-2871816720FB}"/>
              </a:ext>
            </a:extLst>
          </p:cNvPr>
          <p:cNvSpPr/>
          <p:nvPr/>
        </p:nvSpPr>
        <p:spPr>
          <a:xfrm rot="5400000">
            <a:off x="1140066" y="1927457"/>
            <a:ext cx="3243713" cy="3003082"/>
          </a:xfrm>
          <a:prstGeom prst="blockArc">
            <a:avLst>
              <a:gd name="adj1" fmla="val 10544343"/>
              <a:gd name="adj2" fmla="val 185258"/>
              <a:gd name="adj3" fmla="val 2454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dirty="0">
              <a:solidFill>
                <a:schemeClr val="tx1"/>
              </a:solidFill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B34D3878-B0DA-409F-8048-40E9F2DAD306}"/>
              </a:ext>
            </a:extLst>
          </p:cNvPr>
          <p:cNvGrpSpPr/>
          <p:nvPr/>
        </p:nvGrpSpPr>
        <p:grpSpPr>
          <a:xfrm>
            <a:off x="3790726" y="4331586"/>
            <a:ext cx="288758" cy="279134"/>
            <a:chOff x="4004109" y="3724788"/>
            <a:chExt cx="288758" cy="279134"/>
          </a:xfrm>
        </p:grpSpPr>
        <p:sp>
          <p:nvSpPr>
            <p:cNvPr id="56" name="Овал 55">
              <a:extLst>
                <a:ext uri="{FF2B5EF4-FFF2-40B4-BE49-F238E27FC236}">
                  <a16:creationId xmlns:a16="http://schemas.microsoft.com/office/drawing/2014/main" id="{0F578A25-3CEF-49E1-A607-DCB6DBB2BD55}"/>
                </a:ext>
              </a:extLst>
            </p:cNvPr>
            <p:cNvSpPr/>
            <p:nvPr/>
          </p:nvSpPr>
          <p:spPr>
            <a:xfrm>
              <a:off x="4004109" y="3724788"/>
              <a:ext cx="288758" cy="279134"/>
            </a:xfrm>
            <a:prstGeom prst="ellipse">
              <a:avLst/>
            </a:prstGeom>
            <a:solidFill>
              <a:srgbClr val="DB3D5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  <p:sp>
          <p:nvSpPr>
            <p:cNvPr id="57" name="Овал 56">
              <a:extLst>
                <a:ext uri="{FF2B5EF4-FFF2-40B4-BE49-F238E27FC236}">
                  <a16:creationId xmlns:a16="http://schemas.microsoft.com/office/drawing/2014/main" id="{36CB08A9-7EF8-4B71-B305-5EFC2EA0FB88}"/>
                </a:ext>
              </a:extLst>
            </p:cNvPr>
            <p:cNvSpPr/>
            <p:nvPr/>
          </p:nvSpPr>
          <p:spPr>
            <a:xfrm>
              <a:off x="4091136" y="3801277"/>
              <a:ext cx="114703" cy="1244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3AD5B269-5847-4723-B8E6-3DAFCCCDCD6D}"/>
              </a:ext>
            </a:extLst>
          </p:cNvPr>
          <p:cNvGrpSpPr/>
          <p:nvPr/>
        </p:nvGrpSpPr>
        <p:grpSpPr>
          <a:xfrm>
            <a:off x="3868644" y="2328144"/>
            <a:ext cx="288758" cy="279134"/>
            <a:chOff x="3521240" y="2080859"/>
            <a:chExt cx="288758" cy="279134"/>
          </a:xfrm>
        </p:grpSpPr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502C3EEB-1D45-47D3-8E3A-0C4185755AFC}"/>
                </a:ext>
              </a:extLst>
            </p:cNvPr>
            <p:cNvSpPr/>
            <p:nvPr/>
          </p:nvSpPr>
          <p:spPr>
            <a:xfrm>
              <a:off x="3521240" y="2080859"/>
              <a:ext cx="288758" cy="27913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FF7E9FBA-58F5-4EA4-859E-A21F13CCB960}"/>
                </a:ext>
              </a:extLst>
            </p:cNvPr>
            <p:cNvSpPr/>
            <p:nvPr/>
          </p:nvSpPr>
          <p:spPr>
            <a:xfrm>
              <a:off x="3608267" y="2158211"/>
              <a:ext cx="114703" cy="1244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FE13AB50-2542-40A8-B0A5-D7CD9334D64F}"/>
              </a:ext>
            </a:extLst>
          </p:cNvPr>
          <p:cNvGrpSpPr/>
          <p:nvPr/>
        </p:nvGrpSpPr>
        <p:grpSpPr>
          <a:xfrm>
            <a:off x="3412446" y="1939973"/>
            <a:ext cx="288758" cy="279134"/>
            <a:chOff x="2683841" y="1735555"/>
            <a:chExt cx="288758" cy="279134"/>
          </a:xfrm>
        </p:grpSpPr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85E7C9CD-BC02-405B-8656-E6413BB90212}"/>
                </a:ext>
              </a:extLst>
            </p:cNvPr>
            <p:cNvSpPr/>
            <p:nvPr/>
          </p:nvSpPr>
          <p:spPr>
            <a:xfrm>
              <a:off x="2683841" y="1735555"/>
              <a:ext cx="288758" cy="279134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id="{3DED1D60-6D1F-41AA-89C4-A2A54F468DEA}"/>
                </a:ext>
              </a:extLst>
            </p:cNvPr>
            <p:cNvSpPr/>
            <p:nvPr/>
          </p:nvSpPr>
          <p:spPr>
            <a:xfrm>
              <a:off x="2770868" y="1805434"/>
              <a:ext cx="114703" cy="1244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99EBA688-9F4D-47E3-96B1-EDE42B08C463}"/>
              </a:ext>
            </a:extLst>
          </p:cNvPr>
          <p:cNvGrpSpPr/>
          <p:nvPr/>
        </p:nvGrpSpPr>
        <p:grpSpPr>
          <a:xfrm>
            <a:off x="5036342" y="880940"/>
            <a:ext cx="6956257" cy="721417"/>
            <a:chOff x="5265017" y="646541"/>
            <a:chExt cx="6295250" cy="86612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48" name="Блок-схема: альтернативный процесс 47">
              <a:extLst>
                <a:ext uri="{FF2B5EF4-FFF2-40B4-BE49-F238E27FC236}">
                  <a16:creationId xmlns:a16="http://schemas.microsoft.com/office/drawing/2014/main" id="{6631A2A0-0F16-4BA9-A8C5-14A709FAA5FB}"/>
                </a:ext>
              </a:extLst>
            </p:cNvPr>
            <p:cNvSpPr/>
            <p:nvPr/>
          </p:nvSpPr>
          <p:spPr>
            <a:xfrm>
              <a:off x="5265017" y="673768"/>
              <a:ext cx="5030999" cy="838899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800" b="1" dirty="0">
                  <a:solidFill>
                    <a:schemeClr val="tx1"/>
                  </a:solidFill>
                </a:rPr>
                <a:t>Організація благоустрою міста</a:t>
              </a:r>
              <a:r>
                <a:rPr lang="uk-UA" sz="1200" b="1" i="1" dirty="0">
                  <a:solidFill>
                    <a:schemeClr val="tx1"/>
                  </a:solidFill>
                </a:rPr>
                <a:t> </a:t>
              </a:r>
            </a:p>
          </p:txBody>
        </p:sp>
        <p:sp>
          <p:nvSpPr>
            <p:cNvPr id="49" name="Шестиугольник 48">
              <a:extLst>
                <a:ext uri="{FF2B5EF4-FFF2-40B4-BE49-F238E27FC236}">
                  <a16:creationId xmlns:a16="http://schemas.microsoft.com/office/drawing/2014/main" id="{BF654B7B-523A-497B-A0B0-77DC569B35F6}"/>
                </a:ext>
              </a:extLst>
            </p:cNvPr>
            <p:cNvSpPr/>
            <p:nvPr/>
          </p:nvSpPr>
          <p:spPr>
            <a:xfrm>
              <a:off x="10299358" y="646541"/>
              <a:ext cx="1260909" cy="838899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800" b="1" dirty="0">
                  <a:solidFill>
                    <a:schemeClr val="tx1"/>
                  </a:solidFill>
                </a:rPr>
                <a:t>275,9</a:t>
              </a:r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A2E856AF-F2D4-4FF5-821B-F7E1B1B55D16}"/>
              </a:ext>
            </a:extLst>
          </p:cNvPr>
          <p:cNvGrpSpPr/>
          <p:nvPr/>
        </p:nvGrpSpPr>
        <p:grpSpPr>
          <a:xfrm>
            <a:off x="5031973" y="1688757"/>
            <a:ext cx="6956972" cy="861142"/>
            <a:chOff x="4639697" y="785702"/>
            <a:chExt cx="6769275" cy="645287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6" name="Блок-схема: альтернативный процесс 45">
              <a:extLst>
                <a:ext uri="{FF2B5EF4-FFF2-40B4-BE49-F238E27FC236}">
                  <a16:creationId xmlns:a16="http://schemas.microsoft.com/office/drawing/2014/main" id="{6A44D6CC-5908-4F6C-9659-1B2DC72A831D}"/>
                </a:ext>
              </a:extLst>
            </p:cNvPr>
            <p:cNvSpPr/>
            <p:nvPr/>
          </p:nvSpPr>
          <p:spPr>
            <a:xfrm>
              <a:off x="4639697" y="785702"/>
              <a:ext cx="5466250" cy="645287"/>
            </a:xfrm>
            <a:prstGeom prst="flowChartAlternateProcess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b="1" dirty="0">
                  <a:solidFill>
                    <a:prstClr val="black"/>
                  </a:solidFill>
                </a:rPr>
                <a:t>Видатки на</a:t>
              </a:r>
              <a:r>
                <a:rPr lang="uk-UA" b="1" dirty="0">
                  <a:solidFill>
                    <a:prstClr val="black"/>
                  </a:solidFill>
                </a:rPr>
                <a:t> ліквідацію наслідків воєнних дій на території міста </a:t>
              </a:r>
              <a:r>
                <a:rPr lang="uk-UA" sz="1200" b="1" i="1" dirty="0">
                  <a:solidFill>
                    <a:schemeClr val="tx1"/>
                  </a:solidFill>
                </a:rPr>
                <a:t>(аварійно-відновлювальні роботи житлового фонду, будівництво майданчика для тимчасового житла)</a:t>
              </a:r>
            </a:p>
          </p:txBody>
        </p:sp>
        <p:sp>
          <p:nvSpPr>
            <p:cNvPr id="47" name="Шестиугольник 46">
              <a:extLst>
                <a:ext uri="{FF2B5EF4-FFF2-40B4-BE49-F238E27FC236}">
                  <a16:creationId xmlns:a16="http://schemas.microsoft.com/office/drawing/2014/main" id="{03918F10-BB15-40E7-A507-E5CD9907B7C7}"/>
                </a:ext>
              </a:extLst>
            </p:cNvPr>
            <p:cNvSpPr/>
            <p:nvPr/>
          </p:nvSpPr>
          <p:spPr>
            <a:xfrm>
              <a:off x="10148063" y="799720"/>
              <a:ext cx="1260909" cy="586628"/>
            </a:xfrm>
            <a:prstGeom prst="hexagon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b="1" dirty="0">
                  <a:solidFill>
                    <a:schemeClr val="tx1"/>
                  </a:solidFill>
                </a:rPr>
                <a:t>14,8</a:t>
              </a:r>
              <a:endParaRPr lang="uk-UA" sz="1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57B6A4F7-2209-477B-A7E8-6CF7ADFDBFB0}"/>
              </a:ext>
            </a:extLst>
          </p:cNvPr>
          <p:cNvGrpSpPr/>
          <p:nvPr/>
        </p:nvGrpSpPr>
        <p:grpSpPr>
          <a:xfrm>
            <a:off x="5089624" y="5157476"/>
            <a:ext cx="6959734" cy="564708"/>
            <a:chOff x="5265018" y="653872"/>
            <a:chExt cx="6400264" cy="868656"/>
          </a:xfrm>
          <a:solidFill>
            <a:srgbClr val="DB3D5B"/>
          </a:solidFill>
        </p:grpSpPr>
        <p:sp>
          <p:nvSpPr>
            <p:cNvPr id="42" name="Блок-схема: альтернативный процесс 41">
              <a:extLst>
                <a:ext uri="{FF2B5EF4-FFF2-40B4-BE49-F238E27FC236}">
                  <a16:creationId xmlns:a16="http://schemas.microsoft.com/office/drawing/2014/main" id="{78BFF5CF-63F4-411E-B558-B9BD3B864F35}"/>
                </a:ext>
              </a:extLst>
            </p:cNvPr>
            <p:cNvSpPr/>
            <p:nvPr/>
          </p:nvSpPr>
          <p:spPr>
            <a:xfrm>
              <a:off x="5265018" y="673768"/>
              <a:ext cx="5126000" cy="838899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800" b="1" dirty="0">
                  <a:solidFill>
                    <a:schemeClr val="tx1"/>
                  </a:solidFill>
                </a:rPr>
                <a:t>Інша діяльність</a:t>
              </a:r>
            </a:p>
          </p:txBody>
        </p:sp>
        <p:sp>
          <p:nvSpPr>
            <p:cNvPr id="43" name="Шестиугольник 42">
              <a:extLst>
                <a:ext uri="{FF2B5EF4-FFF2-40B4-BE49-F238E27FC236}">
                  <a16:creationId xmlns:a16="http://schemas.microsoft.com/office/drawing/2014/main" id="{2209223D-7269-4F0E-A57F-217C25D41CB5}"/>
                </a:ext>
              </a:extLst>
            </p:cNvPr>
            <p:cNvSpPr/>
            <p:nvPr/>
          </p:nvSpPr>
          <p:spPr>
            <a:xfrm>
              <a:off x="10471024" y="653872"/>
              <a:ext cx="1194258" cy="868656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sz="1800" b="1" dirty="0">
                  <a:solidFill>
                    <a:schemeClr val="tx1"/>
                  </a:solidFill>
                </a:rPr>
                <a:t>7,1</a:t>
              </a:r>
            </a:p>
          </p:txBody>
        </p:sp>
      </p:grpSp>
      <p:sp>
        <p:nvSpPr>
          <p:cNvPr id="20" name="Овал 19">
            <a:extLst>
              <a:ext uri="{FF2B5EF4-FFF2-40B4-BE49-F238E27FC236}">
                <a16:creationId xmlns:a16="http://schemas.microsoft.com/office/drawing/2014/main" id="{4C02AD71-4414-4E32-B8A2-2DCAEC232784}"/>
              </a:ext>
            </a:extLst>
          </p:cNvPr>
          <p:cNvSpPr/>
          <p:nvPr/>
        </p:nvSpPr>
        <p:spPr>
          <a:xfrm>
            <a:off x="803115" y="1571805"/>
            <a:ext cx="3639601" cy="3701661"/>
          </a:xfrm>
          <a:prstGeom prst="ellipse">
            <a:avLst/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dirty="0"/>
          </a:p>
        </p:txBody>
      </p:sp>
      <p:cxnSp>
        <p:nvCxnSpPr>
          <p:cNvPr id="21" name="Соединитель: изогнутый 20">
            <a:extLst>
              <a:ext uri="{FF2B5EF4-FFF2-40B4-BE49-F238E27FC236}">
                <a16:creationId xmlns:a16="http://schemas.microsoft.com/office/drawing/2014/main" id="{89E26AB4-9F91-4723-A28D-44E27F08E539}"/>
              </a:ext>
            </a:extLst>
          </p:cNvPr>
          <p:cNvCxnSpPr>
            <a:cxnSpLocks/>
            <a:stCxn id="50" idx="0"/>
            <a:endCxn id="48" idx="1"/>
          </p:cNvCxnSpPr>
          <p:nvPr/>
        </p:nvCxnSpPr>
        <p:spPr>
          <a:xfrm rot="5400000" flipH="1" flipV="1">
            <a:off x="3953091" y="856723"/>
            <a:ext cx="686985" cy="1479517"/>
          </a:xfrm>
          <a:prstGeom prst="curvedConnector2">
            <a:avLst/>
          </a:prstGeom>
          <a:ln>
            <a:solidFill>
              <a:schemeClr val="bg2">
                <a:lumMod val="50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Соединитель: изогнутый 21">
            <a:extLst>
              <a:ext uri="{FF2B5EF4-FFF2-40B4-BE49-F238E27FC236}">
                <a16:creationId xmlns:a16="http://schemas.microsoft.com/office/drawing/2014/main" id="{A1D0B0BB-6967-4A33-BCED-3754E3DBB720}"/>
              </a:ext>
            </a:extLst>
          </p:cNvPr>
          <p:cNvCxnSpPr>
            <a:cxnSpLocks/>
            <a:stCxn id="52" idx="6"/>
            <a:endCxn id="46" idx="1"/>
          </p:cNvCxnSpPr>
          <p:nvPr/>
        </p:nvCxnSpPr>
        <p:spPr>
          <a:xfrm flipV="1">
            <a:off x="4157402" y="2119328"/>
            <a:ext cx="874571" cy="348383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Соединитель: изогнутый 23">
            <a:extLst>
              <a:ext uri="{FF2B5EF4-FFF2-40B4-BE49-F238E27FC236}">
                <a16:creationId xmlns:a16="http://schemas.microsoft.com/office/drawing/2014/main" id="{58BBB207-1BD8-42A0-B23A-85E3AB5C1D1C}"/>
              </a:ext>
            </a:extLst>
          </p:cNvPr>
          <p:cNvCxnSpPr>
            <a:cxnSpLocks/>
            <a:stCxn id="56" idx="5"/>
            <a:endCxn id="42" idx="1"/>
          </p:cNvCxnSpPr>
          <p:nvPr/>
        </p:nvCxnSpPr>
        <p:spPr>
          <a:xfrm rot="16200000" flipH="1">
            <a:off x="4126785" y="4480253"/>
            <a:ext cx="873250" cy="1052428"/>
          </a:xfrm>
          <a:prstGeom prst="curvedConnector2">
            <a:avLst/>
          </a:prstGeom>
          <a:ln>
            <a:solidFill>
              <a:schemeClr val="bg2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9320007-CDDE-4C46-8F01-695566473709}"/>
              </a:ext>
            </a:extLst>
          </p:cNvPr>
          <p:cNvSpPr/>
          <p:nvPr/>
        </p:nvSpPr>
        <p:spPr>
          <a:xfrm>
            <a:off x="1198366" y="3589943"/>
            <a:ext cx="2794090" cy="929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 eaLnBrk="0" hangingPunct="0"/>
            <a:r>
              <a:rPr lang="ru-RU" sz="1600" b="1" dirty="0">
                <a:solidFill>
                  <a:srgbClr val="FF0000"/>
                </a:solidFill>
                <a:ea typeface="맑은 고딕"/>
                <a:cs typeface="맑은 고딕"/>
              </a:rPr>
              <a:t>-246,6 млн грн</a:t>
            </a:r>
          </a:p>
          <a:p>
            <a:pPr algn="ctr" defTabSz="457200" eaLnBrk="0" hangingPunct="0"/>
            <a:r>
              <a:rPr lang="ru-RU" sz="1600" b="1" dirty="0">
                <a:solidFill>
                  <a:srgbClr val="FF0000"/>
                </a:solidFill>
                <a:ea typeface="맑은 고딕"/>
                <a:cs typeface="맑은 고딕"/>
              </a:rPr>
              <a:t> (на 33,8 %) менше</a:t>
            </a:r>
          </a:p>
          <a:p>
            <a:pPr algn="ctr" defTabSz="457200" eaLnBrk="0" hangingPunct="0"/>
            <a:r>
              <a:rPr lang="uk-UA" sz="1600" b="1" dirty="0">
                <a:solidFill>
                  <a:srgbClr val="FF0000"/>
                </a:solidFill>
                <a:ea typeface="맑은 고딕"/>
                <a:cs typeface="맑은 고딕"/>
              </a:rPr>
              <a:t> за видатки</a:t>
            </a:r>
            <a:endParaRPr lang="ru-RU" sz="1600" b="1" dirty="0">
              <a:solidFill>
                <a:srgbClr val="FF0000"/>
              </a:solidFill>
              <a:ea typeface="맑은 고딕"/>
              <a:cs typeface="맑은 고딕"/>
            </a:endParaRPr>
          </a:p>
          <a:p>
            <a:pPr algn="ctr" defTabSz="457200" eaLnBrk="0" hangingPunct="0"/>
            <a:r>
              <a:rPr lang="ru-RU" sz="1600" b="1" dirty="0">
                <a:solidFill>
                  <a:srgbClr val="FF0000"/>
                </a:solidFill>
                <a:ea typeface="맑은 고딕"/>
                <a:cs typeface="맑은 고딕"/>
              </a:rPr>
              <a:t>2024 року</a:t>
            </a:r>
            <a:endParaRPr lang="ru-RU" sz="1600" b="1" dirty="0">
              <a:solidFill>
                <a:srgbClr val="000000"/>
              </a:solidFill>
              <a:ea typeface="맑은 고딕"/>
              <a:cs typeface="맑은 고딕"/>
            </a:endParaRPr>
          </a:p>
          <a:p>
            <a:pPr algn="ctr"/>
            <a:endParaRPr lang="uk-UA" sz="16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0DA4BAB-2615-4345-AF36-44AFCDF6B697}"/>
              </a:ext>
            </a:extLst>
          </p:cNvPr>
          <p:cNvSpPr/>
          <p:nvPr/>
        </p:nvSpPr>
        <p:spPr>
          <a:xfrm>
            <a:off x="1663108" y="2676268"/>
            <a:ext cx="1919616" cy="838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 eaLnBrk="0" hangingPunct="0"/>
            <a:r>
              <a:rPr lang="ru-RU" sz="5400" b="1" dirty="0">
                <a:solidFill>
                  <a:schemeClr val="tx1"/>
                </a:solidFill>
                <a:ea typeface="맑은 고딕"/>
                <a:cs typeface="맑은 고딕"/>
              </a:rPr>
              <a:t>482,8</a:t>
            </a:r>
          </a:p>
        </p:txBody>
      </p:sp>
      <p:sp>
        <p:nvSpPr>
          <p:cNvPr id="29" name="TextBox 68">
            <a:extLst>
              <a:ext uri="{FF2B5EF4-FFF2-40B4-BE49-F238E27FC236}">
                <a16:creationId xmlns:a16="http://schemas.microsoft.com/office/drawing/2014/main" id="{6D3CC6D6-4F9C-448B-BBD9-E2144530E7F7}"/>
              </a:ext>
            </a:extLst>
          </p:cNvPr>
          <p:cNvSpPr txBox="1"/>
          <p:nvPr/>
        </p:nvSpPr>
        <p:spPr>
          <a:xfrm>
            <a:off x="1050569" y="105671"/>
            <a:ext cx="109811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/>
              <a:t>Структура видатків </a:t>
            </a:r>
            <a:r>
              <a:rPr lang="ru-RU" sz="2000" b="1" dirty="0">
                <a:latin typeface="Calibri" pitchFamily="34" charset="0"/>
                <a:ea typeface="맑은 고딕"/>
                <a:cs typeface="Times New Roman" pitchFamily="18" charset="0"/>
              </a:rPr>
              <a:t>бюджету Чернігівської міської територіальної громади </a:t>
            </a:r>
            <a:r>
              <a:rPr lang="ru-RU" sz="2000" b="1" dirty="0"/>
              <a:t>на житлово-комунальне господарство </a:t>
            </a:r>
            <a:r>
              <a:rPr lang="ru-RU" sz="2000" b="1" dirty="0">
                <a:latin typeface="Calibri" pitchFamily="34" charset="0"/>
                <a:ea typeface="맑은 고딕"/>
                <a:cs typeface="Times New Roman" pitchFamily="18" charset="0"/>
              </a:rPr>
              <a:t>за 2025 рік</a:t>
            </a:r>
            <a:r>
              <a:rPr lang="ru-RU" sz="2000" b="1" dirty="0"/>
              <a:t>, млн грн</a:t>
            </a:r>
          </a:p>
        </p:txBody>
      </p: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13ACB143-1310-40A8-A0BE-3D0EB64315B9}"/>
              </a:ext>
            </a:extLst>
          </p:cNvPr>
          <p:cNvGrpSpPr/>
          <p:nvPr/>
        </p:nvGrpSpPr>
        <p:grpSpPr>
          <a:xfrm>
            <a:off x="5014608" y="2566115"/>
            <a:ext cx="6974338" cy="1296880"/>
            <a:chOff x="5376698" y="1408898"/>
            <a:chExt cx="6183027" cy="70681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36" name="Блок-схема: альтернативный процесс 35">
              <a:extLst>
                <a:ext uri="{FF2B5EF4-FFF2-40B4-BE49-F238E27FC236}">
                  <a16:creationId xmlns:a16="http://schemas.microsoft.com/office/drawing/2014/main" id="{DD5C0813-A5B0-42C2-B90C-F31A98EF3292}"/>
                </a:ext>
              </a:extLst>
            </p:cNvPr>
            <p:cNvSpPr/>
            <p:nvPr/>
          </p:nvSpPr>
          <p:spPr>
            <a:xfrm>
              <a:off x="5376698" y="1444026"/>
              <a:ext cx="4922394" cy="671682"/>
            </a:xfrm>
            <a:prstGeom prst="flowChartAlternateProcess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b="1" dirty="0">
                  <a:solidFill>
                    <a:schemeClr val="tx1"/>
                  </a:solidFill>
                </a:rPr>
                <a:t>Реконструкція та будівництво об’єктів ЖКГ </a:t>
              </a:r>
            </a:p>
            <a:p>
              <a:pPr algn="ctr"/>
              <a:r>
                <a:rPr lang="uk-UA" dirty="0">
                  <a:solidFill>
                    <a:srgbClr val="FF0000"/>
                  </a:solidFill>
                </a:rPr>
                <a:t> </a:t>
              </a:r>
              <a:r>
                <a:rPr lang="uk-UA" sz="1200" b="1" i="1" dirty="0">
                  <a:solidFill>
                    <a:schemeClr val="tx1"/>
                  </a:solidFill>
                </a:rPr>
                <a:t>(реконструкція території кладовища “Ялівщина”, розширення міського кладовища “Яцево”, виготовлення та встановлення стилізованих надмогильних меморіальних споруд та капітальний ремонт відстійників на каналізаційних очисних спорудах м. Чернігова та артезіанської свердловини)</a:t>
              </a:r>
            </a:p>
          </p:txBody>
        </p:sp>
        <p:sp>
          <p:nvSpPr>
            <p:cNvPr id="37" name="Шестиугольник 36">
              <a:extLst>
                <a:ext uri="{FF2B5EF4-FFF2-40B4-BE49-F238E27FC236}">
                  <a16:creationId xmlns:a16="http://schemas.microsoft.com/office/drawing/2014/main" id="{34628D69-134F-4ACD-A3DD-CD1637677150}"/>
                </a:ext>
              </a:extLst>
            </p:cNvPr>
            <p:cNvSpPr/>
            <p:nvPr/>
          </p:nvSpPr>
          <p:spPr>
            <a:xfrm>
              <a:off x="10400545" y="1408898"/>
              <a:ext cx="1159180" cy="671682"/>
            </a:xfrm>
            <a:prstGeom prst="hexagon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b="1" dirty="0">
                  <a:solidFill>
                    <a:schemeClr val="tx1"/>
                  </a:solidFill>
                </a:rPr>
                <a:t>41,2</a:t>
              </a:r>
              <a:endParaRPr lang="uk-UA" sz="1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FCFF8281-B08C-4394-8719-BE7C2CE87718}"/>
              </a:ext>
            </a:extLst>
          </p:cNvPr>
          <p:cNvGrpSpPr/>
          <p:nvPr/>
        </p:nvGrpSpPr>
        <p:grpSpPr>
          <a:xfrm>
            <a:off x="4071710" y="3220854"/>
            <a:ext cx="288758" cy="279134"/>
            <a:chOff x="3955984" y="2766868"/>
            <a:chExt cx="288758" cy="279134"/>
          </a:xfrm>
          <a:solidFill>
            <a:schemeClr val="bg2">
              <a:lumMod val="75000"/>
            </a:schemeClr>
          </a:solidFill>
        </p:grpSpPr>
        <p:sp>
          <p:nvSpPr>
            <p:cNvPr id="34" name="Овал 33">
              <a:extLst>
                <a:ext uri="{FF2B5EF4-FFF2-40B4-BE49-F238E27FC236}">
                  <a16:creationId xmlns:a16="http://schemas.microsoft.com/office/drawing/2014/main" id="{6B3FD324-6601-4B06-93DD-53B8C65BA59D}"/>
                </a:ext>
              </a:extLst>
            </p:cNvPr>
            <p:cNvSpPr/>
            <p:nvPr/>
          </p:nvSpPr>
          <p:spPr>
            <a:xfrm>
              <a:off x="3955984" y="2766868"/>
              <a:ext cx="288758" cy="27913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BA7148E4-3AAD-42F1-8239-BE6D68B8ABE7}"/>
                </a:ext>
              </a:extLst>
            </p:cNvPr>
            <p:cNvSpPr/>
            <p:nvPr/>
          </p:nvSpPr>
          <p:spPr>
            <a:xfrm>
              <a:off x="4043011" y="2844220"/>
              <a:ext cx="114703" cy="12443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</p:grpSp>
      <p:cxnSp>
        <p:nvCxnSpPr>
          <p:cNvPr id="32" name="Соединитель: изогнутый 31">
            <a:extLst>
              <a:ext uri="{FF2B5EF4-FFF2-40B4-BE49-F238E27FC236}">
                <a16:creationId xmlns:a16="http://schemas.microsoft.com/office/drawing/2014/main" id="{7B0D4C59-49FC-4ED7-8A00-F7D6E906320E}"/>
              </a:ext>
            </a:extLst>
          </p:cNvPr>
          <p:cNvCxnSpPr>
            <a:cxnSpLocks/>
            <a:stCxn id="34" idx="6"/>
            <a:endCxn id="36" idx="1"/>
          </p:cNvCxnSpPr>
          <p:nvPr/>
        </p:nvCxnSpPr>
        <p:spPr>
          <a:xfrm flipV="1">
            <a:off x="4360468" y="3246782"/>
            <a:ext cx="654140" cy="113639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>
            <a:extLst>
              <a:ext uri="{FF2B5EF4-FFF2-40B4-BE49-F238E27FC236}">
                <a16:creationId xmlns:a16="http://schemas.microsoft.com/office/drawing/2014/main" id="{F3681FC5-35DD-45AE-A273-21F97214C520}"/>
              </a:ext>
            </a:extLst>
          </p:cNvPr>
          <p:cNvSpPr/>
          <p:nvPr/>
        </p:nvSpPr>
        <p:spPr>
          <a:xfrm>
            <a:off x="4148761" y="3298206"/>
            <a:ext cx="114703" cy="1244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dirty="0"/>
          </a:p>
        </p:txBody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9519970B-DE5C-436F-A2AE-502D5D74EA69}"/>
              </a:ext>
            </a:extLst>
          </p:cNvPr>
          <p:cNvGrpSpPr/>
          <p:nvPr/>
        </p:nvGrpSpPr>
        <p:grpSpPr>
          <a:xfrm>
            <a:off x="5031973" y="3972522"/>
            <a:ext cx="7017385" cy="1104055"/>
            <a:chOff x="4797252" y="1787568"/>
            <a:chExt cx="5454022" cy="1171701"/>
          </a:xfrm>
          <a:solidFill>
            <a:srgbClr val="F29886"/>
          </a:solidFill>
        </p:grpSpPr>
        <p:sp>
          <p:nvSpPr>
            <p:cNvPr id="44" name="Блок-схема: альтернативный процесс 43">
              <a:extLst>
                <a:ext uri="{FF2B5EF4-FFF2-40B4-BE49-F238E27FC236}">
                  <a16:creationId xmlns:a16="http://schemas.microsoft.com/office/drawing/2014/main" id="{D4BFE9E2-59EB-4058-8DC1-4C2E1416B019}"/>
                </a:ext>
              </a:extLst>
            </p:cNvPr>
            <p:cNvSpPr/>
            <p:nvPr/>
          </p:nvSpPr>
          <p:spPr>
            <a:xfrm>
              <a:off x="4797252" y="1787568"/>
              <a:ext cx="4449774" cy="1171701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defRPr/>
              </a:pPr>
              <a:r>
                <a:rPr lang="uk-UA" sz="1600" b="1" kern="0" dirty="0">
                  <a:solidFill>
                    <a:prstClr val="black"/>
                  </a:solidFill>
                </a:rPr>
                <a:t>Внески у статутні капітали комунальних підприємств Чернігівської міської ради та підтримка підприємств критичної інфраструктури </a:t>
              </a:r>
            </a:p>
            <a:p>
              <a:pPr lvl="0" algn="ctr">
                <a:defRPr/>
              </a:pPr>
              <a:r>
                <a:rPr lang="uk-UA" sz="1200" b="1" i="1" dirty="0">
                  <a:solidFill>
                    <a:schemeClr val="tx1"/>
                  </a:solidFill>
                </a:rPr>
                <a:t>(КП “Чернігівводоканал” ЧМР, КП“ТКЕ” ЧМР, КП “АТП-2528” ЧМР, КП “Міськсвітло” ЧМР</a:t>
              </a:r>
              <a:r>
                <a:rPr lang="ru-RU" sz="1200" b="1" i="1" dirty="0">
                  <a:solidFill>
                    <a:schemeClr val="tx1"/>
                  </a:solidFill>
                </a:rPr>
                <a:t>)</a:t>
              </a:r>
              <a:endParaRPr lang="uk-UA" sz="1200" b="1" i="1" dirty="0">
                <a:solidFill>
                  <a:schemeClr val="tx1"/>
                </a:solidFill>
              </a:endParaRPr>
            </a:p>
          </p:txBody>
        </p:sp>
        <p:sp>
          <p:nvSpPr>
            <p:cNvPr id="45" name="Шестиугольник 44">
              <a:extLst>
                <a:ext uri="{FF2B5EF4-FFF2-40B4-BE49-F238E27FC236}">
                  <a16:creationId xmlns:a16="http://schemas.microsoft.com/office/drawing/2014/main" id="{B90D56C3-B534-4678-8B39-4A5820313291}"/>
                </a:ext>
              </a:extLst>
            </p:cNvPr>
            <p:cNvSpPr/>
            <p:nvPr/>
          </p:nvSpPr>
          <p:spPr>
            <a:xfrm>
              <a:off x="9286527" y="1862335"/>
              <a:ext cx="964747" cy="911487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b="1" dirty="0">
                  <a:solidFill>
                    <a:schemeClr val="tx1"/>
                  </a:solidFill>
                </a:rPr>
                <a:t>141,1</a:t>
              </a:r>
              <a:endParaRPr lang="uk-UA" sz="1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55" name="Группа 54">
            <a:extLst>
              <a:ext uri="{FF2B5EF4-FFF2-40B4-BE49-F238E27FC236}">
                <a16:creationId xmlns:a16="http://schemas.microsoft.com/office/drawing/2014/main" id="{3FCE8C74-5AFA-4B9B-9A2A-6E312F265D82}"/>
              </a:ext>
            </a:extLst>
          </p:cNvPr>
          <p:cNvGrpSpPr/>
          <p:nvPr/>
        </p:nvGrpSpPr>
        <p:grpSpPr>
          <a:xfrm>
            <a:off x="5072025" y="5815875"/>
            <a:ext cx="7000320" cy="792150"/>
            <a:chOff x="5662640" y="665883"/>
            <a:chExt cx="6485271" cy="846784"/>
          </a:xfrm>
          <a:solidFill>
            <a:srgbClr val="E056C6"/>
          </a:solidFill>
        </p:grpSpPr>
        <p:sp>
          <p:nvSpPr>
            <p:cNvPr id="58" name="Блок-схема: альтернативный процесс 57">
              <a:extLst>
                <a:ext uri="{FF2B5EF4-FFF2-40B4-BE49-F238E27FC236}">
                  <a16:creationId xmlns:a16="http://schemas.microsoft.com/office/drawing/2014/main" id="{091AFEE6-A070-46D8-9B03-AE0727029550}"/>
                </a:ext>
              </a:extLst>
            </p:cNvPr>
            <p:cNvSpPr/>
            <p:nvPr/>
          </p:nvSpPr>
          <p:spPr>
            <a:xfrm>
              <a:off x="5662640" y="673768"/>
              <a:ext cx="5148882" cy="838899"/>
            </a:xfrm>
            <a:prstGeom prst="flowChartAlternateProcess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b="1" dirty="0">
                  <a:solidFill>
                    <a:schemeClr val="tx1"/>
                  </a:solidFill>
                </a:rPr>
                <a:t>Охорона навколишнього природного середовища</a:t>
              </a:r>
              <a:endParaRPr lang="uk-UA" sz="1800" b="1" dirty="0">
                <a:solidFill>
                  <a:schemeClr val="tx1"/>
                </a:solidFill>
              </a:endParaRPr>
            </a:p>
          </p:txBody>
        </p:sp>
        <p:sp>
          <p:nvSpPr>
            <p:cNvPr id="59" name="Шестиугольник 58">
              <a:extLst>
                <a:ext uri="{FF2B5EF4-FFF2-40B4-BE49-F238E27FC236}">
                  <a16:creationId xmlns:a16="http://schemas.microsoft.com/office/drawing/2014/main" id="{5084AD31-B481-4B2F-95AF-809520D40180}"/>
                </a:ext>
              </a:extLst>
            </p:cNvPr>
            <p:cNvSpPr/>
            <p:nvPr/>
          </p:nvSpPr>
          <p:spPr>
            <a:xfrm>
              <a:off x="10887002" y="665883"/>
              <a:ext cx="1260909" cy="838899"/>
            </a:xfrm>
            <a:prstGeom prst="hexagon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uk-UA" b="1" dirty="0">
                  <a:solidFill>
                    <a:schemeClr val="tx1"/>
                  </a:solidFill>
                </a:rPr>
                <a:t>2,7</a:t>
              </a:r>
              <a:endParaRPr lang="uk-UA" sz="18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0" name="Группа 59">
            <a:extLst>
              <a:ext uri="{FF2B5EF4-FFF2-40B4-BE49-F238E27FC236}">
                <a16:creationId xmlns:a16="http://schemas.microsoft.com/office/drawing/2014/main" id="{797C57B6-F2F0-471F-A14B-4EB51CE37756}"/>
              </a:ext>
            </a:extLst>
          </p:cNvPr>
          <p:cNvGrpSpPr/>
          <p:nvPr/>
        </p:nvGrpSpPr>
        <p:grpSpPr>
          <a:xfrm>
            <a:off x="3994567" y="3755780"/>
            <a:ext cx="288758" cy="279134"/>
            <a:chOff x="3955984" y="2766868"/>
            <a:chExt cx="288758" cy="279134"/>
          </a:xfrm>
        </p:grpSpPr>
        <p:sp>
          <p:nvSpPr>
            <p:cNvPr id="61" name="Овал 60">
              <a:extLst>
                <a:ext uri="{FF2B5EF4-FFF2-40B4-BE49-F238E27FC236}">
                  <a16:creationId xmlns:a16="http://schemas.microsoft.com/office/drawing/2014/main" id="{A504A70D-D354-478D-A3F6-93DDE3647289}"/>
                </a:ext>
              </a:extLst>
            </p:cNvPr>
            <p:cNvSpPr/>
            <p:nvPr/>
          </p:nvSpPr>
          <p:spPr>
            <a:xfrm>
              <a:off x="3955984" y="2766868"/>
              <a:ext cx="288758" cy="279134"/>
            </a:xfrm>
            <a:prstGeom prst="ellipse">
              <a:avLst/>
            </a:prstGeom>
            <a:solidFill>
              <a:srgbClr val="EF83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  <p:sp>
          <p:nvSpPr>
            <p:cNvPr id="62" name="Овал 61">
              <a:extLst>
                <a:ext uri="{FF2B5EF4-FFF2-40B4-BE49-F238E27FC236}">
                  <a16:creationId xmlns:a16="http://schemas.microsoft.com/office/drawing/2014/main" id="{30DC71DC-1142-479E-9841-3382DBFA742E}"/>
                </a:ext>
              </a:extLst>
            </p:cNvPr>
            <p:cNvSpPr/>
            <p:nvPr/>
          </p:nvSpPr>
          <p:spPr>
            <a:xfrm>
              <a:off x="4043011" y="2844220"/>
              <a:ext cx="114703" cy="1244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</p:grpSp>
      <p:cxnSp>
        <p:nvCxnSpPr>
          <p:cNvPr id="65" name="Соединитель: изогнутый 64">
            <a:extLst>
              <a:ext uri="{FF2B5EF4-FFF2-40B4-BE49-F238E27FC236}">
                <a16:creationId xmlns:a16="http://schemas.microsoft.com/office/drawing/2014/main" id="{FFBDDE3F-BDA9-42FE-BD41-FEE8F63E42F5}"/>
              </a:ext>
            </a:extLst>
          </p:cNvPr>
          <p:cNvCxnSpPr>
            <a:cxnSpLocks/>
            <a:endCxn id="44" idx="1"/>
          </p:cNvCxnSpPr>
          <p:nvPr/>
        </p:nvCxnSpPr>
        <p:spPr>
          <a:xfrm>
            <a:off x="4281323" y="4016485"/>
            <a:ext cx="750650" cy="508065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E84E5932-EE57-4F9C-A8A2-22E5D89BFAAE}"/>
              </a:ext>
            </a:extLst>
          </p:cNvPr>
          <p:cNvGrpSpPr/>
          <p:nvPr/>
        </p:nvGrpSpPr>
        <p:grpSpPr>
          <a:xfrm>
            <a:off x="3131348" y="4746982"/>
            <a:ext cx="288758" cy="279134"/>
            <a:chOff x="3492365" y="4590046"/>
            <a:chExt cx="288758" cy="279134"/>
          </a:xfrm>
        </p:grpSpPr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36FFDE74-00FA-42B8-AC60-18916E3FE1AF}"/>
                </a:ext>
              </a:extLst>
            </p:cNvPr>
            <p:cNvSpPr/>
            <p:nvPr/>
          </p:nvSpPr>
          <p:spPr>
            <a:xfrm>
              <a:off x="3492365" y="4590046"/>
              <a:ext cx="288758" cy="279134"/>
            </a:xfrm>
            <a:prstGeom prst="ellipse">
              <a:avLst/>
            </a:prstGeom>
            <a:solidFill>
              <a:srgbClr val="DC3C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0D3E4B58-B41E-4374-8F64-3CCA7C0B4561}"/>
                </a:ext>
              </a:extLst>
            </p:cNvPr>
            <p:cNvSpPr/>
            <p:nvPr/>
          </p:nvSpPr>
          <p:spPr>
            <a:xfrm>
              <a:off x="3579392" y="4665689"/>
              <a:ext cx="114703" cy="1244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uk-UA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uk-UA" dirty="0"/>
            </a:p>
          </p:txBody>
        </p:sp>
      </p:grpSp>
      <p:cxnSp>
        <p:nvCxnSpPr>
          <p:cNvPr id="69" name="Соединитель: изогнутый 68">
            <a:extLst>
              <a:ext uri="{FF2B5EF4-FFF2-40B4-BE49-F238E27FC236}">
                <a16:creationId xmlns:a16="http://schemas.microsoft.com/office/drawing/2014/main" id="{4A07CBA1-63BE-42F0-88DE-F1596BD34E65}"/>
              </a:ext>
            </a:extLst>
          </p:cNvPr>
          <p:cNvCxnSpPr>
            <a:cxnSpLocks/>
            <a:endCxn id="58" idx="1"/>
          </p:cNvCxnSpPr>
          <p:nvPr/>
        </p:nvCxnSpPr>
        <p:spPr>
          <a:xfrm>
            <a:off x="3377818" y="4985238"/>
            <a:ext cx="1694207" cy="1230400"/>
          </a:xfrm>
          <a:prstGeom prst="curvedConnector3">
            <a:avLst>
              <a:gd name="adj1" fmla="val 50000"/>
            </a:avLst>
          </a:prstGeom>
          <a:ln>
            <a:solidFill>
              <a:schemeClr val="bg2">
                <a:lumMod val="50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830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B1B7C3-F852-43A4-84DA-A0792324E013}"/>
              </a:ext>
            </a:extLst>
          </p:cNvPr>
          <p:cNvSpPr>
            <a:spLocks noGrp="1"/>
          </p:cNvSpPr>
          <p:nvPr/>
        </p:nvSpPr>
        <p:spPr>
          <a:xfrm>
            <a:off x="2159563" y="0"/>
            <a:ext cx="10032437" cy="1069514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spcBef>
                <a:spcPct val="0"/>
              </a:spcBef>
              <a:buNone/>
              <a:defRPr sz="40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5" name="Text Box 48">
            <a:extLst>
              <a:ext uri="{FF2B5EF4-FFF2-40B4-BE49-F238E27FC236}">
                <a16:creationId xmlns:a16="http://schemas.microsoft.com/office/drawing/2014/main" id="{A768BCAF-ADE3-4370-B5EB-DC4BAAEEA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020" y="0"/>
            <a:ext cx="114039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  <a:ea typeface="맑은 고딕"/>
                <a:cs typeface="Times New Roman" pitchFamily="18" charset="0"/>
              </a:rPr>
              <a:t>Структура видатків бюджету Чернігівської міської територіальної громади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  <a:ea typeface="맑은 고딕"/>
                <a:cs typeface="Times New Roman" pitchFamily="18" charset="0"/>
              </a:rPr>
              <a:t> з організації благоустрою за 2025 рік, млн грн   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2768EAF3-F021-4989-B68F-2523B61685EE}"/>
              </a:ext>
            </a:extLst>
          </p:cNvPr>
          <p:cNvGrpSpPr/>
          <p:nvPr/>
        </p:nvGrpSpPr>
        <p:grpSpPr>
          <a:xfrm>
            <a:off x="6779075" y="791948"/>
            <a:ext cx="1105275" cy="1056033"/>
            <a:chOff x="6487427" y="779682"/>
            <a:chExt cx="1105275" cy="1056033"/>
          </a:xfrm>
        </p:grpSpPr>
        <p:sp>
          <p:nvSpPr>
            <p:cNvPr id="53" name="Овал 52">
              <a:extLst>
                <a:ext uri="{FF2B5EF4-FFF2-40B4-BE49-F238E27FC236}">
                  <a16:creationId xmlns:a16="http://schemas.microsoft.com/office/drawing/2014/main" id="{3090DC97-CD77-44FA-9E08-518FEF2BFD26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4" name="Овал 53">
              <a:extLst>
                <a:ext uri="{FF2B5EF4-FFF2-40B4-BE49-F238E27FC236}">
                  <a16:creationId xmlns:a16="http://schemas.microsoft.com/office/drawing/2014/main" id="{D03E4480-0E9D-4028-99EC-ED020B3EEACC}"/>
                </a:ext>
              </a:extLst>
            </p:cNvPr>
            <p:cNvSpPr/>
            <p:nvPr/>
          </p:nvSpPr>
          <p:spPr>
            <a:xfrm>
              <a:off x="6576441" y="838899"/>
              <a:ext cx="927246" cy="930301"/>
            </a:xfrm>
            <a:prstGeom prst="ellipse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5" name="Picture 12" descr="1200px-Coat_of_Arms_of_Chernihiv">
            <a:extLst>
              <a:ext uri="{FF2B5EF4-FFF2-40B4-BE49-F238E27FC236}">
                <a16:creationId xmlns:a16="http://schemas.microsoft.com/office/drawing/2014/main" id="{AFF5654F-9ABB-4175-8924-E1CC78664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8FB69137-4045-4E9D-8E3E-522A5995A0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45DB535B-B1C5-41E2-980D-52B394B59BC2}"/>
              </a:ext>
            </a:extLst>
          </p:cNvPr>
          <p:cNvGrpSpPr/>
          <p:nvPr/>
        </p:nvGrpSpPr>
        <p:grpSpPr>
          <a:xfrm>
            <a:off x="3272176" y="855676"/>
            <a:ext cx="4887969" cy="4842336"/>
            <a:chOff x="3198796" y="1200272"/>
            <a:chExt cx="4887969" cy="4842336"/>
          </a:xfrm>
        </p:grpSpPr>
        <p:grpSp>
          <p:nvGrpSpPr>
            <p:cNvPr id="55" name="Группа 54">
              <a:extLst>
                <a:ext uri="{FF2B5EF4-FFF2-40B4-BE49-F238E27FC236}">
                  <a16:creationId xmlns:a16="http://schemas.microsoft.com/office/drawing/2014/main" id="{805C2139-17F3-4F9C-9F12-ABBC688A2E12}"/>
                </a:ext>
              </a:extLst>
            </p:cNvPr>
            <p:cNvGrpSpPr/>
            <p:nvPr/>
          </p:nvGrpSpPr>
          <p:grpSpPr>
            <a:xfrm>
              <a:off x="4227611" y="2048937"/>
              <a:ext cx="2933586" cy="2993900"/>
              <a:chOff x="1291905" y="1635852"/>
              <a:chExt cx="2466363" cy="2474753"/>
            </a:xfrm>
          </p:grpSpPr>
          <p:sp>
            <p:nvSpPr>
              <p:cNvPr id="62" name="Овал 61">
                <a:extLst>
                  <a:ext uri="{FF2B5EF4-FFF2-40B4-BE49-F238E27FC236}">
                    <a16:creationId xmlns:a16="http://schemas.microsoft.com/office/drawing/2014/main" id="{DB901448-961B-422E-AFE6-130481B4383B}"/>
                  </a:ext>
                </a:extLst>
              </p:cNvPr>
              <p:cNvSpPr/>
              <p:nvPr/>
            </p:nvSpPr>
            <p:spPr>
              <a:xfrm>
                <a:off x="1291905" y="1635852"/>
                <a:ext cx="2466363" cy="2474753"/>
              </a:xfrm>
              <a:prstGeom prst="ellipse">
                <a:avLst/>
              </a:pr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3" name="Круг: прозрачная заливка 62">
                <a:extLst>
                  <a:ext uri="{FF2B5EF4-FFF2-40B4-BE49-F238E27FC236}">
                    <a16:creationId xmlns:a16="http://schemas.microsoft.com/office/drawing/2014/main" id="{0000F5A9-0D1B-4ADF-94C3-6827426EBFB2}"/>
                  </a:ext>
                </a:extLst>
              </p:cNvPr>
              <p:cNvSpPr/>
              <p:nvPr/>
            </p:nvSpPr>
            <p:spPr>
              <a:xfrm>
                <a:off x="1370054" y="1737447"/>
                <a:ext cx="2310063" cy="2271562"/>
              </a:xfrm>
              <a:prstGeom prst="donut">
                <a:avLst>
                  <a:gd name="adj" fmla="val 4653"/>
                </a:avLst>
              </a:prstGeom>
              <a:gradFill>
                <a:gsLst>
                  <a:gs pos="0">
                    <a:srgbClr val="FEDADA"/>
                  </a:gs>
                  <a:gs pos="32000">
                    <a:srgbClr val="FF0000"/>
                  </a:gs>
                  <a:gs pos="99454">
                    <a:srgbClr val="DB3D5B"/>
                  </a:gs>
                  <a:gs pos="65000">
                    <a:srgbClr val="DB3D5B"/>
                  </a:gs>
                </a:gsLst>
                <a:lin ang="5400000" scaled="1"/>
              </a:gradFill>
              <a:ln w="25400" cap="flat" cmpd="sng" algn="ctr">
                <a:noFill/>
                <a:prstDash val="solid"/>
              </a:ln>
              <a:effectLst>
                <a:outerShdw blurRad="508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uk-UA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6" name="Арка 55">
              <a:extLst>
                <a:ext uri="{FF2B5EF4-FFF2-40B4-BE49-F238E27FC236}">
                  <a16:creationId xmlns:a16="http://schemas.microsoft.com/office/drawing/2014/main" id="{C708B551-A91F-4EAB-96D3-37D725324729}"/>
                </a:ext>
              </a:extLst>
            </p:cNvPr>
            <p:cNvSpPr/>
            <p:nvPr/>
          </p:nvSpPr>
          <p:spPr>
            <a:xfrm rot="10800000">
              <a:off x="3402671" y="1544432"/>
              <a:ext cx="4554298" cy="4474367"/>
            </a:xfrm>
            <a:prstGeom prst="blockArc">
              <a:avLst>
                <a:gd name="adj1" fmla="val 12988952"/>
                <a:gd name="adj2" fmla="val 19351247"/>
                <a:gd name="adj3" fmla="val 14011"/>
              </a:avLst>
            </a:prstGeom>
            <a:noFill/>
            <a:ln w="6985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Арка 57">
              <a:extLst>
                <a:ext uri="{FF2B5EF4-FFF2-40B4-BE49-F238E27FC236}">
                  <a16:creationId xmlns:a16="http://schemas.microsoft.com/office/drawing/2014/main" id="{AC4E47A7-71AC-4A9A-A288-DD4F3C218EF0}"/>
                </a:ext>
              </a:extLst>
            </p:cNvPr>
            <p:cNvSpPr/>
            <p:nvPr/>
          </p:nvSpPr>
          <p:spPr>
            <a:xfrm rot="17454924">
              <a:off x="3158831" y="1240237"/>
              <a:ext cx="4554298" cy="4474367"/>
            </a:xfrm>
            <a:prstGeom prst="blockArc">
              <a:avLst>
                <a:gd name="adj1" fmla="val 12988952"/>
                <a:gd name="adj2" fmla="val 19351247"/>
                <a:gd name="adj3" fmla="val 14011"/>
              </a:avLst>
            </a:prstGeom>
            <a:noFill/>
            <a:ln w="6985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59" name="Прямая соединительная линия 58">
              <a:extLst>
                <a:ext uri="{FF2B5EF4-FFF2-40B4-BE49-F238E27FC236}">
                  <a16:creationId xmlns:a16="http://schemas.microsoft.com/office/drawing/2014/main" id="{952B5DD1-CA47-42BD-B7A6-A4F30A1A17A9}"/>
                </a:ext>
              </a:extLst>
            </p:cNvPr>
            <p:cNvCxnSpPr>
              <a:cxnSpLocks/>
            </p:cNvCxnSpPr>
            <p:nvPr/>
          </p:nvCxnSpPr>
          <p:spPr>
            <a:xfrm>
              <a:off x="3330341" y="2695074"/>
              <a:ext cx="596766" cy="173254"/>
            </a:xfrm>
            <a:prstGeom prst="line">
              <a:avLst/>
            </a:prstGeom>
            <a:noFill/>
            <a:ln w="6350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  <p:cxnSp>
          <p:nvCxnSpPr>
            <p:cNvPr id="60" name="Прямая соединительная линия 59">
              <a:extLst>
                <a:ext uri="{FF2B5EF4-FFF2-40B4-BE49-F238E27FC236}">
                  <a16:creationId xmlns:a16="http://schemas.microsoft.com/office/drawing/2014/main" id="{35380D6B-4979-4010-9915-7F9FE29EAB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61701" y="2695074"/>
              <a:ext cx="625064" cy="173254"/>
            </a:xfrm>
            <a:prstGeom prst="line">
              <a:avLst/>
            </a:prstGeom>
            <a:noFill/>
            <a:ln w="6350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  <p:cxnSp>
          <p:nvCxnSpPr>
            <p:cNvPr id="61" name="Прямая соединительная линия 60">
              <a:extLst>
                <a:ext uri="{FF2B5EF4-FFF2-40B4-BE49-F238E27FC236}">
                  <a16:creationId xmlns:a16="http://schemas.microsoft.com/office/drawing/2014/main" id="{F5521BB4-A6DA-4DC1-959C-D44F954629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94402" y="5390147"/>
              <a:ext cx="0" cy="652461"/>
            </a:xfrm>
            <a:prstGeom prst="line">
              <a:avLst/>
            </a:prstGeom>
            <a:noFill/>
            <a:ln w="63500" cap="flat" cmpd="sng" algn="ctr">
              <a:solidFill>
                <a:sysClr val="window" lastClr="FFFFFF"/>
              </a:solidFill>
              <a:prstDash val="solid"/>
            </a:ln>
            <a:effectLst/>
          </p:spPr>
        </p:cxnSp>
      </p:grp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02F0AD70-D6EC-4868-8E06-A45977A2EEE9}"/>
              </a:ext>
            </a:extLst>
          </p:cNvPr>
          <p:cNvGrpSpPr/>
          <p:nvPr/>
        </p:nvGrpSpPr>
        <p:grpSpPr>
          <a:xfrm>
            <a:off x="7249915" y="1791926"/>
            <a:ext cx="1105275" cy="1056033"/>
            <a:chOff x="6487427" y="779682"/>
            <a:chExt cx="1105275" cy="1056033"/>
          </a:xfrm>
        </p:grpSpPr>
        <p:sp>
          <p:nvSpPr>
            <p:cNvPr id="51" name="Овал 50">
              <a:extLst>
                <a:ext uri="{FF2B5EF4-FFF2-40B4-BE49-F238E27FC236}">
                  <a16:creationId xmlns:a16="http://schemas.microsoft.com/office/drawing/2014/main" id="{2A4E72A6-07CF-44A0-8B12-9944C2B025DA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Овал 51">
              <a:extLst>
                <a:ext uri="{FF2B5EF4-FFF2-40B4-BE49-F238E27FC236}">
                  <a16:creationId xmlns:a16="http://schemas.microsoft.com/office/drawing/2014/main" id="{3F338FFF-5DB8-4F23-B395-C3CA14C19DB7}"/>
                </a:ext>
              </a:extLst>
            </p:cNvPr>
            <p:cNvSpPr/>
            <p:nvPr/>
          </p:nvSpPr>
          <p:spPr>
            <a:xfrm>
              <a:off x="6576441" y="838899"/>
              <a:ext cx="927246" cy="930301"/>
            </a:xfrm>
            <a:prstGeom prst="ellipse">
              <a:avLst/>
            </a:prstGeom>
            <a:solidFill>
              <a:srgbClr val="4BACC6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DBDE009F-514E-4801-BE23-A7B174555A35}"/>
              </a:ext>
            </a:extLst>
          </p:cNvPr>
          <p:cNvGrpSpPr/>
          <p:nvPr/>
        </p:nvGrpSpPr>
        <p:grpSpPr>
          <a:xfrm>
            <a:off x="7249915" y="2813051"/>
            <a:ext cx="1105275" cy="1056033"/>
            <a:chOff x="6487427" y="779682"/>
            <a:chExt cx="1105275" cy="1056033"/>
          </a:xfrm>
        </p:grpSpPr>
        <p:sp>
          <p:nvSpPr>
            <p:cNvPr id="49" name="Овал 48">
              <a:extLst>
                <a:ext uri="{FF2B5EF4-FFF2-40B4-BE49-F238E27FC236}">
                  <a16:creationId xmlns:a16="http://schemas.microsoft.com/office/drawing/2014/main" id="{9B28810B-D602-4BA6-85A4-BB163C787EA2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Овал 49">
              <a:extLst>
                <a:ext uri="{FF2B5EF4-FFF2-40B4-BE49-F238E27FC236}">
                  <a16:creationId xmlns:a16="http://schemas.microsoft.com/office/drawing/2014/main" id="{88047CC8-BB66-4445-824A-434D46099907}"/>
                </a:ext>
              </a:extLst>
            </p:cNvPr>
            <p:cNvSpPr/>
            <p:nvPr/>
          </p:nvSpPr>
          <p:spPr>
            <a:xfrm>
              <a:off x="6576441" y="838899"/>
              <a:ext cx="927246" cy="930301"/>
            </a:xfrm>
            <a:prstGeom prst="ellipse">
              <a:avLst/>
            </a:prstGeom>
            <a:solidFill>
              <a:srgbClr val="8064A2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4E38D41F-4514-43D0-B32C-15ACE4CB7E75}"/>
              </a:ext>
            </a:extLst>
          </p:cNvPr>
          <p:cNvGrpSpPr/>
          <p:nvPr/>
        </p:nvGrpSpPr>
        <p:grpSpPr>
          <a:xfrm>
            <a:off x="3403721" y="3959928"/>
            <a:ext cx="1105275" cy="1056033"/>
            <a:chOff x="6487427" y="779682"/>
            <a:chExt cx="1105275" cy="1056033"/>
          </a:xfrm>
        </p:grpSpPr>
        <p:sp>
          <p:nvSpPr>
            <p:cNvPr id="47" name="Овал 46">
              <a:extLst>
                <a:ext uri="{FF2B5EF4-FFF2-40B4-BE49-F238E27FC236}">
                  <a16:creationId xmlns:a16="http://schemas.microsoft.com/office/drawing/2014/main" id="{B5BB8E15-048D-48DA-BA1E-F3EE6FEAB537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Овал 47">
              <a:extLst>
                <a:ext uri="{FF2B5EF4-FFF2-40B4-BE49-F238E27FC236}">
                  <a16:creationId xmlns:a16="http://schemas.microsoft.com/office/drawing/2014/main" id="{5AAE102D-0EDA-4CE5-9495-93211D8CEA95}"/>
                </a:ext>
              </a:extLst>
            </p:cNvPr>
            <p:cNvSpPr/>
            <p:nvPr/>
          </p:nvSpPr>
          <p:spPr>
            <a:xfrm>
              <a:off x="6576441" y="838899"/>
              <a:ext cx="927246" cy="930301"/>
            </a:xfrm>
            <a:prstGeom prst="ellipse">
              <a:avLst/>
            </a:prstGeom>
            <a:solidFill>
              <a:srgbClr val="E789CC"/>
            </a:solidFill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0C8E1CA1-1651-4A21-B423-0B56A85DE603}"/>
              </a:ext>
            </a:extLst>
          </p:cNvPr>
          <p:cNvGrpSpPr/>
          <p:nvPr/>
        </p:nvGrpSpPr>
        <p:grpSpPr>
          <a:xfrm>
            <a:off x="3151209" y="2850873"/>
            <a:ext cx="1105275" cy="1069552"/>
            <a:chOff x="6487427" y="779682"/>
            <a:chExt cx="1105275" cy="1056033"/>
          </a:xfrm>
        </p:grpSpPr>
        <p:sp>
          <p:nvSpPr>
            <p:cNvPr id="45" name="Овал 44">
              <a:extLst>
                <a:ext uri="{FF2B5EF4-FFF2-40B4-BE49-F238E27FC236}">
                  <a16:creationId xmlns:a16="http://schemas.microsoft.com/office/drawing/2014/main" id="{8EE9C3A9-5BAE-4BD1-B5F1-179E56B6B35D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6" name="Овал 45">
              <a:extLst>
                <a:ext uri="{FF2B5EF4-FFF2-40B4-BE49-F238E27FC236}">
                  <a16:creationId xmlns:a16="http://schemas.microsoft.com/office/drawing/2014/main" id="{D035B8F0-7151-4A3D-AA21-AEDAC96C0E18}"/>
                </a:ext>
              </a:extLst>
            </p:cNvPr>
            <p:cNvSpPr/>
            <p:nvPr/>
          </p:nvSpPr>
          <p:spPr>
            <a:xfrm>
              <a:off x="6576441" y="838899"/>
              <a:ext cx="927246" cy="930301"/>
            </a:xfrm>
            <a:prstGeom prst="ellipse">
              <a:avLst/>
            </a:prstGeom>
            <a:solidFill>
              <a:srgbClr val="8AE6B6"/>
            </a:solidFill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C004B181-161D-4EF1-BB82-EA50BDA2F050}"/>
              </a:ext>
            </a:extLst>
          </p:cNvPr>
          <p:cNvGrpSpPr/>
          <p:nvPr/>
        </p:nvGrpSpPr>
        <p:grpSpPr>
          <a:xfrm>
            <a:off x="3686717" y="804219"/>
            <a:ext cx="1105275" cy="1056033"/>
            <a:chOff x="6487427" y="779682"/>
            <a:chExt cx="1105275" cy="1056033"/>
          </a:xfrm>
        </p:grpSpPr>
        <p:sp>
          <p:nvSpPr>
            <p:cNvPr id="43" name="Овал 42">
              <a:extLst>
                <a:ext uri="{FF2B5EF4-FFF2-40B4-BE49-F238E27FC236}">
                  <a16:creationId xmlns:a16="http://schemas.microsoft.com/office/drawing/2014/main" id="{3C2EB842-4D3B-4861-80D2-8AFA7CD6772D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4" name="Овал 43">
              <a:extLst>
                <a:ext uri="{FF2B5EF4-FFF2-40B4-BE49-F238E27FC236}">
                  <a16:creationId xmlns:a16="http://schemas.microsoft.com/office/drawing/2014/main" id="{D5634EBE-0DDD-4811-A943-EBD6E86DCBAA}"/>
                </a:ext>
              </a:extLst>
            </p:cNvPr>
            <p:cNvSpPr/>
            <p:nvPr/>
          </p:nvSpPr>
          <p:spPr>
            <a:xfrm>
              <a:off x="6576441" y="838899"/>
              <a:ext cx="927246" cy="930301"/>
            </a:xfrm>
            <a:prstGeom prst="ellipse">
              <a:avLst/>
            </a:prstGeom>
            <a:solidFill>
              <a:srgbClr val="9F92CE"/>
            </a:solidFill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8D375F3C-9BCC-4FFF-B130-0FA80A18797A}"/>
              </a:ext>
            </a:extLst>
          </p:cNvPr>
          <p:cNvGrpSpPr/>
          <p:nvPr/>
        </p:nvGrpSpPr>
        <p:grpSpPr>
          <a:xfrm>
            <a:off x="6548540" y="4810358"/>
            <a:ext cx="1105275" cy="1056033"/>
            <a:chOff x="6487427" y="779682"/>
            <a:chExt cx="1105275" cy="1056033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41" name="Овал 40">
              <a:extLst>
                <a:ext uri="{FF2B5EF4-FFF2-40B4-BE49-F238E27FC236}">
                  <a16:creationId xmlns:a16="http://schemas.microsoft.com/office/drawing/2014/main" id="{75A5DC98-20A8-447A-8AFD-0D68306E0610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2" name="Овал 41">
              <a:extLst>
                <a:ext uri="{FF2B5EF4-FFF2-40B4-BE49-F238E27FC236}">
                  <a16:creationId xmlns:a16="http://schemas.microsoft.com/office/drawing/2014/main" id="{410F8AE7-3AB1-4C97-8BD4-37D2C150DAE1}"/>
                </a:ext>
              </a:extLst>
            </p:cNvPr>
            <p:cNvSpPr/>
            <p:nvPr/>
          </p:nvSpPr>
          <p:spPr>
            <a:xfrm>
              <a:off x="6551378" y="795473"/>
              <a:ext cx="927246" cy="93030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7A366C24-A710-4DB8-A8A3-049E6CE8DFCF}"/>
              </a:ext>
            </a:extLst>
          </p:cNvPr>
          <p:cNvGrpSpPr/>
          <p:nvPr/>
        </p:nvGrpSpPr>
        <p:grpSpPr>
          <a:xfrm>
            <a:off x="5256652" y="4890712"/>
            <a:ext cx="1105275" cy="1056033"/>
            <a:chOff x="6487427" y="779682"/>
            <a:chExt cx="1105275" cy="1056033"/>
          </a:xfrm>
        </p:grpSpPr>
        <p:sp>
          <p:nvSpPr>
            <p:cNvPr id="39" name="Овал 38">
              <a:extLst>
                <a:ext uri="{FF2B5EF4-FFF2-40B4-BE49-F238E27FC236}">
                  <a16:creationId xmlns:a16="http://schemas.microsoft.com/office/drawing/2014/main" id="{E3B202F7-1704-4D41-A626-49ECF35A438A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0DA54AD4-48C7-481D-A846-F01B6F0D3E7F}"/>
                </a:ext>
              </a:extLst>
            </p:cNvPr>
            <p:cNvSpPr/>
            <p:nvPr/>
          </p:nvSpPr>
          <p:spPr>
            <a:xfrm>
              <a:off x="6576441" y="838899"/>
              <a:ext cx="927246" cy="930301"/>
            </a:xfrm>
            <a:prstGeom prst="ellipse">
              <a:avLst/>
            </a:prstGeom>
            <a:solidFill>
              <a:srgbClr val="7BD5F1"/>
            </a:solidFill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Блок-схема: альтернативный процесс 14">
            <a:extLst>
              <a:ext uri="{FF2B5EF4-FFF2-40B4-BE49-F238E27FC236}">
                <a16:creationId xmlns:a16="http://schemas.microsoft.com/office/drawing/2014/main" id="{A95F2E35-05AB-4F7E-8EEF-3B9FAAB3C33D}"/>
              </a:ext>
            </a:extLst>
          </p:cNvPr>
          <p:cNvSpPr/>
          <p:nvPr/>
        </p:nvSpPr>
        <p:spPr>
          <a:xfrm>
            <a:off x="8453739" y="1068757"/>
            <a:ext cx="3553921" cy="605163"/>
          </a:xfrm>
          <a:prstGeom prst="flowChartAlternateProcess">
            <a:avLst/>
          </a:prstGeom>
          <a:solidFill>
            <a:srgbClr val="F7964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Прибирання та догляд за зеленими зонами</a:t>
            </a:r>
          </a:p>
        </p:txBody>
      </p:sp>
      <p:sp>
        <p:nvSpPr>
          <p:cNvPr id="16" name="Блок-схема: альтернативный процесс 15">
            <a:extLst>
              <a:ext uri="{FF2B5EF4-FFF2-40B4-BE49-F238E27FC236}">
                <a16:creationId xmlns:a16="http://schemas.microsoft.com/office/drawing/2014/main" id="{611BD0A1-C43F-41F7-9B17-AB5C76DF528A}"/>
              </a:ext>
            </a:extLst>
          </p:cNvPr>
          <p:cNvSpPr/>
          <p:nvPr/>
        </p:nvSpPr>
        <p:spPr>
          <a:xfrm>
            <a:off x="8508600" y="2013835"/>
            <a:ext cx="3553921" cy="793720"/>
          </a:xfrm>
          <a:prstGeom prst="flowChartAlternateProcess">
            <a:avLst/>
          </a:prstGeom>
          <a:solidFill>
            <a:srgbClr val="4BACC6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Технічне обслуговування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засобів регулювання дорожнього руху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7" name="Блок-схема: альтернативный процесс 16">
            <a:extLst>
              <a:ext uri="{FF2B5EF4-FFF2-40B4-BE49-F238E27FC236}">
                <a16:creationId xmlns:a16="http://schemas.microsoft.com/office/drawing/2014/main" id="{909C794A-0047-43EA-BF5B-1B09044EB4B9}"/>
              </a:ext>
            </a:extLst>
          </p:cNvPr>
          <p:cNvSpPr/>
          <p:nvPr/>
        </p:nvSpPr>
        <p:spPr>
          <a:xfrm>
            <a:off x="8492481" y="3127993"/>
            <a:ext cx="3553921" cy="599011"/>
          </a:xfrm>
          <a:prstGeom prst="flowChartAlternateProcess">
            <a:avLst/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Утримання очисних споруд і зливової каналізації</a:t>
            </a:r>
            <a:r>
              <a:rPr kumimoji="0" lang="ru-RU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18" name="Блок-схема: альтернативный процесс 17">
            <a:extLst>
              <a:ext uri="{FF2B5EF4-FFF2-40B4-BE49-F238E27FC236}">
                <a16:creationId xmlns:a16="http://schemas.microsoft.com/office/drawing/2014/main" id="{27AD53C9-CAB0-4C93-9D02-551DC24522CA}"/>
              </a:ext>
            </a:extLst>
          </p:cNvPr>
          <p:cNvSpPr/>
          <p:nvPr/>
        </p:nvSpPr>
        <p:spPr>
          <a:xfrm>
            <a:off x="8439493" y="4106490"/>
            <a:ext cx="3553921" cy="761248"/>
          </a:xfrm>
          <a:prstGeom prst="flowChartAlternateProcess">
            <a:avLst/>
          </a:prstGeom>
          <a:solidFill>
            <a:schemeClr val="accent1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Технічне обслуговування мереж зовнішнього </a:t>
            </a:r>
            <a:r>
              <a:rPr kumimoji="0" lang="uk-UA" sz="1800" b="1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освітлення</a:t>
            </a: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F72B65B0-6BBC-4B34-BE13-DC97DF9B2EF4}"/>
              </a:ext>
            </a:extLst>
          </p:cNvPr>
          <p:cNvSpPr/>
          <p:nvPr/>
        </p:nvSpPr>
        <p:spPr>
          <a:xfrm>
            <a:off x="4216826" y="6009521"/>
            <a:ext cx="3525907" cy="695313"/>
          </a:xfrm>
          <a:prstGeom prst="flowChartAlternateProcess">
            <a:avLst/>
          </a:prstGeom>
          <a:solidFill>
            <a:srgbClr val="7BD5F1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Утримання вулично-дорожньої мережі</a:t>
            </a:r>
          </a:p>
        </p:txBody>
      </p:sp>
      <p:sp>
        <p:nvSpPr>
          <p:cNvPr id="20" name="Блок-схема: альтернативный процесс 19">
            <a:extLst>
              <a:ext uri="{FF2B5EF4-FFF2-40B4-BE49-F238E27FC236}">
                <a16:creationId xmlns:a16="http://schemas.microsoft.com/office/drawing/2014/main" id="{17352231-3A91-4874-8036-ACA8A9601FD6}"/>
              </a:ext>
            </a:extLst>
          </p:cNvPr>
          <p:cNvSpPr/>
          <p:nvPr/>
        </p:nvSpPr>
        <p:spPr>
          <a:xfrm>
            <a:off x="82435" y="4346314"/>
            <a:ext cx="3200764" cy="679161"/>
          </a:xfrm>
          <a:prstGeom prst="flowChartAlternateProcess">
            <a:avLst/>
          </a:prstGeom>
          <a:solidFill>
            <a:srgbClr val="E789CC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Утримання місць поховань</a:t>
            </a:r>
          </a:p>
        </p:txBody>
      </p:sp>
      <p:sp>
        <p:nvSpPr>
          <p:cNvPr id="21" name="Блок-схема: альтернативный процесс 20">
            <a:extLst>
              <a:ext uri="{FF2B5EF4-FFF2-40B4-BE49-F238E27FC236}">
                <a16:creationId xmlns:a16="http://schemas.microsoft.com/office/drawing/2014/main" id="{32188561-C8CA-4381-A013-3474D9E006FC}"/>
              </a:ext>
            </a:extLst>
          </p:cNvPr>
          <p:cNvSpPr/>
          <p:nvPr/>
        </p:nvSpPr>
        <p:spPr>
          <a:xfrm>
            <a:off x="82434" y="2853270"/>
            <a:ext cx="3092897" cy="1304419"/>
          </a:xfrm>
          <a:prstGeom prst="flowChartAlternateProcess">
            <a:avLst/>
          </a:prstGeom>
          <a:solidFill>
            <a:srgbClr val="8AE6B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Інші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uk-UA" sz="1800" b="1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видатки</a:t>
            </a: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(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технічне обслуговування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системи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відеоспостереження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вулиць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міста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, 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технічний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супровід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роботи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віртуальної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мережі, поточний ремонт внутрішньодворових проїздів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, </a:t>
            </a:r>
            <a:r>
              <a:rPr kumimoji="0" lang="uk-UA" sz="1200" b="1" i="1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тощо</a:t>
            </a:r>
            <a:r>
              <a:rPr kumimoji="0" lang="ru-RU" sz="1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)</a:t>
            </a:r>
            <a:endParaRPr kumimoji="0" lang="ru-RU" sz="18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2" name="Блок-схема: альтернативный процесс 21">
            <a:extLst>
              <a:ext uri="{FF2B5EF4-FFF2-40B4-BE49-F238E27FC236}">
                <a16:creationId xmlns:a16="http://schemas.microsoft.com/office/drawing/2014/main" id="{1B5A4233-B944-4D4E-A8DC-A8039596B949}"/>
              </a:ext>
            </a:extLst>
          </p:cNvPr>
          <p:cNvSpPr/>
          <p:nvPr/>
        </p:nvSpPr>
        <p:spPr>
          <a:xfrm>
            <a:off x="146092" y="962020"/>
            <a:ext cx="3029240" cy="679161"/>
          </a:xfrm>
          <a:prstGeom prst="flowChartAlternateProcess">
            <a:avLst/>
          </a:prstGeom>
          <a:solidFill>
            <a:srgbClr val="9F92C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Осв</a:t>
            </a: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ітлення вулиць міста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23" name="TextBox 46">
            <a:extLst>
              <a:ext uri="{FF2B5EF4-FFF2-40B4-BE49-F238E27FC236}">
                <a16:creationId xmlns:a16="http://schemas.microsoft.com/office/drawing/2014/main" id="{65583159-5C79-4B04-957E-5C83376216C4}"/>
              </a:ext>
            </a:extLst>
          </p:cNvPr>
          <p:cNvSpPr txBox="1"/>
          <p:nvPr/>
        </p:nvSpPr>
        <p:spPr>
          <a:xfrm>
            <a:off x="4502490" y="2640521"/>
            <a:ext cx="2544581" cy="157395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>
              <a:lnSpc>
                <a:spcPct val="50000"/>
              </a:lnSpc>
              <a:spcBef>
                <a:spcPct val="50000"/>
              </a:spcBef>
            </a:pPr>
            <a:r>
              <a:rPr lang="uk-UA" sz="4400" b="1" dirty="0">
                <a:solidFill>
                  <a:prstClr val="black"/>
                </a:solidFill>
                <a:latin typeface="Calibri" pitchFamily="34" charset="0"/>
              </a:rPr>
              <a:t>275,9</a:t>
            </a:r>
          </a:p>
          <a:p>
            <a:pPr algn="ctr" latinLnBrk="0">
              <a:lnSpc>
                <a:spcPct val="50000"/>
              </a:lnSpc>
              <a:spcBef>
                <a:spcPct val="50000"/>
              </a:spcBef>
            </a:pPr>
            <a:r>
              <a:rPr lang="uk-UA" sz="1600" b="1" dirty="0">
                <a:solidFill>
                  <a:srgbClr val="FF0000"/>
                </a:solidFill>
                <a:latin typeface="Calibri" pitchFamily="34" charset="0"/>
              </a:rPr>
              <a:t>-33,8 млн грн (на 10,9%)</a:t>
            </a:r>
          </a:p>
          <a:p>
            <a:pPr algn="ctr" latinLnBrk="0">
              <a:lnSpc>
                <a:spcPct val="50000"/>
              </a:lnSpc>
              <a:spcBef>
                <a:spcPct val="50000"/>
              </a:spcBef>
            </a:pPr>
            <a:r>
              <a:rPr lang="uk-UA" sz="1600" b="1" dirty="0">
                <a:solidFill>
                  <a:srgbClr val="FF0000"/>
                </a:solidFill>
                <a:latin typeface="Calibri" pitchFamily="34" charset="0"/>
              </a:rPr>
              <a:t> менше за видатки</a:t>
            </a:r>
          </a:p>
          <a:p>
            <a:pPr algn="ctr" latinLnBrk="0">
              <a:lnSpc>
                <a:spcPct val="50000"/>
              </a:lnSpc>
              <a:spcBef>
                <a:spcPct val="50000"/>
              </a:spcBef>
            </a:pPr>
            <a:r>
              <a:rPr lang="uk-UA" sz="1600" b="1" dirty="0">
                <a:solidFill>
                  <a:srgbClr val="FF0000"/>
                </a:solidFill>
                <a:latin typeface="Calibri" pitchFamily="34" charset="0"/>
              </a:rPr>
              <a:t>2024 року</a:t>
            </a:r>
            <a:endParaRPr lang="ru-RU" sz="1600" b="1" dirty="0">
              <a:solidFill>
                <a:srgbClr val="FF0000"/>
              </a:solidFill>
              <a:latin typeface="Calibri" pitchFamily="34" charset="0"/>
            </a:endParaRPr>
          </a:p>
          <a:p>
            <a:pPr algn="ctr" latinLnBrk="0">
              <a:lnSpc>
                <a:spcPct val="50000"/>
              </a:lnSpc>
              <a:spcBef>
                <a:spcPct val="50000"/>
              </a:spcBef>
            </a:pPr>
            <a:endParaRPr lang="uk-UA" sz="24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4" name="Text Box 18">
            <a:extLst>
              <a:ext uri="{FF2B5EF4-FFF2-40B4-BE49-F238E27FC236}">
                <a16:creationId xmlns:a16="http://schemas.microsoft.com/office/drawing/2014/main" id="{9BAFC574-EFE0-4BAE-B514-62D01EB18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11" y="979073"/>
            <a:ext cx="9225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27,7; </a:t>
            </a:r>
          </a:p>
          <a:p>
            <a:pPr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10,0%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5" name="Text Box 18">
            <a:extLst>
              <a:ext uri="{FF2B5EF4-FFF2-40B4-BE49-F238E27FC236}">
                <a16:creationId xmlns:a16="http://schemas.microsoft.com/office/drawing/2014/main" id="{EA151E3D-9BEA-4975-A614-F9F1A9D15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8914" y="2994520"/>
            <a:ext cx="9225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6,3; </a:t>
            </a:r>
          </a:p>
          <a:p>
            <a:pPr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2,3%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6" name="Text Box 18">
            <a:extLst>
              <a:ext uri="{FF2B5EF4-FFF2-40B4-BE49-F238E27FC236}">
                <a16:creationId xmlns:a16="http://schemas.microsoft.com/office/drawing/2014/main" id="{5FEB4F2D-6F15-4230-8DB7-FD78BF0E4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904" y="4134002"/>
            <a:ext cx="9225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27,4; </a:t>
            </a:r>
          </a:p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9,9%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7" name="Text Box 18">
            <a:extLst>
              <a:ext uri="{FF2B5EF4-FFF2-40B4-BE49-F238E27FC236}">
                <a16:creationId xmlns:a16="http://schemas.microsoft.com/office/drawing/2014/main" id="{CB15A512-3CB8-4EE9-8488-4D3A968D2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015" y="5025475"/>
            <a:ext cx="9225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81,7; </a:t>
            </a:r>
          </a:p>
          <a:p>
            <a:pPr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29,6%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8" name="Text Box 18">
            <a:extLst>
              <a:ext uri="{FF2B5EF4-FFF2-40B4-BE49-F238E27FC236}">
                <a16:creationId xmlns:a16="http://schemas.microsoft.com/office/drawing/2014/main" id="{A6BCD4A3-7E6D-4C8D-83AF-573F4E2F3E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3151" y="4924655"/>
            <a:ext cx="9225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4,3; </a:t>
            </a:r>
          </a:p>
          <a:p>
            <a:pPr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1,5%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29" name="Text Box 18">
            <a:extLst>
              <a:ext uri="{FF2B5EF4-FFF2-40B4-BE49-F238E27FC236}">
                <a16:creationId xmlns:a16="http://schemas.microsoft.com/office/drawing/2014/main" id="{A3426EED-161B-4878-A2F3-E5635568E5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008" y="2962383"/>
            <a:ext cx="9225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  15,9; </a:t>
            </a:r>
          </a:p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5,8%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0" name="Text Box 18">
            <a:extLst>
              <a:ext uri="{FF2B5EF4-FFF2-40B4-BE49-F238E27FC236}">
                <a16:creationId xmlns:a16="http://schemas.microsoft.com/office/drawing/2014/main" id="{DEE5027A-0ABC-4FF8-994B-692B6E585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7137" y="1955512"/>
            <a:ext cx="9225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21,2; </a:t>
            </a:r>
          </a:p>
          <a:p>
            <a:pPr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7,7%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31" name="Text Box 18">
            <a:extLst>
              <a:ext uri="{FF2B5EF4-FFF2-40B4-BE49-F238E27FC236}">
                <a16:creationId xmlns:a16="http://schemas.microsoft.com/office/drawing/2014/main" id="{B8B95474-65CB-4CBC-BF24-7895867C6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3438" y="972646"/>
            <a:ext cx="120593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60,1; </a:t>
            </a:r>
            <a:br>
              <a:rPr lang="uk-UA" sz="2000" b="1" dirty="0">
                <a:solidFill>
                  <a:prstClr val="black"/>
                </a:solidFill>
                <a:latin typeface="Calibri" pitchFamily="34" charset="0"/>
              </a:rPr>
            </a:br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21,8%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ACA69070-2BA6-44B4-B9B5-D891FCBC912A}"/>
              </a:ext>
            </a:extLst>
          </p:cNvPr>
          <p:cNvGrpSpPr/>
          <p:nvPr/>
        </p:nvGrpSpPr>
        <p:grpSpPr>
          <a:xfrm>
            <a:off x="3316784" y="1793404"/>
            <a:ext cx="1105275" cy="1056033"/>
            <a:chOff x="6487427" y="779682"/>
            <a:chExt cx="1105275" cy="1056033"/>
          </a:xfrm>
        </p:grpSpPr>
        <p:sp>
          <p:nvSpPr>
            <p:cNvPr id="37" name="Овал 36">
              <a:extLst>
                <a:ext uri="{FF2B5EF4-FFF2-40B4-BE49-F238E27FC236}">
                  <a16:creationId xmlns:a16="http://schemas.microsoft.com/office/drawing/2014/main" id="{0403D6A2-C64A-46D9-AB03-C5AAD4FBB613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FEC548B9-59F0-4E5E-B784-9186A86331B6}"/>
                </a:ext>
              </a:extLst>
            </p:cNvPr>
            <p:cNvSpPr/>
            <p:nvPr/>
          </p:nvSpPr>
          <p:spPr>
            <a:xfrm>
              <a:off x="6576441" y="838899"/>
              <a:ext cx="927246" cy="930301"/>
            </a:xfrm>
            <a:prstGeom prst="ellipse">
              <a:avLst/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3" name="Блок-схема: альтернативный процесс 32">
            <a:extLst>
              <a:ext uri="{FF2B5EF4-FFF2-40B4-BE49-F238E27FC236}">
                <a16:creationId xmlns:a16="http://schemas.microsoft.com/office/drawing/2014/main" id="{E1374B31-32C8-4493-AA41-0AB565E0372F}"/>
              </a:ext>
            </a:extLst>
          </p:cNvPr>
          <p:cNvSpPr/>
          <p:nvPr/>
        </p:nvSpPr>
        <p:spPr>
          <a:xfrm>
            <a:off x="92147" y="1773377"/>
            <a:ext cx="3094841" cy="951635"/>
          </a:xfrm>
          <a:prstGeom prst="flowChartAlternateProcess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Послуги з поточного ремонту та утримання громадських вбиралень 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34" name="Text Box 18">
            <a:extLst>
              <a:ext uri="{FF2B5EF4-FFF2-40B4-BE49-F238E27FC236}">
                <a16:creationId xmlns:a16="http://schemas.microsoft.com/office/drawing/2014/main" id="{688EA258-3AC7-48E1-84B9-0D8D68459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0169" y="1976479"/>
            <a:ext cx="9225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2,2; </a:t>
            </a:r>
          </a:p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0,8%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64" name="Блок-схема: альтернативный процесс 63">
            <a:extLst>
              <a:ext uri="{FF2B5EF4-FFF2-40B4-BE49-F238E27FC236}">
                <a16:creationId xmlns:a16="http://schemas.microsoft.com/office/drawing/2014/main" id="{5D84B960-6F72-4213-B671-ADCCFC7060F9}"/>
              </a:ext>
            </a:extLst>
          </p:cNvPr>
          <p:cNvSpPr/>
          <p:nvPr/>
        </p:nvSpPr>
        <p:spPr>
          <a:xfrm>
            <a:off x="111948" y="5264007"/>
            <a:ext cx="3525907" cy="69531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Капітальні видатки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200" b="1" i="1" kern="0" dirty="0">
                <a:solidFill>
                  <a:prstClr val="black"/>
                </a:solidFill>
                <a:latin typeface="Calibri" pitchFamily="34" charset="0"/>
              </a:rPr>
              <a:t>(викуп земельних паїв під кладовище)</a:t>
            </a:r>
          </a:p>
        </p:txBody>
      </p:sp>
      <p:sp>
        <p:nvSpPr>
          <p:cNvPr id="65" name="Блок-схема: альтернативный процесс 64">
            <a:extLst>
              <a:ext uri="{FF2B5EF4-FFF2-40B4-BE49-F238E27FC236}">
                <a16:creationId xmlns:a16="http://schemas.microsoft.com/office/drawing/2014/main" id="{DB585FB2-0116-47F1-89FE-003FCC0E4699}"/>
              </a:ext>
            </a:extLst>
          </p:cNvPr>
          <p:cNvSpPr/>
          <p:nvPr/>
        </p:nvSpPr>
        <p:spPr>
          <a:xfrm>
            <a:off x="8273402" y="5105143"/>
            <a:ext cx="3621192" cy="761248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Регулювання чисельності безпритульних тварин гуманними методами</a:t>
            </a:r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B37786CC-E526-42E3-AA69-92783B65406E}"/>
              </a:ext>
            </a:extLst>
          </p:cNvPr>
          <p:cNvGrpSpPr/>
          <p:nvPr/>
        </p:nvGrpSpPr>
        <p:grpSpPr>
          <a:xfrm>
            <a:off x="3924428" y="4824795"/>
            <a:ext cx="1105275" cy="1056033"/>
            <a:chOff x="6487427" y="779682"/>
            <a:chExt cx="1105275" cy="1056033"/>
          </a:xfrm>
          <a:solidFill>
            <a:schemeClr val="accent6">
              <a:lumMod val="40000"/>
              <a:lumOff val="60000"/>
            </a:schemeClr>
          </a:solidFill>
        </p:grpSpPr>
        <p:sp>
          <p:nvSpPr>
            <p:cNvPr id="67" name="Овал 66">
              <a:extLst>
                <a:ext uri="{FF2B5EF4-FFF2-40B4-BE49-F238E27FC236}">
                  <a16:creationId xmlns:a16="http://schemas.microsoft.com/office/drawing/2014/main" id="{37AFB05A-2C69-4D5C-BBF6-49B9D571128B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8" name="Овал 67">
              <a:extLst>
                <a:ext uri="{FF2B5EF4-FFF2-40B4-BE49-F238E27FC236}">
                  <a16:creationId xmlns:a16="http://schemas.microsoft.com/office/drawing/2014/main" id="{6ACBF266-813E-4FC3-B79B-A47124138FAA}"/>
                </a:ext>
              </a:extLst>
            </p:cNvPr>
            <p:cNvSpPr/>
            <p:nvPr/>
          </p:nvSpPr>
          <p:spPr>
            <a:xfrm>
              <a:off x="6576441" y="838899"/>
              <a:ext cx="927246" cy="93030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3" name="Группа 72">
            <a:extLst>
              <a:ext uri="{FF2B5EF4-FFF2-40B4-BE49-F238E27FC236}">
                <a16:creationId xmlns:a16="http://schemas.microsoft.com/office/drawing/2014/main" id="{4FEA2D7E-8179-4C50-B6A0-94C24F3E6E44}"/>
              </a:ext>
            </a:extLst>
          </p:cNvPr>
          <p:cNvGrpSpPr/>
          <p:nvPr/>
        </p:nvGrpSpPr>
        <p:grpSpPr>
          <a:xfrm>
            <a:off x="7145686" y="3842986"/>
            <a:ext cx="1105275" cy="1056033"/>
            <a:chOff x="6487427" y="779682"/>
            <a:chExt cx="1105275" cy="1056033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74" name="Овал 73">
              <a:extLst>
                <a:ext uri="{FF2B5EF4-FFF2-40B4-BE49-F238E27FC236}">
                  <a16:creationId xmlns:a16="http://schemas.microsoft.com/office/drawing/2014/main" id="{378B8931-49FD-4FC6-8B89-754FBA82302F}"/>
                </a:ext>
              </a:extLst>
            </p:cNvPr>
            <p:cNvSpPr/>
            <p:nvPr/>
          </p:nvSpPr>
          <p:spPr>
            <a:xfrm>
              <a:off x="6487427" y="779682"/>
              <a:ext cx="1105275" cy="1056033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Овал 74">
              <a:extLst>
                <a:ext uri="{FF2B5EF4-FFF2-40B4-BE49-F238E27FC236}">
                  <a16:creationId xmlns:a16="http://schemas.microsoft.com/office/drawing/2014/main" id="{BC9AD36B-FC98-4FBB-8261-9180B3F75CCE}"/>
                </a:ext>
              </a:extLst>
            </p:cNvPr>
            <p:cNvSpPr/>
            <p:nvPr/>
          </p:nvSpPr>
          <p:spPr>
            <a:xfrm>
              <a:off x="6576441" y="838899"/>
              <a:ext cx="927246" cy="930301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>
              <a:outerShdw blurRad="38100" dir="1200000" sx="105000" sy="105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2" name="Text Box 18">
            <a:extLst>
              <a:ext uri="{FF2B5EF4-FFF2-40B4-BE49-F238E27FC236}">
                <a16:creationId xmlns:a16="http://schemas.microsoft.com/office/drawing/2014/main" id="{21B8D640-3B7D-4957-BDE6-963C1E202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5330" y="4016730"/>
            <a:ext cx="9225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  28,7; </a:t>
            </a:r>
          </a:p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10,4%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76" name="Text Box 18">
            <a:extLst>
              <a:ext uri="{FF2B5EF4-FFF2-40B4-BE49-F238E27FC236}">
                <a16:creationId xmlns:a16="http://schemas.microsoft.com/office/drawing/2014/main" id="{B416BAF9-E4CF-42B1-B522-00F66C56D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4379" y="4991032"/>
            <a:ext cx="9225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0,5; </a:t>
            </a:r>
          </a:p>
          <a:p>
            <a:pPr algn="ctr" latinLnBrk="0"/>
            <a:r>
              <a:rPr lang="uk-UA" sz="2000" b="1" dirty="0">
                <a:solidFill>
                  <a:prstClr val="black"/>
                </a:solidFill>
                <a:latin typeface="Calibri" pitchFamily="34" charset="0"/>
              </a:rPr>
              <a:t>0,2%</a:t>
            </a:r>
            <a:endParaRPr lang="ru-RU" sz="2000" b="1" dirty="0">
              <a:solidFill>
                <a:prstClr val="black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246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овина рамки 3">
            <a:extLst>
              <a:ext uri="{FF2B5EF4-FFF2-40B4-BE49-F238E27FC236}">
                <a16:creationId xmlns:a16="http://schemas.microsoft.com/office/drawing/2014/main" id="{C232D7CB-A986-44AE-B129-2724626BBEB2}"/>
              </a:ext>
            </a:extLst>
          </p:cNvPr>
          <p:cNvSpPr/>
          <p:nvPr/>
        </p:nvSpPr>
        <p:spPr>
          <a:xfrm rot="10800000">
            <a:off x="6813212" y="4637827"/>
            <a:ext cx="1117560" cy="1143000"/>
          </a:xfrm>
          <a:prstGeom prst="halfFrame">
            <a:avLst/>
          </a:prstGeom>
          <a:gradFill>
            <a:gsLst>
              <a:gs pos="43000">
                <a:srgbClr val="3FB9E5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оловина рамки 2">
            <a:extLst>
              <a:ext uri="{FF2B5EF4-FFF2-40B4-BE49-F238E27FC236}">
                <a16:creationId xmlns:a16="http://schemas.microsoft.com/office/drawing/2014/main" id="{43E90746-D8E0-4CD0-A00C-C88B5792AB84}"/>
              </a:ext>
            </a:extLst>
          </p:cNvPr>
          <p:cNvSpPr/>
          <p:nvPr/>
        </p:nvSpPr>
        <p:spPr>
          <a:xfrm rot="18552453">
            <a:off x="4114777" y="3438948"/>
            <a:ext cx="1117560" cy="1143000"/>
          </a:xfrm>
          <a:prstGeom prst="halfFrame">
            <a:avLst/>
          </a:prstGeom>
          <a:gradFill>
            <a:gsLst>
              <a:gs pos="46000">
                <a:srgbClr val="FFC000"/>
              </a:gs>
              <a:gs pos="0">
                <a:srgbClr val="FFFF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Половина рамки 1">
            <a:extLst>
              <a:ext uri="{FF2B5EF4-FFF2-40B4-BE49-F238E27FC236}">
                <a16:creationId xmlns:a16="http://schemas.microsoft.com/office/drawing/2014/main" id="{AB084877-DCF1-4800-9FEF-F1EFE58A1CE9}"/>
              </a:ext>
            </a:extLst>
          </p:cNvPr>
          <p:cNvSpPr/>
          <p:nvPr/>
        </p:nvSpPr>
        <p:spPr>
          <a:xfrm rot="4692850">
            <a:off x="6637258" y="2023565"/>
            <a:ext cx="1117560" cy="1143000"/>
          </a:xfrm>
          <a:prstGeom prst="halfFrame">
            <a:avLst/>
          </a:prstGeom>
          <a:gradFill>
            <a:gsLst>
              <a:gs pos="100000">
                <a:srgbClr val="EDA5C2"/>
              </a:gs>
              <a:gs pos="0">
                <a:srgbClr val="9C5BC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5E931C10-DF3A-4560-B03C-56435A23ADE0}"/>
              </a:ext>
            </a:extLst>
          </p:cNvPr>
          <p:cNvGraphicFramePr>
            <a:graphicFrameLocks/>
          </p:cNvGraphicFramePr>
          <p:nvPr/>
        </p:nvGraphicFramePr>
        <p:xfrm>
          <a:off x="3264716" y="1661020"/>
          <a:ext cx="5795394" cy="45644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B2A095AD-616E-4D92-8618-4F2AD6DC851F}"/>
              </a:ext>
            </a:extLst>
          </p:cNvPr>
          <p:cNvCxnSpPr>
            <a:cxnSpLocks/>
          </p:cNvCxnSpPr>
          <p:nvPr/>
        </p:nvCxnSpPr>
        <p:spPr>
          <a:xfrm>
            <a:off x="7889397" y="2024837"/>
            <a:ext cx="0" cy="0"/>
          </a:xfrm>
          <a:prstGeom prst="line">
            <a:avLst/>
          </a:prstGeom>
          <a:ln w="171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E5246BB7-826A-4E17-B7DC-0D62198910F4}"/>
              </a:ext>
            </a:extLst>
          </p:cNvPr>
          <p:cNvCxnSpPr>
            <a:cxnSpLocks/>
          </p:cNvCxnSpPr>
          <p:nvPr/>
        </p:nvCxnSpPr>
        <p:spPr>
          <a:xfrm>
            <a:off x="7889397" y="2024837"/>
            <a:ext cx="0" cy="0"/>
          </a:xfrm>
          <a:prstGeom prst="line">
            <a:avLst/>
          </a:prstGeom>
          <a:ln w="171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блачко с текстом: прямоугольное со скругленными углами 7">
            <a:extLst>
              <a:ext uri="{FF2B5EF4-FFF2-40B4-BE49-F238E27FC236}">
                <a16:creationId xmlns:a16="http://schemas.microsoft.com/office/drawing/2014/main" id="{7695ED1D-1356-43F9-BA14-A0F3F6C23009}"/>
              </a:ext>
            </a:extLst>
          </p:cNvPr>
          <p:cNvSpPr/>
          <p:nvPr/>
        </p:nvSpPr>
        <p:spPr>
          <a:xfrm>
            <a:off x="504835" y="911459"/>
            <a:ext cx="3039477" cy="1494293"/>
          </a:xfrm>
          <a:prstGeom prst="wedgeRoundRectCallout">
            <a:avLst>
              <a:gd name="adj1" fmla="val -21503"/>
              <a:gd name="adj2" fmla="val 71154"/>
              <a:gd name="adj3" fmla="val 16667"/>
            </a:avLst>
          </a:prstGeom>
          <a:solidFill>
            <a:schemeClr val="bg1"/>
          </a:solidFill>
          <a:ln w="603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Крім того, </a:t>
            </a:r>
            <a:r>
              <a:rPr kumimoji="0" lang="uk-U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57,3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млн грн було спрямовано на компенсацію пільгових перевезень 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B718CC0-8BEC-4ECF-AA62-376AF29B51D7}"/>
              </a:ext>
            </a:extLst>
          </p:cNvPr>
          <p:cNvSpPr txBox="1">
            <a:spLocks/>
          </p:cNvSpPr>
          <p:nvPr/>
        </p:nvSpPr>
        <p:spPr>
          <a:xfrm>
            <a:off x="957600" y="87455"/>
            <a:ext cx="10668247" cy="474078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err="1">
                <a:ln/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Підтримка</a:t>
            </a:r>
            <a:r>
              <a:rPr kumimoji="0" lang="ru-RU" sz="24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/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транспортної</a:t>
            </a:r>
            <a:r>
              <a:rPr kumimoji="0" lang="ru-RU" sz="24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/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галузі</a:t>
            </a:r>
            <a:r>
              <a:rPr kumimoji="0" lang="ru-RU" sz="2400" b="1" i="0" u="none" strike="noStrike" kern="1200" cap="none" spc="0" normalizeH="0" baseline="0" noProof="0" dirty="0">
                <a:ln/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 міста у 2025 році, млн грн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CD152F1-A05B-486D-8035-97D69D015B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43" y="2268023"/>
            <a:ext cx="819375" cy="858973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F165C711-907F-444A-AEB8-A0248051CCE0}"/>
              </a:ext>
            </a:extLst>
          </p:cNvPr>
          <p:cNvSpPr/>
          <p:nvPr/>
        </p:nvSpPr>
        <p:spPr>
          <a:xfrm>
            <a:off x="9223843" y="5394856"/>
            <a:ext cx="2596148" cy="1375689"/>
          </a:xfrm>
          <a:prstGeom prst="roundRect">
            <a:avLst/>
          </a:prstGeom>
          <a:solidFill>
            <a:srgbClr val="79C8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EE97D9D-3E69-4435-BD98-AAC974DB6F56}"/>
              </a:ext>
            </a:extLst>
          </p:cNvPr>
          <p:cNvSpPr/>
          <p:nvPr/>
        </p:nvSpPr>
        <p:spPr>
          <a:xfrm>
            <a:off x="8083775" y="5407536"/>
            <a:ext cx="1291652" cy="1283217"/>
          </a:xfrm>
          <a:prstGeom prst="ellipse">
            <a:avLst/>
          </a:prstGeom>
          <a:solidFill>
            <a:srgbClr val="79C8D6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855ACA1-586C-475D-91A0-7A6514C06A27}"/>
              </a:ext>
            </a:extLst>
          </p:cNvPr>
          <p:cNvSpPr/>
          <p:nvPr/>
        </p:nvSpPr>
        <p:spPr>
          <a:xfrm>
            <a:off x="8171004" y="5705558"/>
            <a:ext cx="1117193" cy="68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3600" b="1" dirty="0">
                <a:solidFill>
                  <a:prstClr val="black"/>
                </a:solidFill>
                <a:latin typeface="Calibri" panose="020F0502020204030204"/>
              </a:rPr>
              <a:t>65,0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96E7C1FD-AACA-429A-AEA8-927CBFA6EF6C}"/>
              </a:ext>
            </a:extLst>
          </p:cNvPr>
          <p:cNvSpPr/>
          <p:nvPr/>
        </p:nvSpPr>
        <p:spPr>
          <a:xfrm>
            <a:off x="171235" y="3378439"/>
            <a:ext cx="2596148" cy="1375689"/>
          </a:xfrm>
          <a:prstGeom prst="roundRect">
            <a:avLst/>
          </a:prstGeom>
          <a:solidFill>
            <a:srgbClr val="F9DD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5C5AA5E4-7D6E-4738-B16E-943AC72025A3}"/>
              </a:ext>
            </a:extLst>
          </p:cNvPr>
          <p:cNvSpPr/>
          <p:nvPr/>
        </p:nvSpPr>
        <p:spPr>
          <a:xfrm>
            <a:off x="2422116" y="3424676"/>
            <a:ext cx="1291652" cy="1283217"/>
          </a:xfrm>
          <a:prstGeom prst="ellipse">
            <a:avLst/>
          </a:prstGeom>
          <a:solidFill>
            <a:srgbClr val="F9DD35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731B94F-F27C-48CF-A5DF-9E85A320461C}"/>
              </a:ext>
            </a:extLst>
          </p:cNvPr>
          <p:cNvSpPr/>
          <p:nvPr/>
        </p:nvSpPr>
        <p:spPr>
          <a:xfrm>
            <a:off x="2499623" y="3738143"/>
            <a:ext cx="1117193" cy="68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50,0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EBF25F-59B4-475D-B31F-7570BC5C59A3}"/>
              </a:ext>
            </a:extLst>
          </p:cNvPr>
          <p:cNvSpPr txBox="1"/>
          <p:nvPr/>
        </p:nvSpPr>
        <p:spPr>
          <a:xfrm>
            <a:off x="-24918" y="3812173"/>
            <a:ext cx="2627927" cy="6324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 defTabSz="1466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uk-UA" b="1" dirty="0">
                <a:solidFill>
                  <a:prstClr val="black"/>
                </a:solidFill>
              </a:rPr>
              <a:t>Фінансова </a:t>
            </a:r>
            <a:r>
              <a:rPr lang="uk-UA" b="1" dirty="0">
                <a:solidFill>
                  <a:prstClr val="black"/>
                </a:solidFill>
                <a:ea typeface="맑은 고딕"/>
                <a:cs typeface="Calibri" panose="020F0502020204030204" pitchFamily="34" charset="0"/>
              </a:rPr>
              <a:t>підтримка</a:t>
            </a:r>
          </a:p>
          <a:p>
            <a:pPr marL="0" lvl="1" algn="ctr" defTabSz="14668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defRPr/>
            </a:pPr>
            <a:r>
              <a:rPr lang="uk-UA" b="1" dirty="0">
                <a:solidFill>
                  <a:prstClr val="black"/>
                </a:solidFill>
              </a:rPr>
              <a:t> КП “ЧТУ”</a:t>
            </a:r>
            <a:r>
              <a:rPr lang="en-US" b="1" dirty="0">
                <a:solidFill>
                  <a:prstClr val="black"/>
                </a:solidFill>
              </a:rPr>
              <a:t> </a:t>
            </a:r>
            <a:r>
              <a:rPr lang="uk-UA" b="1" dirty="0">
                <a:solidFill>
                  <a:prstClr val="black"/>
                </a:solidFill>
              </a:rPr>
              <a:t>ЧМР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6CE6DD16-09A6-4F5B-ACA1-F9BEFD2C3376}"/>
              </a:ext>
            </a:extLst>
          </p:cNvPr>
          <p:cNvSpPr/>
          <p:nvPr/>
        </p:nvSpPr>
        <p:spPr>
          <a:xfrm>
            <a:off x="8667103" y="632529"/>
            <a:ext cx="2958743" cy="1375689"/>
          </a:xfrm>
          <a:prstGeom prst="roundRect">
            <a:avLst/>
          </a:prstGeom>
          <a:solidFill>
            <a:srgbClr val="CF8A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2AA65C0-E930-4659-94BD-76FD97E5E500}"/>
              </a:ext>
            </a:extLst>
          </p:cNvPr>
          <p:cNvSpPr/>
          <p:nvPr/>
        </p:nvSpPr>
        <p:spPr>
          <a:xfrm>
            <a:off x="7646763" y="719575"/>
            <a:ext cx="1291652" cy="1283217"/>
          </a:xfrm>
          <a:prstGeom prst="ellipse">
            <a:avLst/>
          </a:prstGeom>
          <a:solidFill>
            <a:srgbClr val="CF8ACB"/>
          </a:solidFill>
          <a:ln w="63500" cap="flat" cmpd="sng">
            <a:solidFill>
              <a:schemeClr val="bg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7B507A7-2806-49EE-BC51-7C989BE80063}"/>
              </a:ext>
            </a:extLst>
          </p:cNvPr>
          <p:cNvSpPr/>
          <p:nvPr/>
        </p:nvSpPr>
        <p:spPr>
          <a:xfrm>
            <a:off x="7752849" y="1046451"/>
            <a:ext cx="1117193" cy="68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208,0</a:t>
            </a:r>
          </a:p>
        </p:txBody>
      </p:sp>
      <p:sp>
        <p:nvSpPr>
          <p:cNvPr id="22" name="Прямоугольник: скругленные углы 8">
            <a:extLst>
              <a:ext uri="{FF2B5EF4-FFF2-40B4-BE49-F238E27FC236}">
                <a16:creationId xmlns:a16="http://schemas.microsoft.com/office/drawing/2014/main" id="{6D1DE8DD-1179-4322-B212-6900401C07AC}"/>
              </a:ext>
            </a:extLst>
          </p:cNvPr>
          <p:cNvSpPr txBox="1"/>
          <p:nvPr/>
        </p:nvSpPr>
        <p:spPr>
          <a:xfrm>
            <a:off x="8488179" y="651799"/>
            <a:ext cx="3331811" cy="54393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0020" tIns="160020" rIns="160020" bIns="160020" numCol="1" spcCol="1270" anchor="t" anchorCtr="0">
            <a:noAutofit/>
          </a:bodyPr>
          <a:lstStyle/>
          <a:p>
            <a:pPr lvl="0" algn="ctr">
              <a:defRPr/>
            </a:pPr>
            <a:r>
              <a:rPr lang="uk-UA" altLang="uk-UA" b="1" dirty="0">
                <a:solidFill>
                  <a:prstClr val="black"/>
                </a:solidFill>
                <a:latin typeface="Calibri" panose="020F0502020204030204" pitchFamily="34" charset="0"/>
                <a:ea typeface="맑은 고딕"/>
                <a:cs typeface="Calibri" panose="020F0502020204030204" pitchFamily="34" charset="0"/>
              </a:rPr>
              <a:t>Здійснення оплати</a:t>
            </a:r>
          </a:p>
          <a:p>
            <a:pPr lvl="0" algn="ctr">
              <a:defRPr/>
            </a:pPr>
            <a:r>
              <a:rPr lang="uk-UA" altLang="uk-UA" b="1" dirty="0">
                <a:solidFill>
                  <a:prstClr val="black"/>
                </a:solidFill>
                <a:latin typeface="Calibri" panose="020F0502020204030204" pitchFamily="34" charset="0"/>
                <a:ea typeface="맑은 고딕"/>
                <a:cs typeface="Calibri" panose="020F0502020204030204" pitchFamily="34" charset="0"/>
              </a:rPr>
              <a:t> перевізникам за надані </a:t>
            </a:r>
          </a:p>
          <a:p>
            <a:pPr lvl="0" algn="ctr">
              <a:defRPr/>
            </a:pPr>
            <a:r>
              <a:rPr lang="uk-UA" altLang="uk-UA" b="1" dirty="0">
                <a:solidFill>
                  <a:prstClr val="black"/>
                </a:solidFill>
                <a:latin typeface="Calibri" panose="020F0502020204030204" pitchFamily="34" charset="0"/>
                <a:ea typeface="맑은 고딕"/>
                <a:cs typeface="Calibri" panose="020F0502020204030204" pitchFamily="34" charset="0"/>
              </a:rPr>
              <a:t>транспортні послуги</a:t>
            </a:r>
            <a:endParaRPr lang="ru-RU" altLang="uk-UA" b="1" dirty="0">
              <a:solidFill>
                <a:prstClr val="black"/>
              </a:solidFill>
              <a:latin typeface="Calibri" panose="020F0502020204030204" pitchFamily="34" charset="0"/>
              <a:ea typeface="맑은 고딕"/>
              <a:cs typeface="Calibri" panose="020F0502020204030204" pitchFamily="34" charset="0"/>
            </a:endParaRPr>
          </a:p>
          <a:p>
            <a:pPr marL="0" marR="0" lvl="1" indent="0" algn="l" defTabSz="14668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None/>
              <a:tabLst/>
              <a:defRPr/>
            </a:pPr>
            <a:endParaRPr kumimoji="0" lang="uk-UA" sz="3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486CA03E-241D-4259-8E9F-BB7E03FFD6E0}"/>
              </a:ext>
            </a:extLst>
          </p:cNvPr>
          <p:cNvSpPr/>
          <p:nvPr/>
        </p:nvSpPr>
        <p:spPr bwMode="auto">
          <a:xfrm>
            <a:off x="5170330" y="2822713"/>
            <a:ext cx="2242687" cy="2204077"/>
          </a:xfrm>
          <a:prstGeom prst="ellipse">
            <a:avLst/>
          </a:prstGeom>
          <a:solidFill>
            <a:schemeClr val="bg1"/>
          </a:solidFill>
          <a:ln w="25400" cap="flat" cmpd="sng" algn="ctr">
            <a:solidFill>
              <a:schemeClr val="accent1">
                <a:lumMod val="50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5ADDC938-8BB9-46EA-BD0C-C6CCD83E0A2C}"/>
              </a:ext>
            </a:extLst>
          </p:cNvPr>
          <p:cNvSpPr/>
          <p:nvPr/>
        </p:nvSpPr>
        <p:spPr>
          <a:xfrm>
            <a:off x="5452259" y="3063926"/>
            <a:ext cx="1633919" cy="68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323,0 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19BBFA6-8CF5-46B7-9267-FD94CD955782}"/>
              </a:ext>
            </a:extLst>
          </p:cNvPr>
          <p:cNvSpPr/>
          <p:nvPr/>
        </p:nvSpPr>
        <p:spPr>
          <a:xfrm>
            <a:off x="4869779" y="3769858"/>
            <a:ext cx="2832432" cy="12812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+157,3 </a:t>
            </a:r>
            <a:r>
              <a:rPr kumimoji="0" lang="uk-UA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(у 1,9 рази</a:t>
            </a:r>
            <a:r>
              <a:rPr kumimoji="0" lang="ru-UA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  <a:endParaRPr kumimoji="0" lang="uk-UA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UA" sz="1200" b="1" i="0" u="none" strike="noStrike" kern="1200" cap="none" spc="0" normalizeH="0" baseline="0" noProof="0" dirty="0">
                <a:ln>
                  <a:noFill/>
                </a:ln>
                <a:solidFill>
                  <a:srgbClr val="0D5B2D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більше порівняно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з 2024 роком</a:t>
            </a:r>
            <a:endParaRPr kumimoji="0" lang="ru-UA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CB85E74-E1AE-4716-8B55-22F108E92C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88" y="5312977"/>
            <a:ext cx="3545460" cy="1543251"/>
          </a:xfrm>
          <a:prstGeom prst="rect">
            <a:avLst/>
          </a:prstGeom>
        </p:spPr>
      </p:pic>
      <p:pic>
        <p:nvPicPr>
          <p:cNvPr id="28" name="Picture 12" descr="1200px-Coat_of_Arms_of_Chernihiv">
            <a:extLst>
              <a:ext uri="{FF2B5EF4-FFF2-40B4-BE49-F238E27FC236}">
                <a16:creationId xmlns:a16="http://schemas.microsoft.com/office/drawing/2014/main" id="{331FE5F0-6C30-41D9-826F-744CA1941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F3473E1-12ED-41CE-9A7F-6BF15C612F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  <p:sp>
        <p:nvSpPr>
          <p:cNvPr id="30" name="Прямоугольник: скругленные углы 8">
            <a:extLst>
              <a:ext uri="{FF2B5EF4-FFF2-40B4-BE49-F238E27FC236}">
                <a16:creationId xmlns:a16="http://schemas.microsoft.com/office/drawing/2014/main" id="{C88722DF-B389-7DCD-B536-F652A6100CBE}"/>
              </a:ext>
            </a:extLst>
          </p:cNvPr>
          <p:cNvSpPr txBox="1"/>
          <p:nvPr/>
        </p:nvSpPr>
        <p:spPr>
          <a:xfrm>
            <a:off x="9060110" y="5354757"/>
            <a:ext cx="2858332" cy="45418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60020" tIns="160020" rIns="160020" bIns="160020" numCol="1" spcCol="127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/>
                <a:cs typeface="Calibri" panose="020F0502020204030204" pitchFamily="34" charset="0"/>
              </a:rPr>
              <a:t>Внесок у статутний капітал КП “ЧТУ” ЧМР </a:t>
            </a:r>
          </a:p>
          <a:p>
            <a:pPr marL="0" marR="0" lvl="1" indent="0" algn="l" defTabSz="14668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Tx/>
              <a:buNone/>
              <a:tabLst/>
              <a:defRPr/>
            </a:pPr>
            <a:endParaRPr kumimoji="0" lang="uk-UA" sz="3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2D7A9B-22DD-2565-A06C-6EA8DB6CCFD4}"/>
              </a:ext>
            </a:extLst>
          </p:cNvPr>
          <p:cNvSpPr txBox="1"/>
          <p:nvPr/>
        </p:nvSpPr>
        <p:spPr>
          <a:xfrm>
            <a:off x="8947473" y="6023330"/>
            <a:ext cx="31612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/>
                <a:cs typeface="Calibri" panose="020F0502020204030204" pitchFamily="34" charset="0"/>
              </a:rPr>
              <a:t>(капітальний ремонт і заміна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/>
                <a:cs typeface="Calibri" panose="020F0502020204030204" pitchFamily="34" charset="0"/>
              </a:rPr>
              <a:t>кабельних ліній, придбання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altLang="uk-UA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맑은 고딕"/>
                <a:cs typeface="Calibri" panose="020F0502020204030204" pitchFamily="34" charset="0"/>
              </a:rPr>
              <a:t>тролейбусів та спецтранспорту)</a:t>
            </a:r>
            <a:endParaRPr kumimoji="0" lang="ru-RU" altLang="uk-UA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맑은 고딕"/>
              <a:cs typeface="Calibri" panose="020F0502020204030204" pitchFamily="34" charset="0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0045A4BB-E742-4BE3-8EA9-F98EB2AB683F}"/>
              </a:ext>
            </a:extLst>
          </p:cNvPr>
          <p:cNvSpPr/>
          <p:nvPr/>
        </p:nvSpPr>
        <p:spPr>
          <a:xfrm>
            <a:off x="9043113" y="2185427"/>
            <a:ext cx="2582733" cy="556144"/>
          </a:xfrm>
          <a:prstGeom prst="roundRect">
            <a:avLst/>
          </a:prstGeom>
          <a:solidFill>
            <a:srgbClr val="CF8A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dirty="0">
                <a:solidFill>
                  <a:schemeClr val="tx1"/>
                </a:solidFill>
              </a:rPr>
              <a:t>автотранспортом</a:t>
            </a:r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52D40EEA-7DE8-4619-A398-BA726902AA3E}"/>
              </a:ext>
            </a:extLst>
          </p:cNvPr>
          <p:cNvSpPr/>
          <p:nvPr/>
        </p:nvSpPr>
        <p:spPr>
          <a:xfrm>
            <a:off x="8434598" y="2128651"/>
            <a:ext cx="749485" cy="689406"/>
          </a:xfrm>
          <a:prstGeom prst="ellipse">
            <a:avLst/>
          </a:prstGeom>
          <a:solidFill>
            <a:srgbClr val="CF8ACB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FA4ABAEC-52A0-4D77-A935-2BD8D1FF778B}"/>
              </a:ext>
            </a:extLst>
          </p:cNvPr>
          <p:cNvSpPr/>
          <p:nvPr/>
        </p:nvSpPr>
        <p:spPr>
          <a:xfrm>
            <a:off x="9043113" y="3015007"/>
            <a:ext cx="2596148" cy="556144"/>
          </a:xfrm>
          <a:prstGeom prst="roundRect">
            <a:avLst/>
          </a:prstGeom>
          <a:solidFill>
            <a:srgbClr val="CF8A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dirty="0">
                <a:solidFill>
                  <a:schemeClr val="tx1"/>
                </a:solidFill>
              </a:rPr>
              <a:t>електротранспортом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82F369B0-D54D-7559-3F0C-C5573CB479FC}"/>
              </a:ext>
            </a:extLst>
          </p:cNvPr>
          <p:cNvSpPr/>
          <p:nvPr/>
        </p:nvSpPr>
        <p:spPr>
          <a:xfrm>
            <a:off x="8432616" y="2978162"/>
            <a:ext cx="749485" cy="689406"/>
          </a:xfrm>
          <a:prstGeom prst="ellipse">
            <a:avLst/>
          </a:prstGeom>
          <a:solidFill>
            <a:srgbClr val="CF8ACB"/>
          </a:solidFill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uk-UA" sz="2000" b="1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FA6786F0-81F6-E61D-5959-2198695FAD07}"/>
              </a:ext>
            </a:extLst>
          </p:cNvPr>
          <p:cNvSpPr/>
          <p:nvPr/>
        </p:nvSpPr>
        <p:spPr>
          <a:xfrm>
            <a:off x="8286813" y="2137669"/>
            <a:ext cx="1117193" cy="68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000" b="1" dirty="0">
                <a:solidFill>
                  <a:schemeClr val="tx1"/>
                </a:solidFill>
              </a:rPr>
              <a:t>120,0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3311021D-F755-4BEA-A5FC-BFDA478C792E}"/>
              </a:ext>
            </a:extLst>
          </p:cNvPr>
          <p:cNvSpPr/>
          <p:nvPr/>
        </p:nvSpPr>
        <p:spPr>
          <a:xfrm>
            <a:off x="8255176" y="2981168"/>
            <a:ext cx="1117193" cy="6833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2000" b="1" dirty="0">
                <a:solidFill>
                  <a:schemeClr val="tx1"/>
                </a:solidFill>
              </a:rPr>
              <a:t>88,0</a:t>
            </a:r>
          </a:p>
        </p:txBody>
      </p:sp>
    </p:spTree>
    <p:extLst>
      <p:ext uri="{BB962C8B-B14F-4D97-AF65-F5344CB8AC3E}">
        <p14:creationId xmlns:p14="http://schemas.microsoft.com/office/powerpoint/2010/main" val="35789754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71ECB8D-2F72-2AD2-A5D8-8D4E9DF4FA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0"/>
                    </a14:imgEffect>
                    <a14:imgEffect>
                      <a14:brightnessContrast bright="23000"/>
                    </a14:imgEffect>
                  </a14:imgLayer>
                </a14:imgProps>
              </a:ext>
            </a:extLst>
          </a:blip>
          <a:srcRect l="5870" r="3137" b="2933"/>
          <a:stretch/>
        </p:blipFill>
        <p:spPr>
          <a:xfrm>
            <a:off x="5103700" y="4831226"/>
            <a:ext cx="2232249" cy="1981296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2" name="Freeform 3">
            <a:extLst>
              <a:ext uri="{FF2B5EF4-FFF2-40B4-BE49-F238E27FC236}">
                <a16:creationId xmlns:a16="http://schemas.microsoft.com/office/drawing/2014/main" id="{7549F5C6-02DD-4950-5F2D-25A0E02DE2CA}"/>
              </a:ext>
            </a:extLst>
          </p:cNvPr>
          <p:cNvSpPr/>
          <p:nvPr/>
        </p:nvSpPr>
        <p:spPr>
          <a:xfrm>
            <a:off x="10050023" y="2492896"/>
            <a:ext cx="2149918" cy="1906289"/>
          </a:xfrm>
          <a:custGeom>
            <a:avLst/>
            <a:gdLst/>
            <a:ahLst/>
            <a:cxnLst/>
            <a:rect l="l" t="t" r="r" b="b"/>
            <a:pathLst>
              <a:path w="4114800" h="2744618">
                <a:moveTo>
                  <a:pt x="0" y="0"/>
                </a:moveTo>
                <a:lnTo>
                  <a:pt x="4114800" y="0"/>
                </a:lnTo>
                <a:lnTo>
                  <a:pt x="4114800" y="2744618"/>
                </a:lnTo>
                <a:lnTo>
                  <a:pt x="0" y="274461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grayscl/>
              <a:lum bright="20000" contrast="-4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UA"/>
          </a:p>
        </p:txBody>
      </p:sp>
      <p:graphicFrame>
        <p:nvGraphicFramePr>
          <p:cNvPr id="15" name="Диаграмма 14">
            <a:extLst>
              <a:ext uri="{FF2B5EF4-FFF2-40B4-BE49-F238E27FC236}">
                <a16:creationId xmlns:a16="http://schemas.microsoft.com/office/drawing/2014/main" id="{976679D4-F10F-EC28-A131-3636ED7E7E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38022"/>
          <a:ext cx="12195311" cy="637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pic>
        <p:nvPicPr>
          <p:cNvPr id="9" name="Picture 12" descr="1200px-Coat_of_Arms_of_Chernihiv">
            <a:extLst>
              <a:ext uri="{FF2B5EF4-FFF2-40B4-BE49-F238E27FC236}">
                <a16:creationId xmlns:a16="http://schemas.microsoft.com/office/drawing/2014/main" id="{269DCCBA-3CC8-4C2E-A52B-AB095CFD3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45593BE-AFDD-4319-A18B-F654B344A5C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561A71D9-A950-4B2A-945E-AA2AB5EDD2BD}"/>
              </a:ext>
            </a:extLst>
          </p:cNvPr>
          <p:cNvSpPr txBox="1">
            <a:spLocks/>
          </p:cNvSpPr>
          <p:nvPr/>
        </p:nvSpPr>
        <p:spPr>
          <a:xfrm>
            <a:off x="1562919" y="-14794"/>
            <a:ext cx="7704856" cy="11079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>
            <a:defPPr>
              <a:defRPr lang="ko-KR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000" b="1" kern="0">
                <a:solidFill>
                  <a:srgbClr val="00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Бюджет розвитку Чернігівської міської</a:t>
            </a:r>
          </a:p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Arial" panose="020B0604020202020204" pitchFamily="34" charset="0"/>
              </a:rPr>
              <a:t>територіальної громади за 2025 рік, млн грн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D4E550-7B38-4B02-8DFC-BD066EED9679}"/>
              </a:ext>
            </a:extLst>
          </p:cNvPr>
          <p:cNvSpPr txBox="1"/>
          <p:nvPr/>
        </p:nvSpPr>
        <p:spPr>
          <a:xfrm>
            <a:off x="8736247" y="492089"/>
            <a:ext cx="31742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latinLnBrk="0"/>
            <a:r>
              <a:rPr lang="uk-UA" b="1" dirty="0">
                <a:solidFill>
                  <a:prstClr val="black"/>
                </a:solidFill>
              </a:rPr>
              <a:t>Виконання за 2025 рік</a:t>
            </a:r>
          </a:p>
          <a:p>
            <a:pPr algn="ctr" latinLnBrk="0"/>
            <a:r>
              <a:rPr lang="uk-UA" b="1" dirty="0">
                <a:solidFill>
                  <a:prstClr val="black"/>
                </a:solidFill>
              </a:rPr>
              <a:t>зменшилось на 147,8 млн грн</a:t>
            </a:r>
          </a:p>
          <a:p>
            <a:pPr algn="ctr" latinLnBrk="0"/>
            <a:r>
              <a:rPr lang="uk-UA" b="1" dirty="0">
                <a:solidFill>
                  <a:prstClr val="black"/>
                </a:solidFill>
              </a:rPr>
              <a:t>або на 15,6% до показників</a:t>
            </a:r>
          </a:p>
          <a:p>
            <a:pPr algn="ctr" latinLnBrk="0"/>
            <a:r>
              <a:rPr lang="uk-UA" b="1" dirty="0">
                <a:solidFill>
                  <a:prstClr val="black"/>
                </a:solidFill>
              </a:rPr>
              <a:t>за 2024 рік</a:t>
            </a:r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0" name="Freeform 2">
            <a:extLst>
              <a:ext uri="{FF2B5EF4-FFF2-40B4-BE49-F238E27FC236}">
                <a16:creationId xmlns:a16="http://schemas.microsoft.com/office/drawing/2014/main" id="{ADBF66A7-981A-ECCE-5065-D3DC85105105}"/>
              </a:ext>
            </a:extLst>
          </p:cNvPr>
          <p:cNvSpPr/>
          <p:nvPr/>
        </p:nvSpPr>
        <p:spPr>
          <a:xfrm rot="734012">
            <a:off x="8472507" y="148339"/>
            <a:ext cx="3701749" cy="1852222"/>
          </a:xfrm>
          <a:custGeom>
            <a:avLst/>
            <a:gdLst/>
            <a:ahLst/>
            <a:cxnLst/>
            <a:rect l="l" t="t" r="r" b="b"/>
            <a:pathLst>
              <a:path w="4114800" h="1473847">
                <a:moveTo>
                  <a:pt x="0" y="0"/>
                </a:moveTo>
                <a:lnTo>
                  <a:pt x="4114800" y="0"/>
                </a:lnTo>
                <a:lnTo>
                  <a:pt x="4114800" y="1473846"/>
                </a:lnTo>
                <a:lnTo>
                  <a:pt x="0" y="147384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effectLst>
            <a:softEdge rad="12700"/>
          </a:effectLst>
        </p:spPr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161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1200px-Coat_of_Arms_of_Chernihiv">
            <a:extLst>
              <a:ext uri="{FF2B5EF4-FFF2-40B4-BE49-F238E27FC236}">
                <a16:creationId xmlns:a16="http://schemas.microsoft.com/office/drawing/2014/main" id="{88B8A6BF-C208-451D-9434-5CC7DADCE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" name="Группа 77">
            <a:extLst>
              <a:ext uri="{FF2B5EF4-FFF2-40B4-BE49-F238E27FC236}">
                <a16:creationId xmlns:a16="http://schemas.microsoft.com/office/drawing/2014/main" id="{E84B041F-2D9E-23A9-BE05-F7368B36D2AB}"/>
              </a:ext>
            </a:extLst>
          </p:cNvPr>
          <p:cNvGrpSpPr/>
          <p:nvPr/>
        </p:nvGrpSpPr>
        <p:grpSpPr>
          <a:xfrm>
            <a:off x="96424" y="742223"/>
            <a:ext cx="12025494" cy="5051683"/>
            <a:chOff x="263799" y="145897"/>
            <a:chExt cx="12025494" cy="4857567"/>
          </a:xfrm>
        </p:grpSpPr>
        <p:grpSp>
          <p:nvGrpSpPr>
            <p:cNvPr id="79" name="Группа 78" descr="частично круглые фигуры в форме буквы &quot;c&quot;">
              <a:extLst>
                <a:ext uri="{FF2B5EF4-FFF2-40B4-BE49-F238E27FC236}">
                  <a16:creationId xmlns:a16="http://schemas.microsoft.com/office/drawing/2014/main" id="{922AE48D-569D-E9A0-0B6A-C435C0A76227}"/>
                </a:ext>
              </a:extLst>
            </p:cNvPr>
            <p:cNvGrpSpPr>
              <a:grpSpLocks noChangeAspect="1"/>
            </p:cNvGrpSpPr>
            <p:nvPr/>
          </p:nvGrpSpPr>
          <p:grpSpPr>
            <a:xfrm rot="2551931">
              <a:off x="3965232" y="1547464"/>
              <a:ext cx="3461114" cy="3456000"/>
              <a:chOff x="2356036" y="398732"/>
              <a:chExt cx="2143125" cy="2139950"/>
            </a:xfrm>
          </p:grpSpPr>
          <p:sp>
            <p:nvSpPr>
              <p:cNvPr id="93" name="Freeform 31">
                <a:extLst>
                  <a:ext uri="{FF2B5EF4-FFF2-40B4-BE49-F238E27FC236}">
                    <a16:creationId xmlns:a16="http://schemas.microsoft.com/office/drawing/2014/main" id="{A360D7DA-BF06-3266-1FD6-E830660CFA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356036" y="398732"/>
                <a:ext cx="2143125" cy="2139950"/>
              </a:xfrm>
              <a:custGeom>
                <a:avLst/>
                <a:gdLst>
                  <a:gd name="T0" fmla="*/ 338 w 677"/>
                  <a:gd name="T1" fmla="*/ 676 h 676"/>
                  <a:gd name="T2" fmla="*/ 0 w 677"/>
                  <a:gd name="T3" fmla="*/ 338 h 676"/>
                  <a:gd name="T4" fmla="*/ 338 w 677"/>
                  <a:gd name="T5" fmla="*/ 0 h 676"/>
                  <a:gd name="T6" fmla="*/ 338 w 677"/>
                  <a:gd name="T7" fmla="*/ 40 h 676"/>
                  <a:gd name="T8" fmla="*/ 40 w 677"/>
                  <a:gd name="T9" fmla="*/ 338 h 676"/>
                  <a:gd name="T10" fmla="*/ 338 w 677"/>
                  <a:gd name="T11" fmla="*/ 636 h 676"/>
                  <a:gd name="T12" fmla="*/ 637 w 677"/>
                  <a:gd name="T13" fmla="*/ 338 h 676"/>
                  <a:gd name="T14" fmla="*/ 677 w 677"/>
                  <a:gd name="T15" fmla="*/ 338 h 676"/>
                  <a:gd name="T16" fmla="*/ 338 w 677"/>
                  <a:gd name="T17" fmla="*/ 676 h 6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77" h="676">
                    <a:moveTo>
                      <a:pt x="338" y="676"/>
                    </a:moveTo>
                    <a:cubicBezTo>
                      <a:pt x="152" y="676"/>
                      <a:pt x="0" y="525"/>
                      <a:pt x="0" y="338"/>
                    </a:cubicBezTo>
                    <a:cubicBezTo>
                      <a:pt x="0" y="152"/>
                      <a:pt x="152" y="0"/>
                      <a:pt x="338" y="0"/>
                    </a:cubicBezTo>
                    <a:cubicBezTo>
                      <a:pt x="338" y="40"/>
                      <a:pt x="338" y="40"/>
                      <a:pt x="338" y="40"/>
                    </a:cubicBezTo>
                    <a:cubicBezTo>
                      <a:pt x="174" y="40"/>
                      <a:pt x="40" y="174"/>
                      <a:pt x="40" y="338"/>
                    </a:cubicBezTo>
                    <a:cubicBezTo>
                      <a:pt x="40" y="503"/>
                      <a:pt x="174" y="636"/>
                      <a:pt x="338" y="636"/>
                    </a:cubicBezTo>
                    <a:cubicBezTo>
                      <a:pt x="503" y="636"/>
                      <a:pt x="637" y="503"/>
                      <a:pt x="637" y="338"/>
                    </a:cubicBezTo>
                    <a:cubicBezTo>
                      <a:pt x="677" y="338"/>
                      <a:pt x="677" y="338"/>
                      <a:pt x="677" y="338"/>
                    </a:cubicBezTo>
                    <a:cubicBezTo>
                      <a:pt x="677" y="525"/>
                      <a:pt x="525" y="676"/>
                      <a:pt x="338" y="676"/>
                    </a:cubicBezTo>
                    <a:close/>
                  </a:path>
                </a:pathLst>
              </a:custGeom>
              <a:solidFill>
                <a:srgbClr val="7030A0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4" name="Freeform 6">
                <a:extLst>
                  <a:ext uri="{FF2B5EF4-FFF2-40B4-BE49-F238E27FC236}">
                    <a16:creationId xmlns:a16="http://schemas.microsoft.com/office/drawing/2014/main" id="{A1DBFF01-7FD5-60F9-A07A-26054B17E20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817000" y="847982"/>
                <a:ext cx="612000" cy="612000"/>
              </a:xfrm>
              <a:custGeom>
                <a:avLst/>
                <a:gdLst>
                  <a:gd name="T0" fmla="*/ 40 w 192"/>
                  <a:gd name="T1" fmla="*/ 192 h 192"/>
                  <a:gd name="T2" fmla="*/ 0 w 192"/>
                  <a:gd name="T3" fmla="*/ 192 h 192"/>
                  <a:gd name="T4" fmla="*/ 192 w 192"/>
                  <a:gd name="T5" fmla="*/ 0 h 192"/>
                  <a:gd name="T6" fmla="*/ 192 w 192"/>
                  <a:gd name="T7" fmla="*/ 40 h 192"/>
                  <a:gd name="T8" fmla="*/ 40 w 192"/>
                  <a:gd name="T9" fmla="*/ 19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2" h="192">
                    <a:moveTo>
                      <a:pt x="40" y="192"/>
                    </a:moveTo>
                    <a:cubicBezTo>
                      <a:pt x="0" y="192"/>
                      <a:pt x="0" y="192"/>
                      <a:pt x="0" y="192"/>
                    </a:cubicBezTo>
                    <a:cubicBezTo>
                      <a:pt x="0" y="86"/>
                      <a:pt x="86" y="0"/>
                      <a:pt x="192" y="0"/>
                    </a:cubicBezTo>
                    <a:cubicBezTo>
                      <a:pt x="192" y="40"/>
                      <a:pt x="192" y="40"/>
                      <a:pt x="192" y="40"/>
                    </a:cubicBezTo>
                    <a:cubicBezTo>
                      <a:pt x="108" y="40"/>
                      <a:pt x="40" y="108"/>
                      <a:pt x="40" y="192"/>
                    </a:cubicBezTo>
                    <a:close/>
                  </a:path>
                </a:pathLst>
              </a:custGeom>
              <a:solidFill>
                <a:srgbClr val="66FFCC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5" name="Freeform 35">
                <a:extLst>
                  <a:ext uri="{FF2B5EF4-FFF2-40B4-BE49-F238E27FC236}">
                    <a16:creationId xmlns:a16="http://schemas.microsoft.com/office/drawing/2014/main" id="{13509B96-B509-1ACC-8CBA-EE08163781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506663" y="552450"/>
                <a:ext cx="919162" cy="1838325"/>
              </a:xfrm>
              <a:custGeom>
                <a:avLst/>
                <a:gdLst>
                  <a:gd name="T0" fmla="*/ 290 w 290"/>
                  <a:gd name="T1" fmla="*/ 580 h 580"/>
                  <a:gd name="T2" fmla="*/ 0 w 290"/>
                  <a:gd name="T3" fmla="*/ 290 h 580"/>
                  <a:gd name="T4" fmla="*/ 290 w 290"/>
                  <a:gd name="T5" fmla="*/ 0 h 580"/>
                  <a:gd name="T6" fmla="*/ 290 w 290"/>
                  <a:gd name="T7" fmla="*/ 40 h 580"/>
                  <a:gd name="T8" fmla="*/ 40 w 290"/>
                  <a:gd name="T9" fmla="*/ 290 h 580"/>
                  <a:gd name="T10" fmla="*/ 290 w 290"/>
                  <a:gd name="T11" fmla="*/ 540 h 580"/>
                  <a:gd name="T12" fmla="*/ 290 w 290"/>
                  <a:gd name="T13" fmla="*/ 580 h 5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0" h="580">
                    <a:moveTo>
                      <a:pt x="290" y="580"/>
                    </a:moveTo>
                    <a:cubicBezTo>
                      <a:pt x="131" y="580"/>
                      <a:pt x="0" y="450"/>
                      <a:pt x="0" y="290"/>
                    </a:cubicBezTo>
                    <a:cubicBezTo>
                      <a:pt x="0" y="130"/>
                      <a:pt x="131" y="0"/>
                      <a:pt x="290" y="0"/>
                    </a:cubicBezTo>
                    <a:cubicBezTo>
                      <a:pt x="290" y="40"/>
                      <a:pt x="290" y="40"/>
                      <a:pt x="290" y="40"/>
                    </a:cubicBezTo>
                    <a:cubicBezTo>
                      <a:pt x="153" y="40"/>
                      <a:pt x="40" y="152"/>
                      <a:pt x="40" y="290"/>
                    </a:cubicBezTo>
                    <a:cubicBezTo>
                      <a:pt x="40" y="428"/>
                      <a:pt x="153" y="540"/>
                      <a:pt x="290" y="540"/>
                    </a:cubicBezTo>
                    <a:lnTo>
                      <a:pt x="290" y="58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96" name="Freeform 39">
                <a:extLst>
                  <a:ext uri="{FF2B5EF4-FFF2-40B4-BE49-F238E27FC236}">
                    <a16:creationId xmlns:a16="http://schemas.microsoft.com/office/drawing/2014/main" id="{DA5F77AA-96B0-FC7E-B679-7ABBC3A4508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2653708" y="712709"/>
                <a:ext cx="1533525" cy="1533525"/>
              </a:xfrm>
              <a:custGeom>
                <a:avLst/>
                <a:gdLst>
                  <a:gd name="T0" fmla="*/ 241 w 483"/>
                  <a:gd name="T1" fmla="*/ 483 h 483"/>
                  <a:gd name="T2" fmla="*/ 0 w 483"/>
                  <a:gd name="T3" fmla="*/ 241 h 483"/>
                  <a:gd name="T4" fmla="*/ 241 w 483"/>
                  <a:gd name="T5" fmla="*/ 0 h 483"/>
                  <a:gd name="T6" fmla="*/ 241 w 483"/>
                  <a:gd name="T7" fmla="*/ 40 h 483"/>
                  <a:gd name="T8" fmla="*/ 40 w 483"/>
                  <a:gd name="T9" fmla="*/ 241 h 483"/>
                  <a:gd name="T10" fmla="*/ 241 w 483"/>
                  <a:gd name="T11" fmla="*/ 443 h 483"/>
                  <a:gd name="T12" fmla="*/ 443 w 483"/>
                  <a:gd name="T13" fmla="*/ 241 h 483"/>
                  <a:gd name="T14" fmla="*/ 483 w 483"/>
                  <a:gd name="T15" fmla="*/ 241 h 483"/>
                  <a:gd name="T16" fmla="*/ 241 w 483"/>
                  <a:gd name="T17" fmla="*/ 483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3" h="483">
                    <a:moveTo>
                      <a:pt x="241" y="483"/>
                    </a:moveTo>
                    <a:cubicBezTo>
                      <a:pt x="108" y="483"/>
                      <a:pt x="0" y="374"/>
                      <a:pt x="0" y="241"/>
                    </a:cubicBezTo>
                    <a:cubicBezTo>
                      <a:pt x="0" y="108"/>
                      <a:pt x="108" y="0"/>
                      <a:pt x="241" y="0"/>
                    </a:cubicBezTo>
                    <a:cubicBezTo>
                      <a:pt x="241" y="40"/>
                      <a:pt x="241" y="40"/>
                      <a:pt x="241" y="40"/>
                    </a:cubicBezTo>
                    <a:cubicBezTo>
                      <a:pt x="131" y="40"/>
                      <a:pt x="40" y="130"/>
                      <a:pt x="40" y="241"/>
                    </a:cubicBezTo>
                    <a:cubicBezTo>
                      <a:pt x="40" y="352"/>
                      <a:pt x="131" y="443"/>
                      <a:pt x="241" y="443"/>
                    </a:cubicBezTo>
                    <a:cubicBezTo>
                      <a:pt x="352" y="443"/>
                      <a:pt x="443" y="352"/>
                      <a:pt x="443" y="241"/>
                    </a:cubicBezTo>
                    <a:cubicBezTo>
                      <a:pt x="483" y="241"/>
                      <a:pt x="483" y="241"/>
                      <a:pt x="483" y="241"/>
                    </a:cubicBezTo>
                    <a:cubicBezTo>
                      <a:pt x="483" y="374"/>
                      <a:pt x="375" y="483"/>
                      <a:pt x="241" y="483"/>
                    </a:cubicBezTo>
                    <a:close/>
                  </a:path>
                </a:pathLst>
              </a:custGeom>
              <a:solidFill>
                <a:srgbClr val="00B0F0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80" name="Стрелка: пятиугольник 79">
              <a:extLst>
                <a:ext uri="{FF2B5EF4-FFF2-40B4-BE49-F238E27FC236}">
                  <a16:creationId xmlns:a16="http://schemas.microsoft.com/office/drawing/2014/main" id="{375D2209-8EC7-4425-4EAB-7ECFBDB4B242}"/>
                </a:ext>
              </a:extLst>
            </p:cNvPr>
            <p:cNvSpPr/>
            <p:nvPr/>
          </p:nvSpPr>
          <p:spPr>
            <a:xfrm>
              <a:off x="263799" y="2761850"/>
              <a:ext cx="3972928" cy="810856"/>
            </a:xfrm>
            <a:prstGeom prst="homePlate">
              <a:avLst/>
            </a:prstGeom>
            <a:solidFill>
              <a:srgbClr val="CCFF99"/>
            </a:solidFill>
            <a:ln>
              <a:noFill/>
            </a:ln>
            <a:effectLst>
              <a:outerShdw blurRad="50800" dist="38100" dir="5400000" algn="t" rotWithShape="0">
                <a:srgbClr val="588B26">
                  <a:alpha val="8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надання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одноразової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допомоги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мешканцям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міста</a:t>
              </a:r>
              <a:endPara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( 1790 </a:t>
              </a:r>
              <a:r>
                <a:rPr kumimoji="0" lang="ru-RU" sz="14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громадянам</a:t>
              </a:r>
              <a:r>
                <a:rPr kumimoji="0" lang="ru-RU" sz="14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)</a:t>
              </a:r>
              <a:endPara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81" name="Блок-схема: узел 80">
              <a:extLst>
                <a:ext uri="{FF2B5EF4-FFF2-40B4-BE49-F238E27FC236}">
                  <a16:creationId xmlns:a16="http://schemas.microsoft.com/office/drawing/2014/main" id="{DECDBF6E-616C-55C9-1996-F45DC64299E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46751" y="2752926"/>
              <a:ext cx="828000" cy="796183"/>
            </a:xfrm>
            <a:prstGeom prst="flowChartConnector">
              <a:avLst/>
            </a:prstGeom>
            <a:solidFill>
              <a:srgbClr val="CCFF99"/>
            </a:solidFill>
            <a:ln w="25400" cap="flat" cmpd="sng" algn="ctr">
              <a:noFill/>
              <a:prstDash val="solid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/>
              <a:r>
                <a:rPr lang="ru-RU" sz="2000" b="1" kern="0" dirty="0">
                  <a:latin typeface="Calibri"/>
                </a:rPr>
                <a:t>1,8</a:t>
              </a:r>
            </a:p>
          </p:txBody>
        </p:sp>
        <p:sp>
          <p:nvSpPr>
            <p:cNvPr id="83" name="Стрелка: пятиугольник 82">
              <a:extLst>
                <a:ext uri="{FF2B5EF4-FFF2-40B4-BE49-F238E27FC236}">
                  <a16:creationId xmlns:a16="http://schemas.microsoft.com/office/drawing/2014/main" id="{45E010EC-8BB6-FF9D-FD13-5D61200CEAEC}"/>
                </a:ext>
              </a:extLst>
            </p:cNvPr>
            <p:cNvSpPr/>
            <p:nvPr/>
          </p:nvSpPr>
          <p:spPr>
            <a:xfrm flipH="1">
              <a:off x="7131523" y="1033963"/>
              <a:ext cx="5157770" cy="702309"/>
            </a:xfrm>
            <a:prstGeom prst="homePlate">
              <a:avLst/>
            </a:prstGeom>
            <a:solidFill>
              <a:srgbClr val="CCECFF"/>
            </a:solidFill>
            <a:ln>
              <a:noFill/>
            </a:ln>
            <a:effectLst>
              <a:outerShdw blurRad="50800" dist="38100" dir="5400000" algn="t" rotWithShape="0">
                <a:srgbClr val="70828C">
                  <a:alpha val="83000"/>
                </a:srgbClr>
              </a:outerShdw>
            </a:effectLst>
          </p:spPr>
          <p:txBody>
            <a:bodyPr rtlCol="0" anchor="ctr"/>
            <a:lstStyle/>
            <a:p>
              <a:pPr marL="36000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підготовка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територіальної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оборони та </a:t>
              </a:r>
              <a:r>
                <a:rPr kumimoji="0" lang="en-US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           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підготовка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населення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до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участі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у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русі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                       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національного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спротиву</a:t>
              </a:r>
              <a:endPara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84" name="Стрелка: пятиугольник 83">
              <a:extLst>
                <a:ext uri="{FF2B5EF4-FFF2-40B4-BE49-F238E27FC236}">
                  <a16:creationId xmlns:a16="http://schemas.microsoft.com/office/drawing/2014/main" id="{4AC0146F-2EA7-78B6-B7AE-D2134A230843}"/>
                </a:ext>
              </a:extLst>
            </p:cNvPr>
            <p:cNvSpPr/>
            <p:nvPr/>
          </p:nvSpPr>
          <p:spPr>
            <a:xfrm flipH="1">
              <a:off x="6769557" y="237595"/>
              <a:ext cx="5519366" cy="716545"/>
            </a:xfrm>
            <a:prstGeom prst="homePlate">
              <a:avLst/>
            </a:prstGeom>
            <a:solidFill>
              <a:srgbClr val="CCECFF"/>
            </a:solidFill>
            <a:ln>
              <a:noFill/>
            </a:ln>
            <a:effectLst>
              <a:outerShdw blurRad="50800" dist="38100" dir="5400000" algn="t" rotWithShape="0">
                <a:srgbClr val="70828C"/>
              </a:outerShdw>
            </a:effectLst>
          </p:spPr>
          <p:txBody>
            <a:bodyPr rtlCol="0" anchor="ctr"/>
            <a:lstStyle/>
            <a:p>
              <a:pPr marL="32400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підтримка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комунальних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закладів</a:t>
              </a:r>
              <a:endPara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2400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охорони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здоров’я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та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надання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медичних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послуг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понад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обсяг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коштів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НЗСУ</a:t>
              </a:r>
            </a:p>
          </p:txBody>
        </p:sp>
        <p:sp>
          <p:nvSpPr>
            <p:cNvPr id="86" name="Блок-схема: узел 85">
              <a:extLst>
                <a:ext uri="{FF2B5EF4-FFF2-40B4-BE49-F238E27FC236}">
                  <a16:creationId xmlns:a16="http://schemas.microsoft.com/office/drawing/2014/main" id="{4AB457E5-8115-3A58-DBBD-A4E14DD1A7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756345" y="1061478"/>
              <a:ext cx="900000" cy="865416"/>
            </a:xfrm>
            <a:prstGeom prst="flowChartConnector">
              <a:avLst/>
            </a:prstGeom>
            <a:solidFill>
              <a:srgbClr val="CCECFF"/>
            </a:solidFill>
            <a:ln w="25400" cap="flat" cmpd="sng" algn="ctr">
              <a:noFill/>
              <a:prstDash val="solid"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/>
              <a:r>
                <a:rPr lang="ru-RU" sz="2000" b="1" kern="0" dirty="0">
                  <a:latin typeface="Calibri"/>
                </a:rPr>
                <a:t>77,4</a:t>
              </a:r>
            </a:p>
          </p:txBody>
        </p:sp>
        <p:sp>
          <p:nvSpPr>
            <p:cNvPr id="87" name="Блок-схема: узел 86">
              <a:extLst>
                <a:ext uri="{FF2B5EF4-FFF2-40B4-BE49-F238E27FC236}">
                  <a16:creationId xmlns:a16="http://schemas.microsoft.com/office/drawing/2014/main" id="{7D431C52-FB15-702C-3085-891E8538254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12614" y="145897"/>
              <a:ext cx="1044000" cy="1003883"/>
            </a:xfrm>
            <a:prstGeom prst="flowChartConnector">
              <a:avLst/>
            </a:prstGeom>
            <a:solidFill>
              <a:srgbClr val="CCECFF"/>
            </a:solidFill>
            <a:ln w="25400" cap="flat" cmpd="sng" algn="ctr">
              <a:noFill/>
              <a:prstDash val="solid"/>
            </a:ln>
            <a:effectLst>
              <a:innerShdw blurRad="63500" dist="508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/>
              <a:r>
                <a:rPr lang="ru-RU" sz="1900" b="1" kern="0" dirty="0">
                  <a:latin typeface="Calibri"/>
                </a:rPr>
                <a:t>238,6</a:t>
              </a:r>
            </a:p>
          </p:txBody>
        </p:sp>
        <p:sp>
          <p:nvSpPr>
            <p:cNvPr id="88" name="Прямоугольник 87">
              <a:extLst>
                <a:ext uri="{FF2B5EF4-FFF2-40B4-BE49-F238E27FC236}">
                  <a16:creationId xmlns:a16="http://schemas.microsoft.com/office/drawing/2014/main" id="{1E18E161-9092-2E2A-9472-193D08826ADC}"/>
                </a:ext>
              </a:extLst>
            </p:cNvPr>
            <p:cNvSpPr/>
            <p:nvPr/>
          </p:nvSpPr>
          <p:spPr>
            <a:xfrm>
              <a:off x="4539831" y="2854996"/>
              <a:ext cx="2259934" cy="858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1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</a:rPr>
                <a:t>ВСЬОГО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sz="2400" b="1" i="1" u="none" strike="noStrike" kern="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</a:rPr>
                <a:t>  </a:t>
              </a:r>
              <a:r>
                <a:rPr kumimoji="0" lang="ru-RU" sz="2400" b="1" i="1" u="none" strike="noStrike" kern="0" cap="none" spc="0" normalizeH="0" baseline="0" noProof="0" dirty="0">
                  <a:ln>
                    <a:noFill/>
                  </a:ln>
                  <a:solidFill>
                    <a:srgbClr val="F79646">
                      <a:lumMod val="75000"/>
                    </a:srgbClr>
                  </a:solidFill>
                  <a:effectLst/>
                  <a:uLnTx/>
                  <a:uFillTx/>
                  <a:latin typeface="Calibri"/>
                </a:rPr>
                <a:t>954,2 млн грн</a:t>
              </a:r>
              <a:endParaRPr kumimoji="0" lang="ru-RU" sz="2800" b="1" i="1" u="none" strike="noStrike" kern="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9" name="Стрелка: пятиугольник 88">
              <a:extLst>
                <a:ext uri="{FF2B5EF4-FFF2-40B4-BE49-F238E27FC236}">
                  <a16:creationId xmlns:a16="http://schemas.microsoft.com/office/drawing/2014/main" id="{8D8C4170-A9E0-F2AC-25C7-7653D10A1F14}"/>
                </a:ext>
              </a:extLst>
            </p:cNvPr>
            <p:cNvSpPr/>
            <p:nvPr/>
          </p:nvSpPr>
          <p:spPr>
            <a:xfrm>
              <a:off x="266718" y="1012589"/>
              <a:ext cx="4138952" cy="796544"/>
            </a:xfrm>
            <a:prstGeom prst="homePlate">
              <a:avLst/>
            </a:prstGeom>
            <a:solidFill>
              <a:srgbClr val="CCFF99"/>
            </a:solidFill>
            <a:ln>
              <a:noFill/>
            </a:ln>
            <a:effectLst>
              <a:outerShdw blurRad="50800" dist="38100" dir="5400000" algn="t" rotWithShape="0">
                <a:srgbClr val="588B26"/>
              </a:outerShdw>
            </a:effectLst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надання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соціальної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підтримки</a:t>
              </a:r>
              <a:endPara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(</a:t>
              </a:r>
              <a:r>
                <a:rPr kumimoji="0" lang="ru-RU" sz="12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надання</a:t>
              </a: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2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соціальних</a:t>
              </a: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2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послуг</a:t>
              </a: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- </a:t>
              </a:r>
              <a:r>
                <a:rPr kumimoji="0" lang="ru-RU" sz="12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щомісячна</a:t>
              </a: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2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середня</a:t>
              </a: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2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кількість</a:t>
              </a: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lang="ru-RU" sz="1200" i="1" kern="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399</a:t>
              </a: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2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отримувачів</a:t>
              </a: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, </a:t>
              </a:r>
              <a:r>
                <a:rPr kumimoji="0" lang="ru-RU" sz="12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допомога</a:t>
              </a: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на </a:t>
              </a:r>
              <a:r>
                <a:rPr kumimoji="0" lang="ru-RU" sz="12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поховання</a:t>
              </a: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– 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174 особам, 100-річним – 8 особам)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0" name="Блок-схема: узел 89">
              <a:extLst>
                <a:ext uri="{FF2B5EF4-FFF2-40B4-BE49-F238E27FC236}">
                  <a16:creationId xmlns:a16="http://schemas.microsoft.com/office/drawing/2014/main" id="{2C844DA0-1736-8D8C-DD29-11A98B1C569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037698" y="1007378"/>
              <a:ext cx="889111" cy="871448"/>
            </a:xfrm>
            <a:prstGeom prst="flowChartConnector">
              <a:avLst/>
            </a:prstGeom>
            <a:solidFill>
              <a:srgbClr val="CCFF99"/>
            </a:solidFill>
            <a:ln w="25400" cap="flat" cmpd="sng" algn="ctr">
              <a:noFill/>
              <a:prstDash val="solid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uk-UA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"/>
                  <a:ea typeface="+mn-ea"/>
                  <a:cs typeface="+mn-cs"/>
                </a:rPr>
                <a:t>11,0</a:t>
              </a:r>
            </a:p>
          </p:txBody>
        </p:sp>
        <p:sp>
          <p:nvSpPr>
            <p:cNvPr id="91" name="Стрелка: пятиугольник 90">
              <a:extLst>
                <a:ext uri="{FF2B5EF4-FFF2-40B4-BE49-F238E27FC236}">
                  <a16:creationId xmlns:a16="http://schemas.microsoft.com/office/drawing/2014/main" id="{DD10771C-A8A3-541D-7293-CE9138298B64}"/>
                </a:ext>
              </a:extLst>
            </p:cNvPr>
            <p:cNvSpPr/>
            <p:nvPr/>
          </p:nvSpPr>
          <p:spPr>
            <a:xfrm>
              <a:off x="266718" y="1918589"/>
              <a:ext cx="3972928" cy="764642"/>
            </a:xfrm>
            <a:prstGeom prst="homePlate">
              <a:avLst/>
            </a:prstGeom>
            <a:solidFill>
              <a:srgbClr val="CCFF99"/>
            </a:solidFill>
            <a:ln>
              <a:noFill/>
            </a:ln>
            <a:effectLst>
              <a:outerShdw blurRad="50800" dist="38100" dir="5400000" algn="t" rotWithShape="0">
                <a:srgbClr val="588B26"/>
              </a:outerShdw>
            </a:effectLst>
          </p:spPr>
          <p:txBody>
            <a:bodyPr rtlCol="0" anchor="b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uk-UA" sz="1600" b="1" i="1" kern="0" dirty="0">
                  <a:solidFill>
                    <a:sysClr val="windowText" lastClr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ідтримка</a:t>
              </a:r>
              <a:endParaRPr lang="en-US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громадських</a:t>
              </a:r>
              <a:r>
                <a:rPr kumimoji="0" lang="ru-RU" sz="1600" b="1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600" b="1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організацій</a:t>
              </a:r>
              <a:endPara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(18 </a:t>
              </a:r>
              <a:r>
                <a:rPr kumimoji="0" lang="ru-RU" sz="14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громадських</a:t>
              </a:r>
              <a:r>
                <a:rPr kumimoji="0" lang="ru-RU" sz="14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ru-RU" sz="1400" b="0" i="1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організацій</a:t>
              </a:r>
              <a:r>
                <a:rPr kumimoji="0" lang="ru-RU" sz="1400" b="0" i="1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)</a:t>
              </a:r>
              <a:endParaRPr kumimoji="0" lang="uk-UA" sz="14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92" name="Блок-схема: узел 91">
              <a:extLst>
                <a:ext uri="{FF2B5EF4-FFF2-40B4-BE49-F238E27FC236}">
                  <a16:creationId xmlns:a16="http://schemas.microsoft.com/office/drawing/2014/main" id="{C10C8504-C685-8914-CF7D-8B5F4C87F68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43452" y="1895745"/>
              <a:ext cx="828000" cy="796183"/>
            </a:xfrm>
            <a:prstGeom prst="flowChartConnector">
              <a:avLst/>
            </a:prstGeom>
            <a:solidFill>
              <a:srgbClr val="CCFF99"/>
            </a:solidFill>
            <a:ln w="25400" cap="flat" cmpd="sng" algn="ctr">
              <a:noFill/>
              <a:prstDash val="solid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algn="ctr"/>
              <a:r>
                <a:rPr lang="ru-RU" sz="2000" b="1" kern="0" dirty="0">
                  <a:latin typeface="Calibri"/>
                </a:rPr>
                <a:t>5,8</a:t>
              </a:r>
            </a:p>
          </p:txBody>
        </p:sp>
      </p:grpSp>
      <p:sp>
        <p:nvSpPr>
          <p:cNvPr id="103" name="Стрелка: пятиугольник 102">
            <a:extLst>
              <a:ext uri="{FF2B5EF4-FFF2-40B4-BE49-F238E27FC236}">
                <a16:creationId xmlns:a16="http://schemas.microsoft.com/office/drawing/2014/main" id="{D4A70B6A-7209-6F3F-CA14-5E1E0D5D1590}"/>
              </a:ext>
            </a:extLst>
          </p:cNvPr>
          <p:cNvSpPr/>
          <p:nvPr/>
        </p:nvSpPr>
        <p:spPr>
          <a:xfrm flipH="1">
            <a:off x="6970876" y="2485074"/>
            <a:ext cx="5151089" cy="1670545"/>
          </a:xfrm>
          <a:prstGeom prst="homePlate">
            <a:avLst/>
          </a:prstGeom>
          <a:solidFill>
            <a:srgbClr val="CCECFF"/>
          </a:solidFill>
          <a:ln>
            <a:noFill/>
          </a:ln>
          <a:effectLst>
            <a:outerShdw blurRad="50800" dist="38100" dir="5400000" algn="t" rotWithShape="0">
              <a:srgbClr val="70828C">
                <a:alpha val="83000"/>
              </a:srgbClr>
            </a:outerShdw>
          </a:effectLst>
        </p:spPr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800"/>
              </a:spcAft>
              <a:defRPr/>
            </a:pPr>
            <a:r>
              <a:rPr lang="uk-UA" sz="13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шефська допомога військовим частинам, установам та організаціям Збройних Сил України, Національної гвардії України, Національної поліції України, Служби безпеки України, Державної служби України з надзвичайних ситуацій, Міністерства юстиції України, Державної спеціальної служби транспорту, Державної прикордонної служби України та Міністерства внутрішніх справ України</a:t>
            </a:r>
            <a:endParaRPr kumimoji="0" lang="ru-UA" sz="13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4" name="Блок-схема: узел 103">
            <a:extLst>
              <a:ext uri="{FF2B5EF4-FFF2-40B4-BE49-F238E27FC236}">
                <a16:creationId xmlns:a16="http://schemas.microsoft.com/office/drawing/2014/main" id="{71D1A8B6-2515-FC66-70AC-31D3A3606D70}"/>
              </a:ext>
            </a:extLst>
          </p:cNvPr>
          <p:cNvSpPr>
            <a:spLocks noChangeAspect="1"/>
          </p:cNvSpPr>
          <p:nvPr/>
        </p:nvSpPr>
        <p:spPr>
          <a:xfrm>
            <a:off x="6511898" y="2869823"/>
            <a:ext cx="1080000" cy="1080000"/>
          </a:xfrm>
          <a:prstGeom prst="flowChartConnector">
            <a:avLst/>
          </a:prstGeom>
          <a:solidFill>
            <a:srgbClr val="CCECFF"/>
          </a:solidFill>
          <a:ln w="25400" cap="flat" cmpd="sng" algn="ctr">
            <a:noFill/>
            <a:prstDash val="solid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algn="ctr"/>
            <a:r>
              <a:rPr lang="ru-RU" sz="2000" b="1" kern="0" dirty="0">
                <a:latin typeface="Calibri"/>
              </a:rPr>
              <a:t>403,0</a:t>
            </a:r>
          </a:p>
        </p:txBody>
      </p:sp>
      <p:sp>
        <p:nvSpPr>
          <p:cNvPr id="105" name="Стрелка: пятиугольник 104">
            <a:extLst>
              <a:ext uri="{FF2B5EF4-FFF2-40B4-BE49-F238E27FC236}">
                <a16:creationId xmlns:a16="http://schemas.microsoft.com/office/drawing/2014/main" id="{572262B8-505F-7AF9-669A-534E4CC64346}"/>
              </a:ext>
            </a:extLst>
          </p:cNvPr>
          <p:cNvSpPr/>
          <p:nvPr/>
        </p:nvSpPr>
        <p:spPr>
          <a:xfrm flipH="1">
            <a:off x="6964148" y="4238747"/>
            <a:ext cx="5157770" cy="743907"/>
          </a:xfrm>
          <a:prstGeom prst="homePlate">
            <a:avLst/>
          </a:prstGeom>
          <a:solidFill>
            <a:srgbClr val="CCECFF"/>
          </a:solidFill>
          <a:ln>
            <a:noFill/>
          </a:ln>
          <a:effectLst>
            <a:outerShdw blurRad="50800" dist="38100" dir="5400000" algn="t" rotWithShape="0">
              <a:srgbClr val="70828C">
                <a:alpha val="83000"/>
              </a:srgbClr>
            </a:outerShdw>
          </a:effectLst>
        </p:spPr>
        <p:txBody>
          <a:bodyPr rtlCol="0" anchor="ctr"/>
          <a:lstStyle/>
          <a:p>
            <a:pPr marL="360000" algn="ctr" defTabSz="457200"/>
            <a:r>
              <a:rPr lang="uk-UA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</a:p>
          <a:p>
            <a:pPr marL="360000" algn="ctr" defTabSz="457200"/>
            <a:r>
              <a:rPr lang="uk-UA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 безпеки та правопорядку</a:t>
            </a:r>
          </a:p>
          <a:p>
            <a:pPr marL="360000" algn="ctr" defTabSz="457200"/>
            <a:r>
              <a:rPr lang="uk-UA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території м. Чернігова</a:t>
            </a:r>
            <a:endParaRPr lang="ru-UA" sz="1600" b="1" i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6" name="Блок-схема: узел 105">
            <a:extLst>
              <a:ext uri="{FF2B5EF4-FFF2-40B4-BE49-F238E27FC236}">
                <a16:creationId xmlns:a16="http://schemas.microsoft.com/office/drawing/2014/main" id="{0E13F648-C61F-1B28-994B-AFE4716C267E}"/>
              </a:ext>
            </a:extLst>
          </p:cNvPr>
          <p:cNvSpPr>
            <a:spLocks noChangeAspect="1"/>
          </p:cNvSpPr>
          <p:nvPr/>
        </p:nvSpPr>
        <p:spPr>
          <a:xfrm>
            <a:off x="6602551" y="4127669"/>
            <a:ext cx="900000" cy="900000"/>
          </a:xfrm>
          <a:prstGeom prst="flowChartConnector">
            <a:avLst/>
          </a:prstGeom>
          <a:solidFill>
            <a:srgbClr val="CCECFF"/>
          </a:solidFill>
          <a:ln w="25400" cap="flat" cmpd="sng" algn="ctr">
            <a:noFill/>
            <a:prstDash val="solid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algn="ctr"/>
            <a:r>
              <a:rPr lang="ru-RU" sz="2000" b="1" kern="0" dirty="0">
                <a:latin typeface="Calibri"/>
              </a:rPr>
              <a:t>88,5</a:t>
            </a:r>
          </a:p>
        </p:txBody>
      </p:sp>
      <p:sp>
        <p:nvSpPr>
          <p:cNvPr id="28" name="Стрелка: пятиугольник 27">
            <a:extLst>
              <a:ext uri="{FF2B5EF4-FFF2-40B4-BE49-F238E27FC236}">
                <a16:creationId xmlns:a16="http://schemas.microsoft.com/office/drawing/2014/main" id="{EBC20154-708C-4AE5-AF17-061D2FE365EE}"/>
              </a:ext>
            </a:extLst>
          </p:cNvPr>
          <p:cNvSpPr/>
          <p:nvPr/>
        </p:nvSpPr>
        <p:spPr>
          <a:xfrm flipH="1">
            <a:off x="6709246" y="6071583"/>
            <a:ext cx="5412301" cy="619200"/>
          </a:xfrm>
          <a:prstGeom prst="homePlate">
            <a:avLst/>
          </a:prstGeom>
          <a:solidFill>
            <a:srgbClr val="CCECFF"/>
          </a:solidFill>
          <a:ln>
            <a:noFill/>
          </a:ln>
          <a:effectLst>
            <a:outerShdw blurRad="50800" dist="38100" dir="5400000" algn="t" rotWithShape="0">
              <a:srgbClr val="70828C">
                <a:alpha val="8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uk-UA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kumimoji="0" lang="uk-UA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олодіжне</a:t>
            </a:r>
            <a:r>
              <a:rPr kumimoji="0" lang="uk-UA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житлове кредитування (6 сімей)        </a:t>
            </a:r>
            <a:endParaRPr kumimoji="0" lang="ru-UA" sz="16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9" name="Блок-схема: узел 28">
            <a:extLst>
              <a:ext uri="{FF2B5EF4-FFF2-40B4-BE49-F238E27FC236}">
                <a16:creationId xmlns:a16="http://schemas.microsoft.com/office/drawing/2014/main" id="{DFF1DB51-B58E-4B60-9D78-8B10384AFEB4}"/>
              </a:ext>
            </a:extLst>
          </p:cNvPr>
          <p:cNvSpPr>
            <a:spLocks noChangeAspect="1"/>
          </p:cNvSpPr>
          <p:nvPr/>
        </p:nvSpPr>
        <p:spPr>
          <a:xfrm>
            <a:off x="6210970" y="6001473"/>
            <a:ext cx="828000" cy="828000"/>
          </a:xfrm>
          <a:prstGeom prst="flowChartConnector">
            <a:avLst/>
          </a:prstGeom>
          <a:solidFill>
            <a:srgbClr val="CCECFF"/>
          </a:solidFill>
          <a:ln w="25400" cap="flat" cmpd="sng" algn="ctr">
            <a:noFill/>
            <a:prstDash val="solid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algn="ctr"/>
            <a:r>
              <a:rPr lang="ru-RU" sz="2000" b="1" kern="0" dirty="0">
                <a:latin typeface="Calibri"/>
              </a:rPr>
              <a:t>8,6</a:t>
            </a:r>
          </a:p>
        </p:txBody>
      </p:sp>
      <p:sp>
        <p:nvSpPr>
          <p:cNvPr id="2" name="Стрелка: пятиугольник 1">
            <a:extLst>
              <a:ext uri="{FF2B5EF4-FFF2-40B4-BE49-F238E27FC236}">
                <a16:creationId xmlns:a16="http://schemas.microsoft.com/office/drawing/2014/main" id="{E671C542-1F39-CCAD-683A-FFA1C0B970EE}"/>
              </a:ext>
            </a:extLst>
          </p:cNvPr>
          <p:cNvSpPr/>
          <p:nvPr/>
        </p:nvSpPr>
        <p:spPr>
          <a:xfrm>
            <a:off x="714375" y="5977529"/>
            <a:ext cx="3991824" cy="619125"/>
          </a:xfrm>
          <a:prstGeom prst="homePlate">
            <a:avLst/>
          </a:prstGeom>
          <a:gradFill>
            <a:gsLst>
              <a:gs pos="0">
                <a:sysClr val="window" lastClr="FFFFFF"/>
              </a:gs>
              <a:gs pos="43000">
                <a:srgbClr val="FBB969"/>
              </a:gs>
            </a:gsLst>
            <a:lin ang="2400000" scaled="0"/>
          </a:gradFill>
          <a:ln>
            <a:noFill/>
          </a:ln>
          <a:effectLst>
            <a:outerShdw blurRad="50800" dist="38100" dir="5400000" algn="t" rotWithShape="0">
              <a:srgbClr val="F79646">
                <a:lumMod val="75000"/>
                <a:alpha val="83000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модернізація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їдалень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та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арчоблоків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у закладах 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освіти</a:t>
            </a:r>
            <a:endParaRPr kumimoji="0" lang="uk-UA" sz="16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Блок-схема: узел 2">
            <a:extLst>
              <a:ext uri="{FF2B5EF4-FFF2-40B4-BE49-F238E27FC236}">
                <a16:creationId xmlns:a16="http://schemas.microsoft.com/office/drawing/2014/main" id="{0F82A81B-254E-DA0D-B5EC-A4C95AE91AE6}"/>
              </a:ext>
            </a:extLst>
          </p:cNvPr>
          <p:cNvSpPr>
            <a:spLocks noChangeAspect="1"/>
          </p:cNvSpPr>
          <p:nvPr/>
        </p:nvSpPr>
        <p:spPr>
          <a:xfrm>
            <a:off x="4312489" y="5891503"/>
            <a:ext cx="834044" cy="818157"/>
          </a:xfrm>
          <a:prstGeom prst="flowChartConnector">
            <a:avLst/>
          </a:prstGeom>
          <a:solidFill>
            <a:srgbClr val="FBB969"/>
          </a:solidFill>
          <a:ln w="25400" cap="flat" cmpd="sng" algn="ctr">
            <a:noFill/>
            <a:prstDash val="soli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16,7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id="{CBA0694A-85B6-119F-CCC9-25FB4F3E42B3}"/>
              </a:ext>
            </a:extLst>
          </p:cNvPr>
          <p:cNvSpPr/>
          <p:nvPr/>
        </p:nvSpPr>
        <p:spPr>
          <a:xfrm>
            <a:off x="99342" y="5360900"/>
            <a:ext cx="4055148" cy="478596"/>
          </a:xfrm>
          <a:prstGeom prst="homePlate">
            <a:avLst/>
          </a:prstGeom>
          <a:gradFill>
            <a:gsLst>
              <a:gs pos="0">
                <a:sysClr val="window" lastClr="FFFFFF"/>
              </a:gs>
              <a:gs pos="43000">
                <a:srgbClr val="FBB969"/>
              </a:gs>
            </a:gsLst>
            <a:lin ang="2400000" scaled="0"/>
          </a:gradFill>
          <a:ln>
            <a:noFill/>
          </a:ln>
          <a:effectLst>
            <a:outerShdw blurRad="50800" dist="38100" dir="5400000" algn="t" rotWithShape="0">
              <a:srgbClr val="F79646">
                <a:lumMod val="75000"/>
                <a:alpha val="83000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розвиток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освіти</a:t>
            </a:r>
            <a:endParaRPr kumimoji="0" lang="uk-UA" sz="16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Блок-схема: узел 5">
            <a:extLst>
              <a:ext uri="{FF2B5EF4-FFF2-40B4-BE49-F238E27FC236}">
                <a16:creationId xmlns:a16="http://schemas.microsoft.com/office/drawing/2014/main" id="{BDDC1280-C826-ADDF-DC3D-1A5A3C7ACD1A}"/>
              </a:ext>
            </a:extLst>
          </p:cNvPr>
          <p:cNvSpPr>
            <a:spLocks noChangeAspect="1"/>
          </p:cNvSpPr>
          <p:nvPr/>
        </p:nvSpPr>
        <p:spPr>
          <a:xfrm>
            <a:off x="3950199" y="5185255"/>
            <a:ext cx="756000" cy="756000"/>
          </a:xfrm>
          <a:prstGeom prst="flowChartConnector">
            <a:avLst/>
          </a:prstGeom>
          <a:solidFill>
            <a:srgbClr val="FBB969"/>
          </a:solidFill>
          <a:ln w="25400" cap="flat" cmpd="sng" algn="ctr">
            <a:noFill/>
            <a:prstDash val="soli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/>
            <a:r>
              <a:rPr lang="ru-RU" sz="2000" b="1" kern="0" dirty="0">
                <a:solidFill>
                  <a:prstClr val="black"/>
                </a:solidFill>
                <a:latin typeface="Calibri"/>
              </a:rPr>
              <a:t>8,3</a:t>
            </a:r>
          </a:p>
        </p:txBody>
      </p:sp>
      <p:sp>
        <p:nvSpPr>
          <p:cNvPr id="7" name="Стрелка: пятиугольник 6">
            <a:extLst>
              <a:ext uri="{FF2B5EF4-FFF2-40B4-BE49-F238E27FC236}">
                <a16:creationId xmlns:a16="http://schemas.microsoft.com/office/drawing/2014/main" id="{82B44CA7-4961-D02F-6432-FD3660B20AF7}"/>
              </a:ext>
            </a:extLst>
          </p:cNvPr>
          <p:cNvSpPr/>
          <p:nvPr/>
        </p:nvSpPr>
        <p:spPr>
          <a:xfrm>
            <a:off x="99342" y="4422082"/>
            <a:ext cx="4061290" cy="835770"/>
          </a:xfrm>
          <a:prstGeom prst="homePlate">
            <a:avLst/>
          </a:prstGeom>
          <a:gradFill>
            <a:gsLst>
              <a:gs pos="0">
                <a:sysClr val="window" lastClr="FFFFFF"/>
              </a:gs>
              <a:gs pos="43000">
                <a:srgbClr val="FBB969"/>
              </a:gs>
            </a:gsLst>
            <a:lin ang="2400000" scaled="0"/>
          </a:gradFill>
          <a:ln>
            <a:noFill/>
          </a:ln>
          <a:effectLst>
            <a:outerShdw blurRad="50800" dist="38100" dir="5400000" algn="t" rotWithShape="0">
              <a:srgbClr val="F79646">
                <a:lumMod val="75000"/>
                <a:alpha val="83000"/>
              </a:srgbClr>
            </a:outerShdw>
          </a:effectLst>
        </p:spPr>
        <p:txBody>
          <a:bodyPr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оліпшення</a:t>
            </a:r>
            <a:endParaRPr lang="en-US" sz="1600" b="1" i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457200">
              <a:defRPr/>
            </a:pP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матеріально-технічної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закладів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освіти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міста</a:t>
            </a:r>
            <a:endParaRPr kumimoji="0" lang="uk-UA" sz="1600" b="1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D0762307-5387-E52D-6390-E4950578EF2E}"/>
              </a:ext>
            </a:extLst>
          </p:cNvPr>
          <p:cNvSpPr>
            <a:spLocks noChangeAspect="1"/>
          </p:cNvSpPr>
          <p:nvPr/>
        </p:nvSpPr>
        <p:spPr>
          <a:xfrm>
            <a:off x="3640389" y="4422082"/>
            <a:ext cx="875495" cy="811090"/>
          </a:xfrm>
          <a:prstGeom prst="flowChartConnector">
            <a:avLst/>
          </a:prstGeom>
          <a:solidFill>
            <a:srgbClr val="FBB969"/>
          </a:solidFill>
          <a:ln w="25400" cap="flat" cmpd="sng" algn="ctr">
            <a:noFill/>
            <a:prstDash val="soli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/>
            <a:r>
              <a:rPr lang="ru-RU" b="1" kern="0" dirty="0">
                <a:solidFill>
                  <a:prstClr val="black"/>
                </a:solidFill>
                <a:latin typeface="Calibri"/>
              </a:rPr>
              <a:t>16,2</a:t>
            </a:r>
            <a:endParaRPr lang="ru-RU" sz="2400" b="1" kern="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788E2D6-974D-4326-91C4-525C45B044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18615"/>
            <a:ext cx="788020" cy="951635"/>
          </a:xfrm>
          <a:prstGeom prst="rect">
            <a:avLst/>
          </a:prstGeom>
        </p:spPr>
      </p:pic>
      <p:sp>
        <p:nvSpPr>
          <p:cNvPr id="9" name="Стрелка: пятиугольник 8">
            <a:extLst>
              <a:ext uri="{FF2B5EF4-FFF2-40B4-BE49-F238E27FC236}">
                <a16:creationId xmlns:a16="http://schemas.microsoft.com/office/drawing/2014/main" id="{26A89E7D-63ED-7911-12F7-90168048A69C}"/>
              </a:ext>
            </a:extLst>
          </p:cNvPr>
          <p:cNvSpPr/>
          <p:nvPr/>
        </p:nvSpPr>
        <p:spPr>
          <a:xfrm>
            <a:off x="107277" y="953234"/>
            <a:ext cx="4458579" cy="607591"/>
          </a:xfrm>
          <a:prstGeom prst="homePlate">
            <a:avLst/>
          </a:prstGeom>
          <a:solidFill>
            <a:srgbClr val="CCFF99"/>
          </a:solidFill>
          <a:ln>
            <a:noFill/>
          </a:ln>
          <a:effectLst>
            <a:outerShdw blurRad="50800" dist="38100" dir="5400000" algn="t" rotWithShape="0">
              <a:srgbClr val="588B26"/>
            </a:outerShdw>
          </a:effectLst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підтримка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600" b="1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народжуваності</a:t>
            </a:r>
            <a:r>
              <a:rPr kumimoji="0" lang="ru-RU" sz="1600" b="1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(986 </a:t>
            </a:r>
            <a:r>
              <a:rPr kumimoji="0" lang="ru-RU" sz="1600" b="0" i="1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громадянкам</a:t>
            </a: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Блок-схема: узел 9">
            <a:extLst>
              <a:ext uri="{FF2B5EF4-FFF2-40B4-BE49-F238E27FC236}">
                <a16:creationId xmlns:a16="http://schemas.microsoft.com/office/drawing/2014/main" id="{4E4CEE25-87FC-01D5-553B-E72257EAF1F5}"/>
              </a:ext>
            </a:extLst>
          </p:cNvPr>
          <p:cNvSpPr>
            <a:spLocks noChangeAspect="1"/>
          </p:cNvSpPr>
          <p:nvPr/>
        </p:nvSpPr>
        <p:spPr>
          <a:xfrm>
            <a:off x="4238294" y="824805"/>
            <a:ext cx="900000" cy="900000"/>
          </a:xfrm>
          <a:prstGeom prst="flowChartConnector">
            <a:avLst/>
          </a:prstGeom>
          <a:solidFill>
            <a:srgbClr val="CCFF99"/>
          </a:solidFill>
          <a:ln w="25400" cap="flat" cmpd="sng" algn="ctr">
            <a:noFill/>
            <a:prstDash val="soli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000" b="1" kern="0" dirty="0">
                <a:solidFill>
                  <a:prstClr val="black"/>
                </a:solidFill>
                <a:latin typeface="Calibri"/>
              </a:rPr>
              <a:t>27,2</a:t>
            </a:r>
          </a:p>
        </p:txBody>
      </p:sp>
      <p:sp>
        <p:nvSpPr>
          <p:cNvPr id="11" name="Стрелка: пятиугольник 10">
            <a:extLst>
              <a:ext uri="{FF2B5EF4-FFF2-40B4-BE49-F238E27FC236}">
                <a16:creationId xmlns:a16="http://schemas.microsoft.com/office/drawing/2014/main" id="{99FC920C-1C37-CD07-38A1-82F7028C70BE}"/>
              </a:ext>
            </a:extLst>
          </p:cNvPr>
          <p:cNvSpPr/>
          <p:nvPr/>
        </p:nvSpPr>
        <p:spPr>
          <a:xfrm flipH="1">
            <a:off x="6709246" y="5079817"/>
            <a:ext cx="5412301" cy="905265"/>
          </a:xfrm>
          <a:prstGeom prst="homePlate">
            <a:avLst/>
          </a:prstGeom>
          <a:solidFill>
            <a:srgbClr val="CCECFF"/>
          </a:solidFill>
          <a:ln>
            <a:noFill/>
          </a:ln>
          <a:effectLst>
            <a:outerShdw blurRad="50800" dist="38100" dir="5400000" algn="t" rotWithShape="0">
              <a:srgbClr val="70828C">
                <a:alpha val="83000"/>
              </a:srgbClr>
            </a:outerShdw>
          </a:effectLst>
        </p:spPr>
        <p:txBody>
          <a:bodyPr rtlCol="0" anchor="ctr"/>
          <a:lstStyle/>
          <a:p>
            <a:pPr marL="360000" algn="ctr" defTabSz="457200"/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житлом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захищали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суверенітет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територіальну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цілісність</a:t>
            </a:r>
            <a:r>
              <a:rPr lang="ru-RU" sz="1600" b="1" i="1" kern="0" dirty="0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kern="0" dirty="0" err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endParaRPr lang="ru-UA" sz="1600" b="1" i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Блок-схема: узел 11">
            <a:extLst>
              <a:ext uri="{FF2B5EF4-FFF2-40B4-BE49-F238E27FC236}">
                <a16:creationId xmlns:a16="http://schemas.microsoft.com/office/drawing/2014/main" id="{AB00610C-4B13-FCAE-83FF-D7A242BF19FA}"/>
              </a:ext>
            </a:extLst>
          </p:cNvPr>
          <p:cNvSpPr>
            <a:spLocks noChangeAspect="1"/>
          </p:cNvSpPr>
          <p:nvPr/>
        </p:nvSpPr>
        <p:spPr>
          <a:xfrm>
            <a:off x="6420668" y="5079817"/>
            <a:ext cx="900000" cy="900000"/>
          </a:xfrm>
          <a:prstGeom prst="flowChartConnector">
            <a:avLst/>
          </a:prstGeom>
          <a:solidFill>
            <a:srgbClr val="CCECFF"/>
          </a:solidFill>
          <a:ln w="25400" cap="flat" cmpd="sng" algn="ctr">
            <a:noFill/>
            <a:prstDash val="solid"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txBody>
          <a:bodyPr rtlCol="0" anchor="ctr"/>
          <a:lstStyle/>
          <a:p>
            <a:pPr algn="ctr"/>
            <a:r>
              <a:rPr lang="ru-RU" sz="2000" b="1" kern="0" dirty="0">
                <a:latin typeface="Calibri"/>
              </a:rPr>
              <a:t>51,1</a:t>
            </a:r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EA4D8ADF-5826-8CC1-0EE6-319F7FFB77BF}"/>
              </a:ext>
            </a:extLst>
          </p:cNvPr>
          <p:cNvSpPr/>
          <p:nvPr/>
        </p:nvSpPr>
        <p:spPr>
          <a:xfrm>
            <a:off x="900706" y="-39526"/>
            <a:ext cx="1025931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0"/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міських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latinLnBrk="0"/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2025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млн грн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367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1A1F87B-E805-4F80-CB3A-2DFA72C08306}"/>
              </a:ext>
            </a:extLst>
          </p:cNvPr>
          <p:cNvSpPr/>
          <p:nvPr/>
        </p:nvSpPr>
        <p:spPr>
          <a:xfrm>
            <a:off x="8264791" y="671085"/>
            <a:ext cx="3927208" cy="2159055"/>
          </a:xfrm>
          <a:prstGeom prst="rect">
            <a:avLst/>
          </a:prstGeom>
          <a:gradFill>
            <a:gsLst>
              <a:gs pos="0">
                <a:srgbClr val="4F81BD">
                  <a:lumMod val="8000"/>
                  <a:lumOff val="92000"/>
                </a:srgbClr>
              </a:gs>
              <a:gs pos="41000">
                <a:srgbClr val="4F81BD">
                  <a:lumMod val="45000"/>
                  <a:lumOff val="55000"/>
                </a:srgbClr>
              </a:gs>
              <a:gs pos="43000">
                <a:srgbClr val="4F81BD">
                  <a:lumMod val="45000"/>
                  <a:lumOff val="55000"/>
                </a:srgbClr>
              </a:gs>
              <a:gs pos="100000">
                <a:srgbClr val="FFFF00"/>
              </a:gs>
            </a:gsLst>
            <a:lin ang="5400000" scaled="1"/>
          </a:gradFill>
          <a:ln w="25400" cap="flat" cmpd="sng" algn="ctr">
            <a:noFill/>
            <a:prstDash val="solid"/>
          </a:ln>
          <a:effectLst>
            <a:softEdge rad="3175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Надання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щомісячної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одноразової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матеріальної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допомоги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для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покриття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витрат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на оплату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житлово-комунальних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послуг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членам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сімей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загиблих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померлих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Захисників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і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Захисниць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України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5,7 млн грн 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146405A-CB8A-3B5C-0551-189E52B956FB}"/>
              </a:ext>
            </a:extLst>
          </p:cNvPr>
          <p:cNvSpPr/>
          <p:nvPr/>
        </p:nvSpPr>
        <p:spPr>
          <a:xfrm>
            <a:off x="551324" y="2883350"/>
            <a:ext cx="3442266" cy="1989326"/>
          </a:xfrm>
          <a:prstGeom prst="rect">
            <a:avLst/>
          </a:prstGeom>
          <a:gradFill>
            <a:gsLst>
              <a:gs pos="0">
                <a:srgbClr val="4F81BD">
                  <a:lumMod val="8000"/>
                  <a:lumOff val="92000"/>
                </a:srgbClr>
              </a:gs>
              <a:gs pos="41000">
                <a:srgbClr val="4F81BD">
                  <a:lumMod val="45000"/>
                  <a:lumOff val="55000"/>
                </a:srgbClr>
              </a:gs>
              <a:gs pos="43000">
                <a:srgbClr val="4F81BD">
                  <a:lumMod val="45000"/>
                  <a:lumOff val="55000"/>
                </a:srgbClr>
              </a:gs>
              <a:gs pos="100000">
                <a:srgbClr val="FFFF00"/>
              </a:gs>
            </a:gsLst>
            <a:lin ang="5400000" scaled="1"/>
          </a:gradFill>
          <a:ln w="25400" cap="flat" cmpd="sng" algn="ctr">
            <a:noFill/>
            <a:prstDash val="solid"/>
          </a:ln>
          <a:effectLst>
            <a:softEdge rad="3175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Надання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одноразової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матеріальної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допомоги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які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були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призвані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за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мобілізацією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на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особливий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період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25,2</a:t>
            </a: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млн грн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endParaRPr lang="ko-KR" altLang="en-US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C54B6E-543A-4696-8ADB-6DC92A54FB50}"/>
              </a:ext>
            </a:extLst>
          </p:cNvPr>
          <p:cNvSpPr/>
          <p:nvPr/>
        </p:nvSpPr>
        <p:spPr>
          <a:xfrm>
            <a:off x="4092102" y="4892586"/>
            <a:ext cx="4089502" cy="1989325"/>
          </a:xfrm>
          <a:prstGeom prst="rect">
            <a:avLst/>
          </a:prstGeom>
          <a:gradFill>
            <a:gsLst>
              <a:gs pos="0">
                <a:srgbClr val="4F81BD">
                  <a:lumMod val="5000"/>
                  <a:lumOff val="95000"/>
                </a:srgbClr>
              </a:gs>
              <a:gs pos="41000">
                <a:srgbClr val="4F81BD">
                  <a:lumMod val="45000"/>
                  <a:lumOff val="55000"/>
                </a:srgbClr>
              </a:gs>
              <a:gs pos="43000">
                <a:srgbClr val="4F81BD">
                  <a:lumMod val="45000"/>
                  <a:lumOff val="55000"/>
                </a:srgbClr>
              </a:gs>
              <a:gs pos="100000">
                <a:srgbClr val="92D050"/>
              </a:gs>
            </a:gsLst>
            <a:lin ang="5400000" scaled="1"/>
          </a:gradFill>
          <a:ln w="25400" cap="flat" cmpd="sng" algn="ctr">
            <a:noFill/>
            <a:prstDash val="solid"/>
          </a:ln>
          <a:effectLst>
            <a:softEdge rad="3175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Надання одноразової матеріальної допомоги мешканцям міста Чернігова – власникам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приватних житлових будинків, знищених та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пошкоджених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1,7 млн грн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lang="uk-UA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156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власникам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приватних</a:t>
            </a:r>
            <a:endParaRPr kumimoji="0" lang="en-US" sz="18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житлових</a:t>
            </a:r>
            <a:r>
              <a:rPr kumimoji="0" lang="ru-RU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8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будинків</a:t>
            </a: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ru-UA" sz="18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12" descr="1200px-Coat_of_Arms_of_Chernihiv">
            <a:extLst>
              <a:ext uri="{FF2B5EF4-FFF2-40B4-BE49-F238E27FC236}">
                <a16:creationId xmlns:a16="http://schemas.microsoft.com/office/drawing/2014/main" id="{11DF4F72-41BC-40E6-BCC5-7AB35DCF5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3B2C437D-3379-4C93-926C-7E6A31997B5E}"/>
              </a:ext>
            </a:extLst>
          </p:cNvPr>
          <p:cNvSpPr txBox="1">
            <a:spLocks/>
          </p:cNvSpPr>
          <p:nvPr/>
        </p:nvSpPr>
        <p:spPr>
          <a:xfrm>
            <a:off x="561317" y="104280"/>
            <a:ext cx="11151072" cy="630337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latinLnBrk="0">
              <a:lnSpc>
                <a:spcPct val="90000"/>
              </a:lnSpc>
              <a:spcBef>
                <a:spcPct val="0"/>
              </a:spcBef>
              <a:buNone/>
              <a:defRPr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uk-UA" sz="2200" dirty="0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Окремі напрями соціальної підтримки мешканців міста</a:t>
            </a:r>
          </a:p>
          <a:p>
            <a:r>
              <a:rPr lang="uk-UA" sz="2200" dirty="0">
                <a:solidFill>
                  <a:prstClr val="black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під час воєнного стану за 2025 рік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845DC0-FEBE-4F8E-A4FE-04B97D3B99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1523"/>
            <a:ext cx="621375" cy="750389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507508B-FD41-431C-9940-CD8ACB6207C0}"/>
              </a:ext>
            </a:extLst>
          </p:cNvPr>
          <p:cNvSpPr/>
          <p:nvPr/>
        </p:nvSpPr>
        <p:spPr>
          <a:xfrm>
            <a:off x="4013344" y="671085"/>
            <a:ext cx="4165314" cy="2147092"/>
          </a:xfrm>
          <a:prstGeom prst="rect">
            <a:avLst/>
          </a:prstGeom>
          <a:gradFill>
            <a:gsLst>
              <a:gs pos="0">
                <a:srgbClr val="4F81BD">
                  <a:lumMod val="8000"/>
                  <a:lumOff val="92000"/>
                </a:srgbClr>
              </a:gs>
              <a:gs pos="41000">
                <a:srgbClr val="4F81BD">
                  <a:lumMod val="45000"/>
                  <a:lumOff val="55000"/>
                </a:srgbClr>
              </a:gs>
              <a:gs pos="43000">
                <a:srgbClr val="4F81BD">
                  <a:lumMod val="45000"/>
                  <a:lumOff val="55000"/>
                </a:srgbClr>
              </a:gs>
              <a:gs pos="100000">
                <a:srgbClr val="FFFF00"/>
              </a:gs>
            </a:gsLst>
            <a:lin ang="5400000" scaled="1"/>
          </a:gradFill>
          <a:ln w="25400" cap="flat" cmpd="sng" algn="ctr">
            <a:noFill/>
            <a:prstDash val="solid"/>
          </a:ln>
          <a:effectLst>
            <a:softEdge rad="3175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Надання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одноразової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матеріальної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допомоги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членам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сімей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загиблих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померлих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en-US" sz="1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Захисників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і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Захисниць</a:t>
            </a:r>
            <a:r>
              <a:rPr kumimoji="0" lang="ru-RU" sz="1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1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України</a:t>
            </a: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13,</a:t>
            </a:r>
            <a:r>
              <a:rPr lang="uk-UA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млн грн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7EDC5FA8-B8BD-4951-81B5-68CD76373698}"/>
              </a:ext>
            </a:extLst>
          </p:cNvPr>
          <p:cNvSpPr/>
          <p:nvPr/>
        </p:nvSpPr>
        <p:spPr>
          <a:xfrm>
            <a:off x="4397911" y="2851825"/>
            <a:ext cx="3432971" cy="1947565"/>
          </a:xfrm>
          <a:prstGeom prst="ellipse">
            <a:avLst/>
          </a:prstGeom>
          <a:gradFill rotWithShape="1">
            <a:gsLst>
              <a:gs pos="0">
                <a:srgbClr val="BDD0E6"/>
              </a:gs>
              <a:gs pos="7000">
                <a:srgbClr val="BDD0E6"/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noFill/>
            <a:prstDash val="solid"/>
          </a:ln>
          <a:effectLst>
            <a:outerShdw blurRad="152400" dist="38100" dir="5400000" sx="105000" sy="105000" algn="t" rotWithShape="0">
              <a:srgbClr val="DFE8F3"/>
            </a:outerShdw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Всього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100,0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 w="0"/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млн грн</a:t>
            </a:r>
            <a:endParaRPr kumimoji="0" lang="ru-UA" sz="2800" b="1" i="1" u="none" strike="noStrike" kern="0" cap="none" spc="0" normalizeH="0" baseline="0" noProof="0" dirty="0">
              <a:ln w="0"/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3DA6BC2C-0976-AE81-E38F-6A459BD2575B}"/>
              </a:ext>
            </a:extLst>
          </p:cNvPr>
          <p:cNvSpPr/>
          <p:nvPr/>
        </p:nvSpPr>
        <p:spPr>
          <a:xfrm rot="496816">
            <a:off x="4119762" y="2743476"/>
            <a:ext cx="3779639" cy="2286117"/>
          </a:xfrm>
          <a:custGeom>
            <a:avLst/>
            <a:gdLst/>
            <a:ahLst/>
            <a:cxnLst/>
            <a:rect l="l" t="t" r="r" b="b"/>
            <a:pathLst>
              <a:path w="4114800" h="1473847">
                <a:moveTo>
                  <a:pt x="0" y="0"/>
                </a:moveTo>
                <a:lnTo>
                  <a:pt x="4114800" y="0"/>
                </a:lnTo>
                <a:lnTo>
                  <a:pt x="4114800" y="1473846"/>
                </a:lnTo>
                <a:lnTo>
                  <a:pt x="0" y="14738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40000" contrast="-4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effectLst>
            <a:softEdge rad="12700"/>
          </a:effectLst>
        </p:spPr>
        <p:txBody>
          <a:bodyPr/>
          <a:lstStyle/>
          <a:p>
            <a:endParaRPr lang="uk-UA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EB209F8-0DFD-4694-9203-4B16BCDEB2FF}"/>
              </a:ext>
            </a:extLst>
          </p:cNvPr>
          <p:cNvSpPr/>
          <p:nvPr/>
        </p:nvSpPr>
        <p:spPr>
          <a:xfrm>
            <a:off x="8256233" y="2881882"/>
            <a:ext cx="3938300" cy="1872997"/>
          </a:xfrm>
          <a:prstGeom prst="rect">
            <a:avLst/>
          </a:prstGeom>
          <a:gradFill>
            <a:gsLst>
              <a:gs pos="0">
                <a:srgbClr val="4F81BD">
                  <a:lumMod val="5000"/>
                  <a:lumOff val="95000"/>
                </a:srgbClr>
              </a:gs>
              <a:gs pos="41000">
                <a:srgbClr val="4F81BD">
                  <a:lumMod val="45000"/>
                  <a:lumOff val="55000"/>
                </a:srgbClr>
              </a:gs>
              <a:gs pos="43000">
                <a:srgbClr val="4F81BD">
                  <a:lumMod val="45000"/>
                  <a:lumOff val="55000"/>
                </a:srgbClr>
              </a:gs>
              <a:gs pos="100000">
                <a:srgbClr val="92D050"/>
              </a:gs>
            </a:gsLst>
            <a:lin ang="5400000" scaled="1"/>
          </a:gradFill>
          <a:ln w="25400" cap="flat" cmpd="sng" algn="ctr">
            <a:noFill/>
            <a:prstDash val="solid"/>
          </a:ln>
          <a:effectLst>
            <a:softEdge rad="31750"/>
          </a:effectLst>
        </p:spPr>
        <p:txBody>
          <a:bodyPr rtlCol="0" anchor="ctr"/>
          <a:lstStyle/>
          <a:p>
            <a:pPr lvl="0" algn="ctr" latinLnBrk="0">
              <a:defRPr/>
            </a:pPr>
            <a:r>
              <a:rPr lang="uk-UA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Надання одноразової матеріальної допомоги мешканцям багатоповерхової забудови м. Чернігова, житло яких було зруйновано (пошкоджено) внаслідок російської військової агресії</a:t>
            </a:r>
            <a:endParaRPr kumimoji="0" lang="uk-UA" sz="1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2,7 млн грн 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(253 отримувачам)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600D79A-E558-4426-B8F2-F87FE43A079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211" t="8177" b="13655"/>
          <a:stretch/>
        </p:blipFill>
        <p:spPr>
          <a:xfrm>
            <a:off x="532580" y="685508"/>
            <a:ext cx="3480764" cy="2154128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9AD3EB5-1AF6-3899-F71A-6061917CD8C8}"/>
              </a:ext>
            </a:extLst>
          </p:cNvPr>
          <p:cNvSpPr/>
          <p:nvPr/>
        </p:nvSpPr>
        <p:spPr>
          <a:xfrm>
            <a:off x="532579" y="4892586"/>
            <a:ext cx="3480764" cy="1989326"/>
          </a:xfrm>
          <a:prstGeom prst="rect">
            <a:avLst/>
          </a:prstGeom>
          <a:gradFill>
            <a:gsLst>
              <a:gs pos="0">
                <a:srgbClr val="4F81BD">
                  <a:lumMod val="5000"/>
                  <a:lumOff val="95000"/>
                </a:srgbClr>
              </a:gs>
              <a:gs pos="41000">
                <a:srgbClr val="4F81BD">
                  <a:lumMod val="45000"/>
                  <a:lumOff val="55000"/>
                </a:srgbClr>
              </a:gs>
              <a:gs pos="43000">
                <a:srgbClr val="4F81BD">
                  <a:lumMod val="45000"/>
                  <a:lumOff val="55000"/>
                </a:srgbClr>
              </a:gs>
              <a:gs pos="100000">
                <a:srgbClr val="92D050"/>
              </a:gs>
            </a:gsLst>
            <a:lin ang="5400000" scaled="1"/>
          </a:gradFill>
          <a:ln w="25400" cap="flat" cmpd="sng" algn="ctr">
            <a:noFill/>
            <a:prstDash val="solid"/>
          </a:ln>
          <a:effectLst>
            <a:softEdge rad="31750"/>
          </a:effectLst>
        </p:spPr>
        <p:txBody>
          <a:bodyPr rtlCol="0" anchor="ctr"/>
          <a:lstStyle/>
          <a:p>
            <a:pPr lvl="0" algn="ctr" defTabSz="914400">
              <a:defRPr/>
            </a:pP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Забезпечення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житлом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деяких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категорій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осіб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які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захищали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незалежність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суверенітет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територіальну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цілісність</a:t>
            </a:r>
            <a:r>
              <a:rPr lang="ru-RU" sz="1400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України</a:t>
            </a:r>
            <a:r>
              <a:rPr lang="ru-RU" sz="14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</a:p>
          <a:p>
            <a:pPr lvl="0" algn="ctr" defTabSz="914400">
              <a:defRPr/>
            </a:pPr>
            <a:r>
              <a:rPr lang="ru-RU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51,1 </a:t>
            </a:r>
            <a:r>
              <a:rPr kumimoji="0" lang="uk-UA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млн грн </a:t>
            </a:r>
            <a:endParaRPr kumimoji="0" lang="uk-UA" sz="12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(21 особі)</a:t>
            </a:r>
            <a:endParaRPr kumimoji="0" lang="ru-UA" sz="18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Picture 2" descr="Пошкоджений внаслідок авіаудару будинок на вулиці Чорновола у Чернігові планують відремонтувати">
            <a:extLst>
              <a:ext uri="{FF2B5EF4-FFF2-40B4-BE49-F238E27FC236}">
                <a16:creationId xmlns:a16="http://schemas.microsoft.com/office/drawing/2014/main" id="{5B0A0045-3725-CC1C-40FF-689308D8F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070" y="4892586"/>
            <a:ext cx="3887930" cy="1936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4138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2">
            <a:extLst>
              <a:ext uri="{FF2B5EF4-FFF2-40B4-BE49-F238E27FC236}">
                <a16:creationId xmlns:a16="http://schemas.microsoft.com/office/drawing/2014/main" id="{A9DA899A-A612-45B2-8BB1-3125A8E61EE3}"/>
              </a:ext>
            </a:extLst>
          </p:cNvPr>
          <p:cNvSpPr>
            <a:spLocks noChangeAspect="1"/>
          </p:cNvSpPr>
          <p:nvPr/>
        </p:nvSpPr>
        <p:spPr>
          <a:xfrm>
            <a:off x="391586" y="227289"/>
            <a:ext cx="3517777" cy="2339314"/>
          </a:xfrm>
          <a:custGeom>
            <a:avLst/>
            <a:gdLst/>
            <a:ahLst/>
            <a:cxnLst/>
            <a:rect l="l" t="t" r="r" b="b"/>
            <a:pathLst>
              <a:path w="12375338" h="8229600">
                <a:moveTo>
                  <a:pt x="0" y="0"/>
                </a:moveTo>
                <a:lnTo>
                  <a:pt x="12375338" y="0"/>
                </a:lnTo>
                <a:lnTo>
                  <a:pt x="12375338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effectLst>
            <a:softEdge rad="368300"/>
          </a:effectLst>
        </p:spPr>
      </p:sp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101DDB94-C281-4B35-8020-E3AE50CE3710}"/>
              </a:ext>
            </a:extLst>
          </p:cNvPr>
          <p:cNvGraphicFramePr/>
          <p:nvPr/>
        </p:nvGraphicFramePr>
        <p:xfrm>
          <a:off x="67568" y="692871"/>
          <a:ext cx="11879345" cy="6165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Picture 12" descr="1200px-Coat_of_Arms_of_Chernihiv">
            <a:extLst>
              <a:ext uri="{FF2B5EF4-FFF2-40B4-BE49-F238E27FC236}">
                <a16:creationId xmlns:a16="http://schemas.microsoft.com/office/drawing/2014/main" id="{456B21C5-A38F-4CDD-BEB8-910951425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7853F57-41E5-4C3D-9517-6508100103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CFC7AB5-074A-48ED-8F95-02AD3E8A083F}"/>
              </a:ext>
            </a:extLst>
          </p:cNvPr>
          <p:cNvSpPr/>
          <p:nvPr/>
        </p:nvSpPr>
        <p:spPr>
          <a:xfrm>
            <a:off x="1379184" y="-59679"/>
            <a:ext cx="1035611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latinLnBrk="0"/>
            <a:r>
              <a:rPr lang="uk-UA" sz="2400" b="1" dirty="0">
                <a:cs typeface="Arial" panose="020B0604020202020204" pitchFamily="34" charset="0"/>
              </a:rPr>
              <a:t>Заходи з територіальної оборони, підтримки сил безпеки і оборони, військовослужбовців та їх родин у 202</a:t>
            </a:r>
            <a:r>
              <a:rPr lang="en-US" sz="2400" b="1" dirty="0">
                <a:cs typeface="Arial" panose="020B0604020202020204" pitchFamily="34" charset="0"/>
              </a:rPr>
              <a:t>5</a:t>
            </a:r>
            <a:r>
              <a:rPr lang="uk-UA" sz="2400" b="1" dirty="0">
                <a:cs typeface="Arial" panose="020B0604020202020204" pitchFamily="34" charset="0"/>
              </a:rPr>
              <a:t> році,</a:t>
            </a:r>
            <a:r>
              <a:rPr lang="en-US" sz="2400" b="1" dirty="0">
                <a:cs typeface="Arial" panose="020B0604020202020204" pitchFamily="34" charset="0"/>
              </a:rPr>
              <a:t> </a:t>
            </a:r>
            <a:r>
              <a:rPr lang="uk-UA" sz="2400" b="1" dirty="0">
                <a:cs typeface="Arial" panose="020B0604020202020204" pitchFamily="34" charset="0"/>
              </a:rPr>
              <a:t>млн грн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6C07EF-8682-460C-8AE7-270C60E97C5C}"/>
              </a:ext>
            </a:extLst>
          </p:cNvPr>
          <p:cNvSpPr txBox="1"/>
          <p:nvPr/>
        </p:nvSpPr>
        <p:spPr>
          <a:xfrm>
            <a:off x="3038897" y="3236826"/>
            <a:ext cx="27629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 latinLnBrk="0">
              <a:defRPr sz="3600" b="1" i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uk-UA" sz="3200" dirty="0">
                <a:latin typeface="+mn-lt"/>
              </a:rPr>
              <a:t>Всього</a:t>
            </a:r>
          </a:p>
          <a:p>
            <a:r>
              <a:rPr lang="uk-UA" sz="3200" dirty="0">
                <a:latin typeface="+mn-lt"/>
              </a:rPr>
              <a:t>760,6</a:t>
            </a:r>
          </a:p>
        </p:txBody>
      </p:sp>
      <p:sp>
        <p:nvSpPr>
          <p:cNvPr id="2" name="Волна 1">
            <a:extLst>
              <a:ext uri="{FF2B5EF4-FFF2-40B4-BE49-F238E27FC236}">
                <a16:creationId xmlns:a16="http://schemas.microsoft.com/office/drawing/2014/main" id="{0D77ABCE-88EB-4BB9-9116-45997C2AE82F}"/>
              </a:ext>
            </a:extLst>
          </p:cNvPr>
          <p:cNvSpPr/>
          <p:nvPr/>
        </p:nvSpPr>
        <p:spPr>
          <a:xfrm>
            <a:off x="597003" y="5293499"/>
            <a:ext cx="2104253" cy="1090569"/>
          </a:xfrm>
          <a:prstGeom prst="wave">
            <a:avLst/>
          </a:prstGeom>
          <a:noFill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+ПДФО в/с 1289,4 млн грн</a:t>
            </a:r>
          </a:p>
        </p:txBody>
      </p:sp>
    </p:spTree>
    <p:extLst>
      <p:ext uri="{BB962C8B-B14F-4D97-AF65-F5344CB8AC3E}">
        <p14:creationId xmlns:p14="http://schemas.microsoft.com/office/powerpoint/2010/main" val="82967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Диаграмма 10">
            <a:extLst>
              <a:ext uri="{FF2B5EF4-FFF2-40B4-BE49-F238E27FC236}">
                <a16:creationId xmlns:a16="http://schemas.microsoft.com/office/drawing/2014/main" id="{1786AEB3-AAB3-4A56-87C0-B82EE9FE2055}"/>
              </a:ext>
            </a:extLst>
          </p:cNvPr>
          <p:cNvGraphicFramePr>
            <a:graphicFrameLocks/>
          </p:cNvGraphicFramePr>
          <p:nvPr/>
        </p:nvGraphicFramePr>
        <p:xfrm>
          <a:off x="144379" y="202131"/>
          <a:ext cx="11906450" cy="6525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Line 6">
            <a:extLst>
              <a:ext uri="{FF2B5EF4-FFF2-40B4-BE49-F238E27FC236}">
                <a16:creationId xmlns:a16="http://schemas.microsoft.com/office/drawing/2014/main" id="{B5F0488B-E52D-4A5C-ABE8-805E4B0B29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130186" y="3905182"/>
            <a:ext cx="848979" cy="750771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6" name="AutoShape 7">
            <a:extLst>
              <a:ext uri="{FF2B5EF4-FFF2-40B4-BE49-F238E27FC236}">
                <a16:creationId xmlns:a16="http://schemas.microsoft.com/office/drawing/2014/main" id="{91A40908-0B4F-42C2-BDB6-83A2451506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968" y="3824355"/>
            <a:ext cx="1190625" cy="588422"/>
          </a:xfrm>
          <a:prstGeom prst="roundRect">
            <a:avLst>
              <a:gd name="adj" fmla="val 16667"/>
            </a:avLst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RU" sz="1600" b="1" i="0" u="none" strike="noStrike" baseline="0" dirty="0">
                <a:solidFill>
                  <a:srgbClr val="FF0000"/>
                </a:solidFill>
                <a:latin typeface="+mn-lt"/>
                <a:cs typeface="Arial"/>
              </a:rPr>
              <a:t>У </a:t>
            </a:r>
            <a:r>
              <a:rPr lang="ru-RU" sz="1600" b="1" dirty="0">
                <a:solidFill>
                  <a:srgbClr val="FF0000"/>
                </a:solidFill>
                <a:cs typeface="Arial"/>
              </a:rPr>
              <a:t>1,7</a:t>
            </a:r>
            <a:r>
              <a:rPr lang="ru-RU" sz="1600" b="1" i="0" u="none" strike="noStrike" baseline="0" dirty="0">
                <a:solidFill>
                  <a:srgbClr val="FF0000"/>
                </a:solidFill>
                <a:latin typeface="+mn-lt"/>
                <a:cs typeface="Arial"/>
              </a:rPr>
              <a:t> раз</a:t>
            </a:r>
            <a:r>
              <a:rPr lang="ru-RU" sz="1600" b="1" dirty="0">
                <a:solidFill>
                  <a:srgbClr val="FF0000"/>
                </a:solidFill>
                <a:cs typeface="Arial"/>
              </a:rPr>
              <a:t>и</a:t>
            </a:r>
            <a:endParaRPr lang="ru-RU" sz="1600" b="1" i="0" u="none" strike="noStrike" baseline="0" dirty="0">
              <a:solidFill>
                <a:srgbClr val="FF0000"/>
              </a:solidFill>
              <a:latin typeface="+mn-lt"/>
              <a:cs typeface="Arial"/>
            </a:endParaRPr>
          </a:p>
          <a:p>
            <a:pPr algn="ctr" rtl="0">
              <a:defRPr sz="1000"/>
            </a:pPr>
            <a:r>
              <a:rPr lang="ru-RU" sz="1600" b="1" i="0" u="none" strike="noStrike" baseline="0" dirty="0">
                <a:solidFill>
                  <a:srgbClr val="FF0000"/>
                </a:solidFill>
                <a:latin typeface="+mn-lt"/>
                <a:cs typeface="Arial"/>
              </a:rPr>
              <a:t>(-252,5)</a:t>
            </a:r>
          </a:p>
          <a:p>
            <a:pPr algn="ctr" rtl="0">
              <a:defRPr sz="1000"/>
            </a:pPr>
            <a:endParaRPr lang="ru-UA" sz="1600" b="1" i="0" u="none" strike="noStrike" baseline="0" dirty="0">
              <a:solidFill>
                <a:srgbClr val="000080"/>
              </a:solidFill>
              <a:latin typeface="Arial"/>
              <a:cs typeface="Arial"/>
            </a:endParaRPr>
          </a:p>
        </p:txBody>
      </p:sp>
      <p:sp>
        <p:nvSpPr>
          <p:cNvPr id="17" name="AutoShape 7">
            <a:extLst>
              <a:ext uri="{FF2B5EF4-FFF2-40B4-BE49-F238E27FC236}">
                <a16:creationId xmlns:a16="http://schemas.microsoft.com/office/drawing/2014/main" id="{028F9492-6D53-432C-A8C3-7106489F9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88540" y="3170884"/>
            <a:ext cx="1190625" cy="588422"/>
          </a:xfrm>
          <a:prstGeom prst="roundRect">
            <a:avLst>
              <a:gd name="adj" fmla="val 16667"/>
            </a:avLst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600" b="1" i="0" u="none" strike="noStrike" baseline="0" dirty="0">
                <a:solidFill>
                  <a:srgbClr val="C00000"/>
                </a:solidFill>
                <a:latin typeface="+mn-lt"/>
                <a:cs typeface="Arial"/>
              </a:rPr>
              <a:t>-3,2</a:t>
            </a:r>
            <a:r>
              <a:rPr lang="ru-UA" sz="1600" b="1" i="0" u="none" strike="noStrike" baseline="0" dirty="0">
                <a:solidFill>
                  <a:srgbClr val="C00000"/>
                </a:solidFill>
                <a:latin typeface="+mn-lt"/>
                <a:cs typeface="Arial"/>
              </a:rPr>
              <a:t>% </a:t>
            </a:r>
            <a:endParaRPr lang="uk-UA" sz="1600" b="1" i="0" u="none" strike="noStrike" baseline="0" dirty="0">
              <a:solidFill>
                <a:srgbClr val="C00000"/>
              </a:solidFill>
              <a:latin typeface="+mn-lt"/>
              <a:cs typeface="Arial"/>
            </a:endParaRPr>
          </a:p>
          <a:p>
            <a:pPr algn="ctr" rtl="0">
              <a:defRPr sz="1000"/>
            </a:pPr>
            <a:r>
              <a:rPr lang="ru-UA" sz="1600" b="1" i="0" u="none" strike="noStrike" baseline="0" dirty="0">
                <a:solidFill>
                  <a:srgbClr val="C00000"/>
                </a:solidFill>
                <a:latin typeface="+mn-lt"/>
                <a:cs typeface="Arial"/>
              </a:rPr>
              <a:t>(</a:t>
            </a:r>
            <a:r>
              <a:rPr lang="uk-UA" sz="1600" b="1" i="0" u="none" strike="noStrike" baseline="0" dirty="0">
                <a:solidFill>
                  <a:srgbClr val="C00000"/>
                </a:solidFill>
                <a:latin typeface="+mn-lt"/>
                <a:cs typeface="Arial"/>
              </a:rPr>
              <a:t>-</a:t>
            </a:r>
            <a:r>
              <a:rPr lang="uk-UA" sz="1600" b="1" dirty="0">
                <a:solidFill>
                  <a:srgbClr val="C00000"/>
                </a:solidFill>
                <a:cs typeface="Arial"/>
              </a:rPr>
              <a:t>147,2</a:t>
            </a:r>
            <a:r>
              <a:rPr lang="ru-UA" sz="1600" b="1" i="0" u="none" strike="noStrike" baseline="0" dirty="0">
                <a:solidFill>
                  <a:srgbClr val="C00000"/>
                </a:solidFill>
                <a:latin typeface="+mn-lt"/>
                <a:cs typeface="Arial"/>
              </a:rPr>
              <a:t>)</a:t>
            </a:r>
          </a:p>
        </p:txBody>
      </p:sp>
      <p:sp>
        <p:nvSpPr>
          <p:cNvPr id="18" name="AutoShape 7">
            <a:extLst>
              <a:ext uri="{FF2B5EF4-FFF2-40B4-BE49-F238E27FC236}">
                <a16:creationId xmlns:a16="http://schemas.microsoft.com/office/drawing/2014/main" id="{3B797211-7831-4CB8-943E-7E06D3D24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27059" y="3338161"/>
            <a:ext cx="1190625" cy="588422"/>
          </a:xfrm>
          <a:prstGeom prst="roundRect">
            <a:avLst>
              <a:gd name="adj" fmla="val 16667"/>
            </a:avLst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600" b="1" dirty="0">
                <a:solidFill>
                  <a:srgbClr val="00B050"/>
                </a:solidFill>
                <a:cs typeface="Arial"/>
              </a:rPr>
              <a:t>2,6</a:t>
            </a:r>
            <a:r>
              <a:rPr lang="ru-UA" sz="1600" b="1" i="0" u="none" strike="noStrike" baseline="0" dirty="0">
                <a:solidFill>
                  <a:srgbClr val="00B050"/>
                </a:solidFill>
                <a:latin typeface="+mn-lt"/>
                <a:cs typeface="Arial"/>
              </a:rPr>
              <a:t>% </a:t>
            </a:r>
            <a:endParaRPr lang="uk-UA" sz="1600" b="1" i="0" u="none" strike="noStrike" baseline="0" dirty="0">
              <a:solidFill>
                <a:srgbClr val="00B050"/>
              </a:solidFill>
              <a:latin typeface="+mn-lt"/>
              <a:cs typeface="Arial"/>
            </a:endParaRPr>
          </a:p>
          <a:p>
            <a:pPr algn="ctr" rtl="0">
              <a:defRPr sz="1000"/>
            </a:pPr>
            <a:r>
              <a:rPr lang="ru-UA" sz="1600" b="1" i="0" u="none" strike="noStrike" baseline="0" dirty="0">
                <a:solidFill>
                  <a:srgbClr val="00B050"/>
                </a:solidFill>
                <a:latin typeface="+mn-lt"/>
                <a:cs typeface="Arial"/>
              </a:rPr>
              <a:t>(</a:t>
            </a:r>
            <a:r>
              <a:rPr lang="uk-UA" sz="1600" b="1" i="0" u="none" strike="noStrike" baseline="0" dirty="0">
                <a:solidFill>
                  <a:srgbClr val="00B050"/>
                </a:solidFill>
                <a:latin typeface="+mn-lt"/>
                <a:cs typeface="Arial"/>
              </a:rPr>
              <a:t>+105,3</a:t>
            </a:r>
            <a:r>
              <a:rPr lang="ru-UA" sz="1600" b="1" i="0" u="none" strike="noStrike" baseline="0" dirty="0">
                <a:solidFill>
                  <a:srgbClr val="00B050"/>
                </a:solidFill>
                <a:latin typeface="+mn-lt"/>
                <a:cs typeface="Arial"/>
              </a:rPr>
              <a:t>)</a:t>
            </a:r>
          </a:p>
        </p:txBody>
      </p:sp>
      <p:sp>
        <p:nvSpPr>
          <p:cNvPr id="19" name="AutoShape 7">
            <a:extLst>
              <a:ext uri="{FF2B5EF4-FFF2-40B4-BE49-F238E27FC236}">
                <a16:creationId xmlns:a16="http://schemas.microsoft.com/office/drawing/2014/main" id="{D7478B04-A483-4AD9-9CAB-BC52A3E4E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5578" y="3793626"/>
            <a:ext cx="1190625" cy="597947"/>
          </a:xfrm>
          <a:prstGeom prst="roundRect">
            <a:avLst>
              <a:gd name="adj" fmla="val 16667"/>
            </a:avLst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uk-UA" sz="1600" b="1" i="0" u="none" strike="noStrike" kern="1200" baseline="0" dirty="0">
                <a:solidFill>
                  <a:srgbClr val="00B050"/>
                </a:solidFill>
                <a:latin typeface="+mn-lt"/>
                <a:ea typeface="+mn-ea"/>
                <a:cs typeface="Arial"/>
              </a:rPr>
              <a:t>+13,7</a:t>
            </a:r>
            <a:r>
              <a:rPr lang="ru-UA" sz="1600" b="1" i="0" u="none" strike="noStrike" kern="1200" baseline="0" dirty="0">
                <a:solidFill>
                  <a:srgbClr val="00B050"/>
                </a:solidFill>
                <a:latin typeface="+mn-lt"/>
                <a:ea typeface="+mn-ea"/>
                <a:cs typeface="Arial"/>
              </a:rPr>
              <a:t>% </a:t>
            </a:r>
            <a:endParaRPr lang="uk-UA" sz="1600" b="1" i="0" u="none" strike="noStrike" kern="1200" baseline="0" dirty="0">
              <a:solidFill>
                <a:srgbClr val="00B050"/>
              </a:solidFill>
              <a:latin typeface="+mn-lt"/>
              <a:ea typeface="+mn-ea"/>
              <a:cs typeface="Arial"/>
            </a:endParaRPr>
          </a:p>
          <a:p>
            <a:pPr algn="ctr" rtl="0"/>
            <a:r>
              <a:rPr lang="ru-UA" sz="1600" b="1" i="0" u="none" strike="noStrike" kern="1200" baseline="0" dirty="0">
                <a:solidFill>
                  <a:srgbClr val="00B050"/>
                </a:solidFill>
                <a:latin typeface="+mn-lt"/>
                <a:ea typeface="+mn-ea"/>
                <a:cs typeface="Arial"/>
              </a:rPr>
              <a:t>(</a:t>
            </a:r>
            <a:r>
              <a:rPr lang="uk-UA" sz="1600" b="1" i="0" u="none" strike="noStrike" kern="1200" baseline="0" dirty="0">
                <a:solidFill>
                  <a:srgbClr val="00B050"/>
                </a:solidFill>
                <a:latin typeface="+mn-lt"/>
                <a:ea typeface="+mn-ea"/>
                <a:cs typeface="Arial"/>
              </a:rPr>
              <a:t>+407,3</a:t>
            </a:r>
            <a:r>
              <a:rPr lang="ru-UA" sz="1600" b="1" i="0" u="none" strike="noStrike" kern="1200" baseline="0" dirty="0">
                <a:solidFill>
                  <a:srgbClr val="00B050"/>
                </a:solidFill>
                <a:latin typeface="+mn-lt"/>
                <a:ea typeface="+mn-ea"/>
                <a:cs typeface="Arial"/>
              </a:rPr>
              <a:t>)</a:t>
            </a:r>
          </a:p>
        </p:txBody>
      </p:sp>
      <p:sp>
        <p:nvSpPr>
          <p:cNvPr id="21" name="Line 6">
            <a:extLst>
              <a:ext uri="{FF2B5EF4-FFF2-40B4-BE49-F238E27FC236}">
                <a16:creationId xmlns:a16="http://schemas.microsoft.com/office/drawing/2014/main" id="{3D49B360-06FC-4CE3-9A07-2CE7686A0E7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88979" y="4472748"/>
            <a:ext cx="824791" cy="760296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 dirty="0"/>
          </a:p>
        </p:txBody>
      </p:sp>
      <p:sp>
        <p:nvSpPr>
          <p:cNvPr id="13" name="Line 6">
            <a:extLst>
              <a:ext uri="{FF2B5EF4-FFF2-40B4-BE49-F238E27FC236}">
                <a16:creationId xmlns:a16="http://schemas.microsoft.com/office/drawing/2014/main" id="{1FA9C042-8885-42BA-8AEE-DB645CB4AA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078231" y="4092600"/>
            <a:ext cx="824791" cy="760296"/>
          </a:xfrm>
          <a:prstGeom prst="line">
            <a:avLst/>
          </a:prstGeom>
          <a:noFill/>
          <a:ln w="38100">
            <a:solidFill>
              <a:srgbClr val="00B05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14" name="Line 6">
            <a:extLst>
              <a:ext uri="{FF2B5EF4-FFF2-40B4-BE49-F238E27FC236}">
                <a16:creationId xmlns:a16="http://schemas.microsoft.com/office/drawing/2014/main" id="{1A8D99F9-38C4-4A92-AD44-30C4085ADB3F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2836" y="4472748"/>
            <a:ext cx="848979" cy="750771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pic>
        <p:nvPicPr>
          <p:cNvPr id="15" name="Picture 12" descr="1200px-Coat_of_Arms_of_Chernihiv">
            <a:extLst>
              <a:ext uri="{FF2B5EF4-FFF2-40B4-BE49-F238E27FC236}">
                <a16:creationId xmlns:a16="http://schemas.microsoft.com/office/drawing/2014/main" id="{9C7C85EC-CBF9-43D4-9300-8253E1791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31A887D8-BB40-4AED-8C43-876B8959C2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30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Диаграмма 45">
            <a:extLst>
              <a:ext uri="{FF2B5EF4-FFF2-40B4-BE49-F238E27FC236}">
                <a16:creationId xmlns:a16="http://schemas.microsoft.com/office/drawing/2014/main" id="{C1F7FF62-AA5B-4567-85CF-3FCEAC3B4EF9}"/>
              </a:ext>
            </a:extLst>
          </p:cNvPr>
          <p:cNvGraphicFramePr>
            <a:graphicFrameLocks noGrp="1"/>
          </p:cNvGraphicFramePr>
          <p:nvPr/>
        </p:nvGraphicFramePr>
        <p:xfrm>
          <a:off x="3674575" y="1549779"/>
          <a:ext cx="5745577" cy="47118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0" name="Диаграмма 79">
            <a:extLst>
              <a:ext uri="{FF2B5EF4-FFF2-40B4-BE49-F238E27FC236}">
                <a16:creationId xmlns:a16="http://schemas.microsoft.com/office/drawing/2014/main" id="{046AD561-D0DF-4293-95B7-1B6CAAD4A08A}"/>
              </a:ext>
            </a:extLst>
          </p:cNvPr>
          <p:cNvGraphicFramePr>
            <a:graphicFrameLocks noGrp="1"/>
          </p:cNvGraphicFramePr>
          <p:nvPr/>
        </p:nvGraphicFramePr>
        <p:xfrm>
          <a:off x="160853" y="-668436"/>
          <a:ext cx="11279096" cy="7501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7CCDD173-1BF9-4396-9520-11103CE8F2BD}"/>
              </a:ext>
            </a:extLst>
          </p:cNvPr>
          <p:cNvSpPr/>
          <p:nvPr/>
        </p:nvSpPr>
        <p:spPr>
          <a:xfrm>
            <a:off x="8813888" y="1203958"/>
            <a:ext cx="2576510" cy="522287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Місцеві податки та збори;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D5B2D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948,3;  28,0%</a:t>
            </a:r>
          </a:p>
        </p:txBody>
      </p:sp>
      <p:sp>
        <p:nvSpPr>
          <p:cNvPr id="50" name="Прямоугольник: скругленные углы 49">
            <a:extLst>
              <a:ext uri="{FF2B5EF4-FFF2-40B4-BE49-F238E27FC236}">
                <a16:creationId xmlns:a16="http://schemas.microsoft.com/office/drawing/2014/main" id="{06A2640F-4837-4FC7-B3EC-A213E32B5C8A}"/>
              </a:ext>
            </a:extLst>
          </p:cNvPr>
          <p:cNvSpPr/>
          <p:nvPr/>
        </p:nvSpPr>
        <p:spPr>
          <a:xfrm>
            <a:off x="9518136" y="3555400"/>
            <a:ext cx="2524003" cy="117157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Надходження від орендної плати за користування МК та іншим майном, що у комунальній власності;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D5B2D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29,8; </a:t>
            </a: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D5B2D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0,9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D5B2D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%</a:t>
            </a:r>
          </a:p>
        </p:txBody>
      </p:sp>
      <p:sp>
        <p:nvSpPr>
          <p:cNvPr id="51" name="Прямоугольник: скругленные углы 50">
            <a:extLst>
              <a:ext uri="{FF2B5EF4-FFF2-40B4-BE49-F238E27FC236}">
                <a16:creationId xmlns:a16="http://schemas.microsoft.com/office/drawing/2014/main" id="{2DDE8162-AF1B-49D4-BF7E-63D1FAC706A9}"/>
              </a:ext>
            </a:extLst>
          </p:cNvPr>
          <p:cNvSpPr/>
          <p:nvPr/>
        </p:nvSpPr>
        <p:spPr>
          <a:xfrm>
            <a:off x="9095564" y="6158954"/>
            <a:ext cx="1960563" cy="500063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Інші надходження;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48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17,8; 0,5%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48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2" name="Прямоугольник: скругленные углы 51">
            <a:extLst>
              <a:ext uri="{FF2B5EF4-FFF2-40B4-BE49-F238E27FC236}">
                <a16:creationId xmlns:a16="http://schemas.microsoft.com/office/drawing/2014/main" id="{08D9E6B2-B6A3-429C-8355-2B52BAEC7B21}"/>
              </a:ext>
            </a:extLst>
          </p:cNvPr>
          <p:cNvSpPr/>
          <p:nvPr/>
        </p:nvSpPr>
        <p:spPr>
          <a:xfrm>
            <a:off x="9095564" y="1945392"/>
            <a:ext cx="2212975" cy="522288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Акцизний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 податок;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D5B2D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423,9; 12,5%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48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3" name="Прямоугольник: скругленные углы 52">
            <a:extLst>
              <a:ext uri="{FF2B5EF4-FFF2-40B4-BE49-F238E27FC236}">
                <a16:creationId xmlns:a16="http://schemas.microsoft.com/office/drawing/2014/main" id="{256B82C0-7C40-49E8-9746-9B5F1BA54E81}"/>
              </a:ext>
            </a:extLst>
          </p:cNvPr>
          <p:cNvSpPr/>
          <p:nvPr/>
        </p:nvSpPr>
        <p:spPr>
          <a:xfrm>
            <a:off x="3995149" y="914526"/>
            <a:ext cx="2274887" cy="7080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Податок та збір на доходи фізичних осіб;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D5B2D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1 871,0; 55,3%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48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5A926A31-C17C-46E0-8B5D-553AE4103470}"/>
              </a:ext>
            </a:extLst>
          </p:cNvPr>
          <p:cNvCxnSpPr>
            <a:cxnSpLocks/>
          </p:cNvCxnSpPr>
          <p:nvPr/>
        </p:nvCxnSpPr>
        <p:spPr>
          <a:xfrm>
            <a:off x="4722246" y="1622551"/>
            <a:ext cx="410346" cy="1221659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>
            <a:extLst>
              <a:ext uri="{FF2B5EF4-FFF2-40B4-BE49-F238E27FC236}">
                <a16:creationId xmlns:a16="http://schemas.microsoft.com/office/drawing/2014/main" id="{E823907C-0915-4D59-BBA8-29B42171A094}"/>
              </a:ext>
            </a:extLst>
          </p:cNvPr>
          <p:cNvCxnSpPr>
            <a:cxnSpLocks/>
          </p:cNvCxnSpPr>
          <p:nvPr/>
        </p:nvCxnSpPr>
        <p:spPr>
          <a:xfrm flipH="1">
            <a:off x="7831516" y="1549779"/>
            <a:ext cx="982373" cy="260035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D13E5B89-7C7C-4769-A107-7E1390BF2035}"/>
              </a:ext>
            </a:extLst>
          </p:cNvPr>
          <p:cNvCxnSpPr>
            <a:cxnSpLocks/>
          </p:cNvCxnSpPr>
          <p:nvPr/>
        </p:nvCxnSpPr>
        <p:spPr>
          <a:xfrm>
            <a:off x="9148240" y="4591050"/>
            <a:ext cx="0" cy="161274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99645C12-532D-4E88-9D69-6010B467EA1A}"/>
              </a:ext>
            </a:extLst>
          </p:cNvPr>
          <p:cNvCxnSpPr>
            <a:cxnSpLocks/>
          </p:cNvCxnSpPr>
          <p:nvPr/>
        </p:nvCxnSpPr>
        <p:spPr>
          <a:xfrm flipH="1">
            <a:off x="9004853" y="2478962"/>
            <a:ext cx="408186" cy="365248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id="{57FB629C-E6E4-41AD-A3CB-9F659C3BD5F3}"/>
              </a:ext>
            </a:extLst>
          </p:cNvPr>
          <p:cNvCxnSpPr>
            <a:cxnSpLocks/>
          </p:cNvCxnSpPr>
          <p:nvPr/>
        </p:nvCxnSpPr>
        <p:spPr>
          <a:xfrm flipV="1">
            <a:off x="9286875" y="3262411"/>
            <a:ext cx="345774" cy="604739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: скругленные углы 58">
            <a:extLst>
              <a:ext uri="{FF2B5EF4-FFF2-40B4-BE49-F238E27FC236}">
                <a16:creationId xmlns:a16="http://schemas.microsoft.com/office/drawing/2014/main" id="{4F9AC9B3-F384-43B9-9D7F-69FBB4CFF002}"/>
              </a:ext>
            </a:extLst>
          </p:cNvPr>
          <p:cNvSpPr/>
          <p:nvPr/>
        </p:nvSpPr>
        <p:spPr>
          <a:xfrm>
            <a:off x="9632649" y="2692373"/>
            <a:ext cx="2097532" cy="6978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Податок на прибуток підприємств;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48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66,1; 2,0%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48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60" name="Прямая соединительная линия 59">
            <a:extLst>
              <a:ext uri="{FF2B5EF4-FFF2-40B4-BE49-F238E27FC236}">
                <a16:creationId xmlns:a16="http://schemas.microsoft.com/office/drawing/2014/main" id="{49CED298-26D7-4E42-950B-8E682DF71739}"/>
              </a:ext>
            </a:extLst>
          </p:cNvPr>
          <p:cNvCxnSpPr>
            <a:cxnSpLocks/>
            <a:endCxn id="50" idx="1"/>
          </p:cNvCxnSpPr>
          <p:nvPr/>
        </p:nvCxnSpPr>
        <p:spPr>
          <a:xfrm flipV="1">
            <a:off x="9215569" y="4141188"/>
            <a:ext cx="302567" cy="251908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Прямоугольник: скругленные углы 70">
            <a:extLst>
              <a:ext uri="{FF2B5EF4-FFF2-40B4-BE49-F238E27FC236}">
                <a16:creationId xmlns:a16="http://schemas.microsoft.com/office/drawing/2014/main" id="{68E83100-6D88-4AE8-9368-1153C3321FC7}"/>
              </a:ext>
            </a:extLst>
          </p:cNvPr>
          <p:cNvSpPr/>
          <p:nvPr/>
        </p:nvSpPr>
        <p:spPr>
          <a:xfrm>
            <a:off x="9632649" y="4982581"/>
            <a:ext cx="2398498" cy="697891"/>
          </a:xfrm>
          <a:prstGeom prst="roundRect">
            <a:avLst/>
          </a:prstGeom>
          <a:solidFill>
            <a:schemeClr val="bg1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Плата за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надання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адміністративних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ru-RU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послуг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;</a:t>
            </a:r>
            <a:endParaRPr kumimoji="0" lang="uk-UA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48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26,3; 0,8%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48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D0FE7BB6-4FE8-4BB8-B2F8-611CE89D641F}"/>
              </a:ext>
            </a:extLst>
          </p:cNvPr>
          <p:cNvCxnSpPr>
            <a:cxnSpLocks/>
            <a:endCxn id="71" idx="1"/>
          </p:cNvCxnSpPr>
          <p:nvPr/>
        </p:nvCxnSpPr>
        <p:spPr>
          <a:xfrm>
            <a:off x="9208946" y="4495800"/>
            <a:ext cx="423703" cy="835727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Заголовок 1">
            <a:extLst>
              <a:ext uri="{FF2B5EF4-FFF2-40B4-BE49-F238E27FC236}">
                <a16:creationId xmlns:a16="http://schemas.microsoft.com/office/drawing/2014/main" id="{B475BCD0-2752-4231-9973-1BE7B01DCDA6}"/>
              </a:ext>
            </a:extLst>
          </p:cNvPr>
          <p:cNvSpPr txBox="1">
            <a:spLocks/>
          </p:cNvSpPr>
          <p:nvPr/>
        </p:nvSpPr>
        <p:spPr>
          <a:xfrm>
            <a:off x="1320800" y="25400"/>
            <a:ext cx="10580688" cy="693738"/>
          </a:xfrm>
          <a:prstGeom prst="rect">
            <a:avLst/>
          </a:prstGeom>
        </p:spPr>
        <p:txBody>
          <a:bodyPr anchor="b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Структура </a:t>
            </a:r>
            <a:r>
              <a:rPr kumimoji="0" lang="uk-UA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дохідної</a:t>
            </a: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uk-UA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частини</a:t>
            </a: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uk-UA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загального</a:t>
            </a: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 фонду бюджету </a:t>
            </a:r>
            <a:r>
              <a:rPr kumimoji="0" lang="uk-UA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Чернігівської міської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територіальної громади</a:t>
            </a: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 у</a:t>
            </a: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 </a:t>
            </a:r>
            <a:r>
              <a:rPr kumimoji="0" lang="ru-RU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2025 </a:t>
            </a:r>
            <a:r>
              <a:rPr kumimoji="0" lang="uk-UA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libri" pitchFamily="34" charset="0"/>
                <a:ea typeface="+mn-ea"/>
                <a:cs typeface="Arial" charset="0"/>
              </a:rPr>
              <a:t>році, млн гривень</a:t>
            </a:r>
            <a:endParaRPr kumimoji="0" lang="ru-RU" sz="21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77" name="Овал 76">
            <a:extLst>
              <a:ext uri="{FF2B5EF4-FFF2-40B4-BE49-F238E27FC236}">
                <a16:creationId xmlns:a16="http://schemas.microsoft.com/office/drawing/2014/main" id="{98C5E01E-6828-4964-824C-D6C158546336}"/>
              </a:ext>
            </a:extLst>
          </p:cNvPr>
          <p:cNvSpPr/>
          <p:nvPr/>
        </p:nvSpPr>
        <p:spPr>
          <a:xfrm>
            <a:off x="6096000" y="2890249"/>
            <a:ext cx="2040462" cy="2030931"/>
          </a:xfrm>
          <a:prstGeom prst="ellipse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srgbClr val="0048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3 383,2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48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млн грн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srgbClr val="0048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(100%)</a:t>
            </a:r>
            <a:endParaRPr kumimoji="0" lang="x-none" sz="900" b="0" i="0" u="none" strike="noStrike" kern="1200" cap="none" spc="0" normalizeH="0" baseline="0" noProof="0" dirty="0">
              <a:ln>
                <a:noFill/>
              </a:ln>
              <a:solidFill>
                <a:srgbClr val="0048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81" name="Стрелка: вправо 80">
            <a:extLst>
              <a:ext uri="{FF2B5EF4-FFF2-40B4-BE49-F238E27FC236}">
                <a16:creationId xmlns:a16="http://schemas.microsoft.com/office/drawing/2014/main" id="{47CA126A-8521-4259-A962-EF9D6F62130C}"/>
              </a:ext>
            </a:extLst>
          </p:cNvPr>
          <p:cNvSpPr/>
          <p:nvPr/>
        </p:nvSpPr>
        <p:spPr>
          <a:xfrm rot="10800000">
            <a:off x="3080480" y="6573267"/>
            <a:ext cx="1449935" cy="165100"/>
          </a:xfrm>
          <a:prstGeom prst="rightArrow">
            <a:avLst/>
          </a:prstGeom>
          <a:gradFill>
            <a:gsLst>
              <a:gs pos="26000">
                <a:srgbClr val="C00000"/>
              </a:gs>
              <a:gs pos="71000">
                <a:srgbClr val="FFC000"/>
              </a:gs>
              <a:gs pos="96000">
                <a:srgbClr val="FF0000"/>
              </a:gs>
            </a:gsLst>
            <a:lin ang="5400000" scaled="1"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3200" b="1" i="0" u="none" strike="noStrike" kern="1200" cap="none" spc="0" normalizeH="0" baseline="0" noProof="0" dirty="0">
              <a:ln>
                <a:noFill/>
              </a:ln>
              <a:solidFill>
                <a:srgbClr val="E62626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38389456-B1C0-41AB-A2DC-08FD879FEA89}"/>
              </a:ext>
            </a:extLst>
          </p:cNvPr>
          <p:cNvGrpSpPr/>
          <p:nvPr/>
        </p:nvGrpSpPr>
        <p:grpSpPr>
          <a:xfrm>
            <a:off x="1073232" y="873287"/>
            <a:ext cx="1202047" cy="956064"/>
            <a:chOff x="3736384" y="700268"/>
            <a:chExt cx="1406863" cy="1151620"/>
          </a:xfrm>
        </p:grpSpPr>
        <p:pic>
          <p:nvPicPr>
            <p:cNvPr id="83" name="Рисунок 82">
              <a:extLst>
                <a:ext uri="{FF2B5EF4-FFF2-40B4-BE49-F238E27FC236}">
                  <a16:creationId xmlns:a16="http://schemas.microsoft.com/office/drawing/2014/main" id="{01CDDD97-99E6-44EF-BD19-D6A94F606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36384" y="700268"/>
              <a:ext cx="1406863" cy="1151620"/>
            </a:xfrm>
            <a:prstGeom prst="rect">
              <a:avLst/>
            </a:prstGeom>
          </p:spPr>
        </p:pic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087F1342-2D82-4C5B-9B45-88F2A4F6B464}"/>
                </a:ext>
              </a:extLst>
            </p:cNvPr>
            <p:cNvSpPr/>
            <p:nvPr/>
          </p:nvSpPr>
          <p:spPr>
            <a:xfrm>
              <a:off x="3935760" y="836712"/>
              <a:ext cx="1008112" cy="936104"/>
            </a:xfrm>
            <a:prstGeom prst="rect">
              <a:avLst/>
            </a:prstGeom>
            <a:noFill/>
            <a:ln>
              <a:gradFill flip="none" rotWithShape="1">
                <a:gsLst>
                  <a:gs pos="0">
                    <a:schemeClr val="accent3">
                      <a:lumMod val="89000"/>
                    </a:schemeClr>
                  </a:gs>
                  <a:gs pos="23000">
                    <a:schemeClr val="accent3">
                      <a:lumMod val="89000"/>
                    </a:schemeClr>
                  </a:gs>
                  <a:gs pos="69000">
                    <a:schemeClr val="accent3">
                      <a:lumMod val="75000"/>
                    </a:schemeClr>
                  </a:gs>
                  <a:gs pos="97000">
                    <a:schemeClr val="accent3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85" name="Группа 84">
            <a:extLst>
              <a:ext uri="{FF2B5EF4-FFF2-40B4-BE49-F238E27FC236}">
                <a16:creationId xmlns:a16="http://schemas.microsoft.com/office/drawing/2014/main" id="{FDEE5202-3263-421D-A1DD-6272BF5D687B}"/>
              </a:ext>
            </a:extLst>
          </p:cNvPr>
          <p:cNvGrpSpPr/>
          <p:nvPr/>
        </p:nvGrpSpPr>
        <p:grpSpPr>
          <a:xfrm>
            <a:off x="3431879" y="4726975"/>
            <a:ext cx="777953" cy="708026"/>
            <a:chOff x="5951984" y="944598"/>
            <a:chExt cx="1008112" cy="936104"/>
          </a:xfrm>
        </p:grpSpPr>
        <p:pic>
          <p:nvPicPr>
            <p:cNvPr id="86" name="Рисунок 85">
              <a:extLst>
                <a:ext uri="{FF2B5EF4-FFF2-40B4-BE49-F238E27FC236}">
                  <a16:creationId xmlns:a16="http://schemas.microsoft.com/office/drawing/2014/main" id="{24E02868-7695-4F10-AE04-A472F319A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54987" y="1001260"/>
              <a:ext cx="839826" cy="839810"/>
            </a:xfrm>
            <a:prstGeom prst="rect">
              <a:avLst/>
            </a:prstGeom>
          </p:spPr>
        </p:pic>
        <p:sp>
          <p:nvSpPr>
            <p:cNvPr id="87" name="Прямоугольник 86">
              <a:extLst>
                <a:ext uri="{FF2B5EF4-FFF2-40B4-BE49-F238E27FC236}">
                  <a16:creationId xmlns:a16="http://schemas.microsoft.com/office/drawing/2014/main" id="{4D8E4B24-51A9-47AD-AC51-275E6DEE95AA}"/>
                </a:ext>
              </a:extLst>
            </p:cNvPr>
            <p:cNvSpPr/>
            <p:nvPr/>
          </p:nvSpPr>
          <p:spPr>
            <a:xfrm>
              <a:off x="5951984" y="944598"/>
              <a:ext cx="1008112" cy="936104"/>
            </a:xfrm>
            <a:prstGeom prst="rect">
              <a:avLst/>
            </a:prstGeom>
            <a:noFill/>
            <a:ln>
              <a:gradFill flip="none" rotWithShape="1">
                <a:gsLst>
                  <a:gs pos="0">
                    <a:schemeClr val="accent3">
                      <a:lumMod val="89000"/>
                    </a:schemeClr>
                  </a:gs>
                  <a:gs pos="23000">
                    <a:schemeClr val="accent3">
                      <a:lumMod val="89000"/>
                    </a:schemeClr>
                  </a:gs>
                  <a:gs pos="69000">
                    <a:schemeClr val="accent3">
                      <a:lumMod val="75000"/>
                    </a:schemeClr>
                  </a:gs>
                  <a:gs pos="97000">
                    <a:schemeClr val="accent3">
                      <a:lumMod val="7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9" name="Стрелка: вправо 28">
            <a:extLst>
              <a:ext uri="{FF2B5EF4-FFF2-40B4-BE49-F238E27FC236}">
                <a16:creationId xmlns:a16="http://schemas.microsoft.com/office/drawing/2014/main" id="{06AFD331-854F-4FC2-BBB5-8222EF104B96}"/>
              </a:ext>
            </a:extLst>
          </p:cNvPr>
          <p:cNvSpPr/>
          <p:nvPr/>
        </p:nvSpPr>
        <p:spPr>
          <a:xfrm>
            <a:off x="1132100" y="3082162"/>
            <a:ext cx="1524000" cy="165100"/>
          </a:xfrm>
          <a:prstGeom prst="rightArrow">
            <a:avLst/>
          </a:prstGeom>
          <a:gradFill>
            <a:gsLst>
              <a:gs pos="26000">
                <a:srgbClr val="00B050"/>
              </a:gs>
              <a:gs pos="49000">
                <a:srgbClr val="66FFFF"/>
              </a:gs>
              <a:gs pos="75000">
                <a:srgbClr val="0000CC"/>
              </a:gs>
            </a:gsLst>
            <a:lin ang="5400000" scaled="1"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3200" b="1" i="0" u="none" strike="noStrike" kern="1200" cap="none" spc="0" normalizeH="0" baseline="0" noProof="0" dirty="0">
              <a:ln>
                <a:noFill/>
              </a:ln>
              <a:solidFill>
                <a:srgbClr val="E62626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8" name="Picture 12" descr="1200px-Coat_of_Arms_of_Chernihiv">
            <a:extLst>
              <a:ext uri="{FF2B5EF4-FFF2-40B4-BE49-F238E27FC236}">
                <a16:creationId xmlns:a16="http://schemas.microsoft.com/office/drawing/2014/main" id="{E3A984BF-39A8-494B-9F15-6A4803A6A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9D1181D-2D8A-4AD1-BFAF-ED3BF7995C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28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8">
            <a:extLst>
              <a:ext uri="{FF2B5EF4-FFF2-40B4-BE49-F238E27FC236}">
                <a16:creationId xmlns:a16="http://schemas.microsoft.com/office/drawing/2014/main" id="{62A6B19D-8856-479A-9F2D-716B88E349EC}"/>
              </a:ext>
            </a:extLst>
          </p:cNvPr>
          <p:cNvGrpSpPr>
            <a:grpSpLocks/>
          </p:cNvGrpSpPr>
          <p:nvPr/>
        </p:nvGrpSpPr>
        <p:grpSpPr bwMode="auto">
          <a:xfrm>
            <a:off x="242887" y="161925"/>
            <a:ext cx="11249025" cy="6400800"/>
            <a:chOff x="0" y="0"/>
            <a:chExt cx="1040" cy="631"/>
          </a:xfrm>
        </p:grpSpPr>
        <p:graphicFrame>
          <p:nvGraphicFramePr>
            <p:cNvPr id="66" name="Диаграмма 65">
              <a:extLst>
                <a:ext uri="{FF2B5EF4-FFF2-40B4-BE49-F238E27FC236}">
                  <a16:creationId xmlns:a16="http://schemas.microsoft.com/office/drawing/2014/main" id="{747E9258-F41D-404C-80DD-5767B5722652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0" y="0"/>
            <a:ext cx="1040" cy="63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7" name="Диаграмма 66">
              <a:extLst>
                <a:ext uri="{FF2B5EF4-FFF2-40B4-BE49-F238E27FC236}">
                  <a16:creationId xmlns:a16="http://schemas.microsoft.com/office/drawing/2014/main" id="{EC28A520-3D7D-4A6D-A761-E16B3D45DD6D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29" y="9"/>
            <a:ext cx="488" cy="5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aphicFrame>
        <p:nvGraphicFramePr>
          <p:cNvPr id="49" name="Диаграмма 48">
            <a:extLst>
              <a:ext uri="{FF2B5EF4-FFF2-40B4-BE49-F238E27FC236}">
                <a16:creationId xmlns:a16="http://schemas.microsoft.com/office/drawing/2014/main" id="{BEEA5CDF-E1BE-4FE6-A74D-EC24DE24C987}"/>
              </a:ext>
            </a:extLst>
          </p:cNvPr>
          <p:cNvGraphicFramePr>
            <a:graphicFrameLocks/>
          </p:cNvGraphicFramePr>
          <p:nvPr/>
        </p:nvGraphicFramePr>
        <p:xfrm>
          <a:off x="5233987" y="3400425"/>
          <a:ext cx="6715125" cy="3295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0" name="AutoShape 7">
            <a:extLst>
              <a:ext uri="{FF2B5EF4-FFF2-40B4-BE49-F238E27FC236}">
                <a16:creationId xmlns:a16="http://schemas.microsoft.com/office/drawing/2014/main" id="{EC1936A6-BA02-47F9-A756-49D6B4E09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1613" y="4857750"/>
            <a:ext cx="809624" cy="504825"/>
          </a:xfrm>
          <a:prstGeom prst="roundRect">
            <a:avLst>
              <a:gd name="adj" fmla="val 16667"/>
            </a:avLst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1400" b="1" i="0" u="none" strike="noStrike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+200</a:t>
            </a:r>
          </a:p>
          <a:p>
            <a:pPr algn="ctr" rtl="0">
              <a:defRPr sz="1000"/>
            </a:pPr>
            <a:r>
              <a:rPr lang="uk-UA" sz="1400" b="1" i="0" u="none" strike="noStrike" baseline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+3,1%</a:t>
            </a:r>
            <a:endParaRPr lang="ru-UA" sz="1400" b="1" i="0" u="none" strike="noStrike" baseline="0">
              <a:solidFill>
                <a:srgbClr val="0000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AutoShape 7">
            <a:extLst>
              <a:ext uri="{FF2B5EF4-FFF2-40B4-BE49-F238E27FC236}">
                <a16:creationId xmlns:a16="http://schemas.microsoft.com/office/drawing/2014/main" id="{DBEE7828-EAEE-400F-9B7E-5F5031C9B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00987" y="4746250"/>
            <a:ext cx="809624" cy="504825"/>
          </a:xfrm>
          <a:prstGeom prst="roundRect">
            <a:avLst>
              <a:gd name="adj" fmla="val 16667"/>
            </a:avLst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UA" sz="1400" b="1" i="0" u="none" strike="noStrike" baseline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k-UA" sz="1400" b="1" i="0" u="none" strike="noStrike" baseline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400</a:t>
            </a:r>
            <a:endParaRPr lang="ru-UA" sz="1400" b="1" i="0" u="none" strike="noStrike" baseline="0">
              <a:solidFill>
                <a:srgbClr val="0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0">
              <a:defRPr sz="1000"/>
            </a:pPr>
            <a:r>
              <a:rPr lang="ru-UA" sz="1400" b="1" i="0" u="none" strike="noStrike" baseline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k-UA" sz="1400" b="1" i="0" u="none" strike="noStrike" baseline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6,0</a:t>
            </a:r>
            <a:r>
              <a:rPr lang="ru-UA" sz="1400" b="1" i="0" u="none" strike="noStrike" baseline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52" name="Line 6">
            <a:extLst>
              <a:ext uri="{FF2B5EF4-FFF2-40B4-BE49-F238E27FC236}">
                <a16:creationId xmlns:a16="http://schemas.microsoft.com/office/drawing/2014/main" id="{39913807-487C-4B15-B657-F3828C4D75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29375" y="5223625"/>
            <a:ext cx="733425" cy="409575"/>
          </a:xfrm>
          <a:prstGeom prst="line">
            <a:avLst/>
          </a:prstGeom>
          <a:noFill/>
          <a:ln w="38100">
            <a:solidFill>
              <a:srgbClr xmlns:mc="http://schemas.openxmlformats.org/markup-compatibility/2006" xmlns:a14="http://schemas.microsoft.com/office/drawing/2010/main" val="000080" mc:Ignorable="a14" a14:legacySpreadsheetColorIndex="18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53" name="Line 6">
            <a:extLst>
              <a:ext uri="{FF2B5EF4-FFF2-40B4-BE49-F238E27FC236}">
                <a16:creationId xmlns:a16="http://schemas.microsoft.com/office/drawing/2014/main" id="{B0198943-74B7-4716-9E63-3C2E80933C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91054" y="5104563"/>
            <a:ext cx="733425" cy="409575"/>
          </a:xfrm>
          <a:prstGeom prst="line">
            <a:avLst/>
          </a:prstGeom>
          <a:noFill/>
          <a:ln w="38100">
            <a:solidFill>
              <a:srgbClr xmlns:mc="http://schemas.openxmlformats.org/markup-compatibility/2006" xmlns:a14="http://schemas.microsoft.com/office/drawing/2010/main" val="000080" mc:Ignorable="a14" a14:legacySpreadsheetColorIndex="18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54" name="Line 6">
            <a:extLst>
              <a:ext uri="{FF2B5EF4-FFF2-40B4-BE49-F238E27FC236}">
                <a16:creationId xmlns:a16="http://schemas.microsoft.com/office/drawing/2014/main" id="{73BC37A8-CA27-4B8B-9862-30AE1098C7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67462" y="3864350"/>
            <a:ext cx="4622116" cy="6981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55" name="AutoShape 7">
            <a:extLst>
              <a:ext uri="{FF2B5EF4-FFF2-40B4-BE49-F238E27FC236}">
                <a16:creationId xmlns:a16="http://schemas.microsoft.com/office/drawing/2014/main" id="{A2A42CBA-997B-4856-9CB2-47742AB76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0765" y="3820097"/>
            <a:ext cx="809624" cy="504825"/>
          </a:xfrm>
          <a:prstGeom prst="roundRect">
            <a:avLst>
              <a:gd name="adj" fmla="val 16667"/>
            </a:avLst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UA" sz="1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lang="uk-UA" sz="1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1500</a:t>
            </a:r>
            <a:endParaRPr lang="ru-UA" sz="1400" b="1" i="0" u="none" strike="noStrike" baseline="0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algn="ctr" rtl="0">
              <a:defRPr sz="1000"/>
            </a:pPr>
            <a:r>
              <a:rPr lang="ru-UA" sz="1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+</a:t>
            </a:r>
            <a:r>
              <a:rPr lang="uk-UA" sz="1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23,1</a:t>
            </a:r>
            <a:r>
              <a:rPr lang="ru-UA" sz="1400" b="1" i="0" u="none" strike="noStrike" baseline="0" dirty="0">
                <a:solidFill>
                  <a:srgbClr val="000000"/>
                </a:solidFill>
                <a:latin typeface="Times New Roman"/>
                <a:cs typeface="Times New Roman"/>
              </a:rPr>
              <a:t>%</a:t>
            </a:r>
          </a:p>
        </p:txBody>
      </p:sp>
      <p:sp>
        <p:nvSpPr>
          <p:cNvPr id="56" name="AutoShape 7">
            <a:extLst>
              <a:ext uri="{FF2B5EF4-FFF2-40B4-BE49-F238E27FC236}">
                <a16:creationId xmlns:a16="http://schemas.microsoft.com/office/drawing/2014/main" id="{5A7405E5-4FB3-4C4C-B95B-22A3116F2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7529" y="4324922"/>
            <a:ext cx="809624" cy="504825"/>
          </a:xfrm>
          <a:prstGeom prst="roundRect">
            <a:avLst>
              <a:gd name="adj" fmla="val 16667"/>
            </a:avLst>
          </a:prstGeom>
          <a:solidFill>
            <a:srgbClr xmlns:mc="http://schemas.openxmlformats.org/markup-compatibility/2006" xmlns:a14="http://schemas.microsoft.com/office/drawing/2010/main" val="FFFFFF" mc:Ignorable="a14" a14:legacySpreadsheetColorIndex="65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</p:spPr>
        <p:txBody>
          <a:bodyPr wrap="square" lIns="36576" tIns="32004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ru-UA" sz="1400" b="1" i="0" u="none" strike="noStrike" baseline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k-UA" sz="1400" b="1" i="0" u="none" strike="noStrike" baseline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900</a:t>
            </a:r>
            <a:endParaRPr lang="ru-UA" sz="1400" b="1" i="0" u="none" strike="noStrike" baseline="0">
              <a:solidFill>
                <a:srgbClr val="000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rtl="0">
              <a:defRPr sz="1000"/>
            </a:pPr>
            <a:r>
              <a:rPr lang="ru-UA" sz="1400" b="1" i="0" u="none" strike="noStrike" baseline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uk-UA" sz="1400" b="1" i="0" u="none" strike="noStrike" baseline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12,7</a:t>
            </a:r>
            <a:r>
              <a:rPr lang="ru-UA" sz="1400" b="1" i="0" u="none" strike="noStrike" baseline="0">
                <a:solidFill>
                  <a:srgbClr val="000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57" name="Line 6">
            <a:extLst>
              <a:ext uri="{FF2B5EF4-FFF2-40B4-BE49-F238E27FC236}">
                <a16:creationId xmlns:a16="http://schemas.microsoft.com/office/drawing/2014/main" id="{3996C11F-C824-44D6-88FE-3D28E31908A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43448" y="4746250"/>
            <a:ext cx="733425" cy="409575"/>
          </a:xfrm>
          <a:prstGeom prst="line">
            <a:avLst/>
          </a:prstGeom>
          <a:noFill/>
          <a:ln w="38100">
            <a:solidFill>
              <a:srgbClr xmlns:mc="http://schemas.openxmlformats.org/markup-compatibility/2006" xmlns:a14="http://schemas.microsoft.com/office/drawing/2010/main" val="000080" mc:Ignorable="a14" a14:legacySpreadsheetColorIndex="18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58" name="Line 6">
            <a:extLst>
              <a:ext uri="{FF2B5EF4-FFF2-40B4-BE49-F238E27FC236}">
                <a16:creationId xmlns:a16="http://schemas.microsoft.com/office/drawing/2014/main" id="{E4754705-E8A0-4631-AFE9-8140B71305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348537" y="5223625"/>
            <a:ext cx="552450" cy="9525"/>
          </a:xfrm>
          <a:prstGeom prst="line">
            <a:avLst/>
          </a:prstGeom>
          <a:noFill/>
          <a:ln w="38100">
            <a:solidFill>
              <a:srgbClr xmlns:mc="http://schemas.openxmlformats.org/markup-compatibility/2006" xmlns:a14="http://schemas.microsoft.com/office/drawing/2010/main" val="000080" mc:Ignorable="a14" a14:legacySpreadsheetColorIndex="18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25" name="Line 6">
            <a:extLst>
              <a:ext uri="{FF2B5EF4-FFF2-40B4-BE49-F238E27FC236}">
                <a16:creationId xmlns:a16="http://schemas.microsoft.com/office/drawing/2014/main" id="{00AB884A-5EE8-4000-99F1-F13E500A2AB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233826" y="4736725"/>
            <a:ext cx="552450" cy="9525"/>
          </a:xfrm>
          <a:prstGeom prst="line">
            <a:avLst/>
          </a:prstGeom>
          <a:noFill/>
          <a:ln w="38100">
            <a:solidFill>
              <a:srgbClr xmlns:mc="http://schemas.openxmlformats.org/markup-compatibility/2006" xmlns:a14="http://schemas.microsoft.com/office/drawing/2010/main" val="000080" mc:Ignorable="a14" a14:legacySpreadsheetColorIndex="18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uk-UA"/>
          </a:p>
        </p:txBody>
      </p:sp>
      <p:pic>
        <p:nvPicPr>
          <p:cNvPr id="26" name="Picture 12" descr="1200px-Coat_of_Arms_of_Chernihiv">
            <a:extLst>
              <a:ext uri="{FF2B5EF4-FFF2-40B4-BE49-F238E27FC236}">
                <a16:creationId xmlns:a16="http://schemas.microsoft.com/office/drawing/2014/main" id="{74C0319B-E1E1-43B5-BFF7-D3991E95CA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DF8D6C4C-0699-4414-A107-EC62EF06C1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id="{18150373-E3D4-8BA9-7099-EA016177C680}"/>
              </a:ext>
            </a:extLst>
          </p:cNvPr>
          <p:cNvGraphicFramePr>
            <a:graphicFrameLocks/>
          </p:cNvGraphicFramePr>
          <p:nvPr/>
        </p:nvGraphicFramePr>
        <p:xfrm>
          <a:off x="165697" y="52387"/>
          <a:ext cx="5637638" cy="6696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DF7BE68-6A98-DC63-989F-A1255137C0B5}"/>
              </a:ext>
            </a:extLst>
          </p:cNvPr>
          <p:cNvSpPr/>
          <p:nvPr/>
        </p:nvSpPr>
        <p:spPr>
          <a:xfrm>
            <a:off x="621011" y="5514138"/>
            <a:ext cx="1003604" cy="570070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>
                <a:solidFill>
                  <a:schemeClr val="tx1"/>
                </a:solidFill>
              </a:rPr>
              <a:t>1 862,6 </a:t>
            </a:r>
            <a:r>
              <a:rPr lang="uk-UA" sz="1200" b="1" dirty="0">
                <a:solidFill>
                  <a:schemeClr val="tx1"/>
                </a:solidFill>
              </a:rPr>
              <a:t>млн грн</a:t>
            </a: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D89B78E0-C001-839B-A0F5-A55D17A521B3}"/>
              </a:ext>
            </a:extLst>
          </p:cNvPr>
          <p:cNvCxnSpPr>
            <a:cxnSpLocks/>
          </p:cNvCxnSpPr>
          <p:nvPr/>
        </p:nvCxnSpPr>
        <p:spPr>
          <a:xfrm flipV="1">
            <a:off x="1883425" y="3901922"/>
            <a:ext cx="508962" cy="341174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01B2AE6C-18BD-7338-224D-DA4B03B0000F}"/>
              </a:ext>
            </a:extLst>
          </p:cNvPr>
          <p:cNvCxnSpPr>
            <a:cxnSpLocks/>
          </p:cNvCxnSpPr>
          <p:nvPr/>
        </p:nvCxnSpPr>
        <p:spPr>
          <a:xfrm flipV="1">
            <a:off x="3359177" y="3307084"/>
            <a:ext cx="476215" cy="360040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B12F41F-600D-227B-5772-4AC14D037F80}"/>
              </a:ext>
            </a:extLst>
          </p:cNvPr>
          <p:cNvCxnSpPr>
            <a:cxnSpLocks/>
          </p:cNvCxnSpPr>
          <p:nvPr/>
        </p:nvCxnSpPr>
        <p:spPr>
          <a:xfrm>
            <a:off x="1543049" y="1146936"/>
            <a:ext cx="933450" cy="680917"/>
          </a:xfrm>
          <a:prstGeom prst="straightConnector1">
            <a:avLst/>
          </a:prstGeom>
          <a:ln w="508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EE804AF-36F3-8C36-E705-083643F26B05}"/>
              </a:ext>
            </a:extLst>
          </p:cNvPr>
          <p:cNvSpPr/>
          <p:nvPr/>
        </p:nvSpPr>
        <p:spPr>
          <a:xfrm>
            <a:off x="1465142" y="4310063"/>
            <a:ext cx="927245" cy="519113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b="1" dirty="0">
                <a:solidFill>
                  <a:schemeClr val="accent5">
                    <a:lumMod val="75000"/>
                  </a:schemeClr>
                </a:solidFill>
              </a:rPr>
              <a:t>+23,2%</a:t>
            </a:r>
          </a:p>
          <a:p>
            <a:pPr algn="ctr"/>
            <a:r>
              <a:rPr lang="uk-UA" sz="1600" b="1" dirty="0">
                <a:solidFill>
                  <a:schemeClr val="accent5">
                    <a:lumMod val="75000"/>
                  </a:schemeClr>
                </a:solidFill>
              </a:rPr>
              <a:t>+314,9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011F8651-DAA5-CBA1-0E74-43EA8A1D025C}"/>
              </a:ext>
            </a:extLst>
          </p:cNvPr>
          <p:cNvSpPr/>
          <p:nvPr/>
        </p:nvSpPr>
        <p:spPr>
          <a:xfrm>
            <a:off x="3161645" y="3776662"/>
            <a:ext cx="871280" cy="466434"/>
          </a:xfrm>
          <a:prstGeom prst="roundRect">
            <a:avLst/>
          </a:prstGeom>
          <a:solidFill>
            <a:schemeClr val="bg1"/>
          </a:solidFill>
          <a:ln w="254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600" b="1" dirty="0">
                <a:solidFill>
                  <a:schemeClr val="accent5">
                    <a:lumMod val="75000"/>
                  </a:schemeClr>
                </a:solidFill>
              </a:rPr>
              <a:t>+11,8%</a:t>
            </a:r>
          </a:p>
          <a:p>
            <a:pPr algn="ctr"/>
            <a:r>
              <a:rPr lang="uk-UA" sz="1600" b="1" dirty="0">
                <a:solidFill>
                  <a:schemeClr val="accent5">
                    <a:lumMod val="75000"/>
                  </a:schemeClr>
                </a:solidFill>
              </a:rPr>
              <a:t>+198,2</a:t>
            </a: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59B11B2C-E6EA-F67E-2814-97413668A4E1}"/>
              </a:ext>
            </a:extLst>
          </p:cNvPr>
          <p:cNvSpPr/>
          <p:nvPr/>
        </p:nvSpPr>
        <p:spPr>
          <a:xfrm rot="2177131">
            <a:off x="1285420" y="877838"/>
            <a:ext cx="1704975" cy="800100"/>
          </a:xfrm>
          <a:prstGeom prst="roundRect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800" b="1" dirty="0">
                <a:solidFill>
                  <a:sysClr val="windowText" lastClr="000000"/>
                </a:solidFill>
              </a:rPr>
              <a:t>-189,8; -10,2%</a:t>
            </a:r>
          </a:p>
        </p:txBody>
      </p:sp>
    </p:spTree>
    <p:extLst>
      <p:ext uri="{BB962C8B-B14F-4D97-AF65-F5344CB8AC3E}">
        <p14:creationId xmlns:p14="http://schemas.microsoft.com/office/powerpoint/2010/main" val="2187602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CBA7B61-A004-418B-AB73-B003D423C452}"/>
              </a:ext>
            </a:extLst>
          </p:cNvPr>
          <p:cNvSpPr/>
          <p:nvPr/>
        </p:nvSpPr>
        <p:spPr>
          <a:xfrm>
            <a:off x="1457325" y="25400"/>
            <a:ext cx="9915525" cy="438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 sz="1000"/>
            </a:pPr>
            <a:r>
              <a:rPr lang="uk-UA" sz="2000" b="1" dirty="0">
                <a:solidFill>
                  <a:schemeClr val="tx1"/>
                </a:solidFill>
                <a:cs typeface="Times New Roman"/>
              </a:rPr>
              <a:t>Надходження місцевих податків у</a:t>
            </a:r>
            <a:r>
              <a:rPr lang="ru-UA" sz="2000" b="1" dirty="0">
                <a:solidFill>
                  <a:schemeClr val="tx1"/>
                </a:solidFill>
                <a:cs typeface="Times New Roman"/>
              </a:rPr>
              <a:t> </a:t>
            </a:r>
            <a:r>
              <a:rPr lang="uk-UA" sz="2000" b="1" dirty="0">
                <a:solidFill>
                  <a:schemeClr val="tx1"/>
                </a:solidFill>
                <a:cs typeface="Times New Roman"/>
              </a:rPr>
              <a:t>2025 році, млн грн</a:t>
            </a:r>
            <a:endParaRPr lang="ru-UA" sz="2000" b="1" dirty="0">
              <a:solidFill>
                <a:schemeClr val="tx1"/>
              </a:solidFill>
              <a:cs typeface="Times New Roman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679453A-38C7-4821-B8A8-B8F0DD12D5E8}"/>
              </a:ext>
            </a:extLst>
          </p:cNvPr>
          <p:cNvSpPr/>
          <p:nvPr/>
        </p:nvSpPr>
        <p:spPr>
          <a:xfrm>
            <a:off x="3101975" y="3409950"/>
            <a:ext cx="560388" cy="176213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10000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4" name="Прямоугольник 27">
            <a:extLst>
              <a:ext uri="{FF2B5EF4-FFF2-40B4-BE49-F238E27FC236}">
                <a16:creationId xmlns:a16="http://schemas.microsoft.com/office/drawing/2014/main" id="{E992292C-86B3-4318-ABB6-78D92D0E3C91}"/>
              </a:ext>
            </a:extLst>
          </p:cNvPr>
          <p:cNvSpPr/>
          <p:nvPr/>
        </p:nvSpPr>
        <p:spPr>
          <a:xfrm>
            <a:off x="3686175" y="2824163"/>
            <a:ext cx="966788" cy="757237"/>
          </a:xfrm>
          <a:custGeom>
            <a:avLst/>
            <a:gdLst>
              <a:gd name="connsiteX0" fmla="*/ 0 w 1886552"/>
              <a:gd name="connsiteY0" fmla="*/ 0 h 732594"/>
              <a:gd name="connsiteX1" fmla="*/ 1886552 w 1886552"/>
              <a:gd name="connsiteY1" fmla="*/ 0 h 732594"/>
              <a:gd name="connsiteX2" fmla="*/ 1886552 w 1886552"/>
              <a:gd name="connsiteY2" fmla="*/ 732594 h 732594"/>
              <a:gd name="connsiteX3" fmla="*/ 0 w 1886552"/>
              <a:gd name="connsiteY3" fmla="*/ 732594 h 732594"/>
              <a:gd name="connsiteX4" fmla="*/ 0 w 1886552"/>
              <a:gd name="connsiteY4" fmla="*/ 0 h 732594"/>
              <a:gd name="connsiteX0" fmla="*/ 48126 w 1934678"/>
              <a:gd name="connsiteY0" fmla="*/ 0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48126 w 1934678"/>
              <a:gd name="connsiteY4" fmla="*/ 0 h 1945377"/>
              <a:gd name="connsiteX0" fmla="*/ 77001 w 1934678"/>
              <a:gd name="connsiteY0" fmla="*/ 1424539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77001 w 1934678"/>
              <a:gd name="connsiteY4" fmla="*/ 1424539 h 1945377"/>
              <a:gd name="connsiteX0" fmla="*/ 48125 w 1934678"/>
              <a:gd name="connsiteY0" fmla="*/ 1617044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48125 w 1934678"/>
              <a:gd name="connsiteY4" fmla="*/ 1617044 h 1945377"/>
              <a:gd name="connsiteX0" fmla="*/ 48125 w 1982805"/>
              <a:gd name="connsiteY0" fmla="*/ 1617044 h 1945377"/>
              <a:gd name="connsiteX1" fmla="*/ 1934678 w 1982805"/>
              <a:gd name="connsiteY1" fmla="*/ 0 h 1945377"/>
              <a:gd name="connsiteX2" fmla="*/ 1982805 w 1982805"/>
              <a:gd name="connsiteY2" fmla="*/ 414960 h 1945377"/>
              <a:gd name="connsiteX3" fmla="*/ 0 w 1982805"/>
              <a:gd name="connsiteY3" fmla="*/ 1945377 h 1945377"/>
              <a:gd name="connsiteX4" fmla="*/ 48125 w 1982805"/>
              <a:gd name="connsiteY4" fmla="*/ 1617044 h 1945377"/>
              <a:gd name="connsiteX0" fmla="*/ 0 w 1992432"/>
              <a:gd name="connsiteY0" fmla="*/ 1617044 h 1945377"/>
              <a:gd name="connsiteX1" fmla="*/ 1944305 w 1992432"/>
              <a:gd name="connsiteY1" fmla="*/ 0 h 1945377"/>
              <a:gd name="connsiteX2" fmla="*/ 1992432 w 1992432"/>
              <a:gd name="connsiteY2" fmla="*/ 414960 h 1945377"/>
              <a:gd name="connsiteX3" fmla="*/ 9627 w 1992432"/>
              <a:gd name="connsiteY3" fmla="*/ 1945377 h 1945377"/>
              <a:gd name="connsiteX4" fmla="*/ 0 w 1992432"/>
              <a:gd name="connsiteY4" fmla="*/ 1617044 h 1945377"/>
              <a:gd name="connsiteX0" fmla="*/ 0 w 1992432"/>
              <a:gd name="connsiteY0" fmla="*/ 1645920 h 1974253"/>
              <a:gd name="connsiteX1" fmla="*/ 1982806 w 1992432"/>
              <a:gd name="connsiteY1" fmla="*/ 0 h 1974253"/>
              <a:gd name="connsiteX2" fmla="*/ 1992432 w 1992432"/>
              <a:gd name="connsiteY2" fmla="*/ 443836 h 1974253"/>
              <a:gd name="connsiteX3" fmla="*/ 9627 w 1992432"/>
              <a:gd name="connsiteY3" fmla="*/ 1974253 h 1974253"/>
              <a:gd name="connsiteX4" fmla="*/ 0 w 1992432"/>
              <a:gd name="connsiteY4" fmla="*/ 1645920 h 1974253"/>
              <a:gd name="connsiteX0" fmla="*/ 0 w 1992432"/>
              <a:gd name="connsiteY0" fmla="*/ 1645920 h 1907141"/>
              <a:gd name="connsiteX1" fmla="*/ 1982806 w 1992432"/>
              <a:gd name="connsiteY1" fmla="*/ 0 h 1907141"/>
              <a:gd name="connsiteX2" fmla="*/ 1992432 w 1992432"/>
              <a:gd name="connsiteY2" fmla="*/ 443836 h 1907141"/>
              <a:gd name="connsiteX3" fmla="*/ 9627 w 1992432"/>
              <a:gd name="connsiteY3" fmla="*/ 1907141 h 1907141"/>
              <a:gd name="connsiteX4" fmla="*/ 0 w 1992432"/>
              <a:gd name="connsiteY4" fmla="*/ 1645920 h 1907141"/>
              <a:gd name="connsiteX0" fmla="*/ 7151 w 1999583"/>
              <a:gd name="connsiteY0" fmla="*/ 1645920 h 1932308"/>
              <a:gd name="connsiteX1" fmla="*/ 1989957 w 1999583"/>
              <a:gd name="connsiteY1" fmla="*/ 0 h 1932308"/>
              <a:gd name="connsiteX2" fmla="*/ 1999583 w 1999583"/>
              <a:gd name="connsiteY2" fmla="*/ 443836 h 1932308"/>
              <a:gd name="connsiteX3" fmla="*/ 0 w 1999583"/>
              <a:gd name="connsiteY3" fmla="*/ 1932308 h 1932308"/>
              <a:gd name="connsiteX4" fmla="*/ 7151 w 1999583"/>
              <a:gd name="connsiteY4" fmla="*/ 1645920 h 1932308"/>
              <a:gd name="connsiteX0" fmla="*/ 32318 w 1999583"/>
              <a:gd name="connsiteY0" fmla="*/ 446294 h 1932308"/>
              <a:gd name="connsiteX1" fmla="*/ 1989957 w 1999583"/>
              <a:gd name="connsiteY1" fmla="*/ 0 h 1932308"/>
              <a:gd name="connsiteX2" fmla="*/ 1999583 w 1999583"/>
              <a:gd name="connsiteY2" fmla="*/ 443836 h 1932308"/>
              <a:gd name="connsiteX3" fmla="*/ 0 w 1999583"/>
              <a:gd name="connsiteY3" fmla="*/ 1932308 h 1932308"/>
              <a:gd name="connsiteX4" fmla="*/ 32318 w 1999583"/>
              <a:gd name="connsiteY4" fmla="*/ 446294 h 1932308"/>
              <a:gd name="connsiteX0" fmla="*/ 15540 w 1982805"/>
              <a:gd name="connsiteY0" fmla="*/ 446294 h 707515"/>
              <a:gd name="connsiteX1" fmla="*/ 1973179 w 1982805"/>
              <a:gd name="connsiteY1" fmla="*/ 0 h 707515"/>
              <a:gd name="connsiteX2" fmla="*/ 1982805 w 1982805"/>
              <a:gd name="connsiteY2" fmla="*/ 443836 h 707515"/>
              <a:gd name="connsiteX3" fmla="*/ 0 w 1982805"/>
              <a:gd name="connsiteY3" fmla="*/ 707515 h 707515"/>
              <a:gd name="connsiteX4" fmla="*/ 15540 w 1982805"/>
              <a:gd name="connsiteY4" fmla="*/ 446294 h 707515"/>
              <a:gd name="connsiteX0" fmla="*/ 15540 w 1998346"/>
              <a:gd name="connsiteY0" fmla="*/ 446294 h 707515"/>
              <a:gd name="connsiteX1" fmla="*/ 1998346 w 1998346"/>
              <a:gd name="connsiteY1" fmla="*/ 0 h 707515"/>
              <a:gd name="connsiteX2" fmla="*/ 1982805 w 1998346"/>
              <a:gd name="connsiteY2" fmla="*/ 443836 h 707515"/>
              <a:gd name="connsiteX3" fmla="*/ 0 w 1998346"/>
              <a:gd name="connsiteY3" fmla="*/ 707515 h 707515"/>
              <a:gd name="connsiteX4" fmla="*/ 15540 w 1998346"/>
              <a:gd name="connsiteY4" fmla="*/ 446294 h 707515"/>
              <a:gd name="connsiteX0" fmla="*/ 15540 w 1982805"/>
              <a:gd name="connsiteY0" fmla="*/ 446294 h 707515"/>
              <a:gd name="connsiteX1" fmla="*/ 1981568 w 1982805"/>
              <a:gd name="connsiteY1" fmla="*/ 0 h 707515"/>
              <a:gd name="connsiteX2" fmla="*/ 1982805 w 1982805"/>
              <a:gd name="connsiteY2" fmla="*/ 443836 h 707515"/>
              <a:gd name="connsiteX3" fmla="*/ 0 w 1982805"/>
              <a:gd name="connsiteY3" fmla="*/ 707515 h 707515"/>
              <a:gd name="connsiteX4" fmla="*/ 15540 w 1982805"/>
              <a:gd name="connsiteY4" fmla="*/ 446294 h 707515"/>
              <a:gd name="connsiteX0" fmla="*/ 0 w 1984043"/>
              <a:gd name="connsiteY0" fmla="*/ 446294 h 707515"/>
              <a:gd name="connsiteX1" fmla="*/ 1982806 w 1984043"/>
              <a:gd name="connsiteY1" fmla="*/ 0 h 707515"/>
              <a:gd name="connsiteX2" fmla="*/ 1984043 w 1984043"/>
              <a:gd name="connsiteY2" fmla="*/ 443836 h 707515"/>
              <a:gd name="connsiteX3" fmla="*/ 1238 w 1984043"/>
              <a:gd name="connsiteY3" fmla="*/ 707515 h 707515"/>
              <a:gd name="connsiteX4" fmla="*/ 0 w 1984043"/>
              <a:gd name="connsiteY4" fmla="*/ 446294 h 707515"/>
              <a:gd name="connsiteX0" fmla="*/ 48023 w 2032066"/>
              <a:gd name="connsiteY0" fmla="*/ 446294 h 704533"/>
              <a:gd name="connsiteX1" fmla="*/ 2030829 w 2032066"/>
              <a:gd name="connsiteY1" fmla="*/ 0 h 704533"/>
              <a:gd name="connsiteX2" fmla="*/ 2032066 w 2032066"/>
              <a:gd name="connsiteY2" fmla="*/ 443836 h 704533"/>
              <a:gd name="connsiteX3" fmla="*/ 2 w 2032066"/>
              <a:gd name="connsiteY3" fmla="*/ 704533 h 704533"/>
              <a:gd name="connsiteX4" fmla="*/ 48023 w 2032066"/>
              <a:gd name="connsiteY4" fmla="*/ 446294 h 704533"/>
              <a:gd name="connsiteX0" fmla="*/ 0 w 2033301"/>
              <a:gd name="connsiteY0" fmla="*/ 404544 h 704533"/>
              <a:gd name="connsiteX1" fmla="*/ 2032064 w 2033301"/>
              <a:gd name="connsiteY1" fmla="*/ 0 h 704533"/>
              <a:gd name="connsiteX2" fmla="*/ 2033301 w 2033301"/>
              <a:gd name="connsiteY2" fmla="*/ 443836 h 704533"/>
              <a:gd name="connsiteX3" fmla="*/ 1237 w 2033301"/>
              <a:gd name="connsiteY3" fmla="*/ 704533 h 704533"/>
              <a:gd name="connsiteX4" fmla="*/ 0 w 2033301"/>
              <a:gd name="connsiteY4" fmla="*/ 404544 h 704533"/>
              <a:gd name="connsiteX0" fmla="*/ 0 w 2041314"/>
              <a:gd name="connsiteY0" fmla="*/ 401561 h 701550"/>
              <a:gd name="connsiteX1" fmla="*/ 2041301 w 2041314"/>
              <a:gd name="connsiteY1" fmla="*/ 0 h 701550"/>
              <a:gd name="connsiteX2" fmla="*/ 2033301 w 2041314"/>
              <a:gd name="connsiteY2" fmla="*/ 440853 h 701550"/>
              <a:gd name="connsiteX3" fmla="*/ 1237 w 2041314"/>
              <a:gd name="connsiteY3" fmla="*/ 701550 h 701550"/>
              <a:gd name="connsiteX4" fmla="*/ 0 w 2041314"/>
              <a:gd name="connsiteY4" fmla="*/ 401561 h 701550"/>
              <a:gd name="connsiteX0" fmla="*/ 0 w 2041344"/>
              <a:gd name="connsiteY0" fmla="*/ 401561 h 701550"/>
              <a:gd name="connsiteX1" fmla="*/ 2041301 w 2041344"/>
              <a:gd name="connsiteY1" fmla="*/ 0 h 701550"/>
              <a:gd name="connsiteX2" fmla="*/ 2039458 w 2041344"/>
              <a:gd name="connsiteY2" fmla="*/ 440853 h 701550"/>
              <a:gd name="connsiteX3" fmla="*/ 1237 w 2041344"/>
              <a:gd name="connsiteY3" fmla="*/ 701550 h 701550"/>
              <a:gd name="connsiteX4" fmla="*/ 0 w 2041344"/>
              <a:gd name="connsiteY4" fmla="*/ 401561 h 701550"/>
              <a:gd name="connsiteX0" fmla="*/ 0 w 2039458"/>
              <a:gd name="connsiteY0" fmla="*/ 482621 h 782610"/>
              <a:gd name="connsiteX1" fmla="*/ 879587 w 2039458"/>
              <a:gd name="connsiteY1" fmla="*/ 0 h 782610"/>
              <a:gd name="connsiteX2" fmla="*/ 2039458 w 2039458"/>
              <a:gd name="connsiteY2" fmla="*/ 521913 h 782610"/>
              <a:gd name="connsiteX3" fmla="*/ 1237 w 2039458"/>
              <a:gd name="connsiteY3" fmla="*/ 782610 h 782610"/>
              <a:gd name="connsiteX4" fmla="*/ 0 w 2039458"/>
              <a:gd name="connsiteY4" fmla="*/ 482621 h 782610"/>
              <a:gd name="connsiteX0" fmla="*/ 0 w 1064800"/>
              <a:gd name="connsiteY0" fmla="*/ 482621 h 782610"/>
              <a:gd name="connsiteX1" fmla="*/ 879587 w 1064800"/>
              <a:gd name="connsiteY1" fmla="*/ 0 h 782610"/>
              <a:gd name="connsiteX2" fmla="*/ 1064800 w 1064800"/>
              <a:gd name="connsiteY2" fmla="*/ 531449 h 782610"/>
              <a:gd name="connsiteX3" fmla="*/ 1237 w 1064800"/>
              <a:gd name="connsiteY3" fmla="*/ 782610 h 782610"/>
              <a:gd name="connsiteX4" fmla="*/ 0 w 1064800"/>
              <a:gd name="connsiteY4" fmla="*/ 482621 h 782610"/>
              <a:gd name="connsiteX0" fmla="*/ 0 w 879588"/>
              <a:gd name="connsiteY0" fmla="*/ 482621 h 782610"/>
              <a:gd name="connsiteX1" fmla="*/ 879587 w 879588"/>
              <a:gd name="connsiteY1" fmla="*/ 0 h 782610"/>
              <a:gd name="connsiteX2" fmla="*/ 798984 w 879588"/>
              <a:gd name="connsiteY2" fmla="*/ 488536 h 782610"/>
              <a:gd name="connsiteX3" fmla="*/ 1237 w 879588"/>
              <a:gd name="connsiteY3" fmla="*/ 782610 h 782610"/>
              <a:gd name="connsiteX4" fmla="*/ 0 w 879588"/>
              <a:gd name="connsiteY4" fmla="*/ 482621 h 782610"/>
              <a:gd name="connsiteX0" fmla="*/ 0 w 882666"/>
              <a:gd name="connsiteY0" fmla="*/ 482621 h 782610"/>
              <a:gd name="connsiteX1" fmla="*/ 879587 w 882666"/>
              <a:gd name="connsiteY1" fmla="*/ 0 h 782610"/>
              <a:gd name="connsiteX2" fmla="*/ 882666 w 882666"/>
              <a:gd name="connsiteY2" fmla="*/ 445622 h 782610"/>
              <a:gd name="connsiteX3" fmla="*/ 1237 w 882666"/>
              <a:gd name="connsiteY3" fmla="*/ 782610 h 782610"/>
              <a:gd name="connsiteX4" fmla="*/ 0 w 882666"/>
              <a:gd name="connsiteY4" fmla="*/ 482621 h 782610"/>
              <a:gd name="connsiteX0" fmla="*/ 0 w 882666"/>
              <a:gd name="connsiteY0" fmla="*/ 482621 h 672941"/>
              <a:gd name="connsiteX1" fmla="*/ 879587 w 882666"/>
              <a:gd name="connsiteY1" fmla="*/ 0 h 672941"/>
              <a:gd name="connsiteX2" fmla="*/ 882666 w 882666"/>
              <a:gd name="connsiteY2" fmla="*/ 445622 h 672941"/>
              <a:gd name="connsiteX3" fmla="*/ 1237 w 882666"/>
              <a:gd name="connsiteY3" fmla="*/ 672941 h 672941"/>
              <a:gd name="connsiteX4" fmla="*/ 0 w 882666"/>
              <a:gd name="connsiteY4" fmla="*/ 482621 h 672941"/>
              <a:gd name="connsiteX0" fmla="*/ 0 w 892512"/>
              <a:gd name="connsiteY0" fmla="*/ 525535 h 672941"/>
              <a:gd name="connsiteX1" fmla="*/ 889433 w 892512"/>
              <a:gd name="connsiteY1" fmla="*/ 0 h 672941"/>
              <a:gd name="connsiteX2" fmla="*/ 892512 w 892512"/>
              <a:gd name="connsiteY2" fmla="*/ 445622 h 672941"/>
              <a:gd name="connsiteX3" fmla="*/ 11083 w 892512"/>
              <a:gd name="connsiteY3" fmla="*/ 672941 h 672941"/>
              <a:gd name="connsiteX4" fmla="*/ 0 w 892512"/>
              <a:gd name="connsiteY4" fmla="*/ 525535 h 672941"/>
              <a:gd name="connsiteX0" fmla="*/ 0 w 892512"/>
              <a:gd name="connsiteY0" fmla="*/ 511231 h 672941"/>
              <a:gd name="connsiteX1" fmla="*/ 889433 w 892512"/>
              <a:gd name="connsiteY1" fmla="*/ 0 h 672941"/>
              <a:gd name="connsiteX2" fmla="*/ 892512 w 892512"/>
              <a:gd name="connsiteY2" fmla="*/ 445622 h 672941"/>
              <a:gd name="connsiteX3" fmla="*/ 11083 w 892512"/>
              <a:gd name="connsiteY3" fmla="*/ 672941 h 672941"/>
              <a:gd name="connsiteX4" fmla="*/ 0 w 892512"/>
              <a:gd name="connsiteY4" fmla="*/ 511231 h 672941"/>
              <a:gd name="connsiteX0" fmla="*/ 3711 w 896223"/>
              <a:gd name="connsiteY0" fmla="*/ 511231 h 677710"/>
              <a:gd name="connsiteX1" fmla="*/ 893144 w 896223"/>
              <a:gd name="connsiteY1" fmla="*/ 0 h 677710"/>
              <a:gd name="connsiteX2" fmla="*/ 896223 w 896223"/>
              <a:gd name="connsiteY2" fmla="*/ 445622 h 677710"/>
              <a:gd name="connsiteX3" fmla="*/ 26 w 896223"/>
              <a:gd name="connsiteY3" fmla="*/ 677710 h 677710"/>
              <a:gd name="connsiteX4" fmla="*/ 3711 w 896223"/>
              <a:gd name="connsiteY4" fmla="*/ 511231 h 677710"/>
              <a:gd name="connsiteX0" fmla="*/ 3711 w 896223"/>
              <a:gd name="connsiteY0" fmla="*/ 492159 h 658638"/>
              <a:gd name="connsiteX1" fmla="*/ 888221 w 896223"/>
              <a:gd name="connsiteY1" fmla="*/ 0 h 658638"/>
              <a:gd name="connsiteX2" fmla="*/ 896223 w 896223"/>
              <a:gd name="connsiteY2" fmla="*/ 426550 h 658638"/>
              <a:gd name="connsiteX3" fmla="*/ 26 w 896223"/>
              <a:gd name="connsiteY3" fmla="*/ 658638 h 658638"/>
              <a:gd name="connsiteX4" fmla="*/ 3711 w 896223"/>
              <a:gd name="connsiteY4" fmla="*/ 492159 h 658638"/>
              <a:gd name="connsiteX0" fmla="*/ 3711 w 912442"/>
              <a:gd name="connsiteY0" fmla="*/ 558613 h 725092"/>
              <a:gd name="connsiteX1" fmla="*/ 912435 w 912442"/>
              <a:gd name="connsiteY1" fmla="*/ 0 h 725092"/>
              <a:gd name="connsiteX2" fmla="*/ 896223 w 912442"/>
              <a:gd name="connsiteY2" fmla="*/ 493004 h 725092"/>
              <a:gd name="connsiteX3" fmla="*/ 26 w 912442"/>
              <a:gd name="connsiteY3" fmla="*/ 725092 h 725092"/>
              <a:gd name="connsiteX4" fmla="*/ 3711 w 912442"/>
              <a:gd name="connsiteY4" fmla="*/ 558613 h 725092"/>
              <a:gd name="connsiteX0" fmla="*/ 3711 w 924472"/>
              <a:gd name="connsiteY0" fmla="*/ 558613 h 725092"/>
              <a:gd name="connsiteX1" fmla="*/ 912435 w 924472"/>
              <a:gd name="connsiteY1" fmla="*/ 0 h 725092"/>
              <a:gd name="connsiteX2" fmla="*/ 924472 w 924472"/>
              <a:gd name="connsiteY2" fmla="*/ 465641 h 725092"/>
              <a:gd name="connsiteX3" fmla="*/ 26 w 924472"/>
              <a:gd name="connsiteY3" fmla="*/ 725092 h 725092"/>
              <a:gd name="connsiteX4" fmla="*/ 3711 w 924472"/>
              <a:gd name="connsiteY4" fmla="*/ 558613 h 725092"/>
              <a:gd name="connsiteX0" fmla="*/ 3711 w 924472"/>
              <a:gd name="connsiteY0" fmla="*/ 562521 h 729000"/>
              <a:gd name="connsiteX1" fmla="*/ 912435 w 924472"/>
              <a:gd name="connsiteY1" fmla="*/ 0 h 729000"/>
              <a:gd name="connsiteX2" fmla="*/ 924472 w 924472"/>
              <a:gd name="connsiteY2" fmla="*/ 469549 h 729000"/>
              <a:gd name="connsiteX3" fmla="*/ 26 w 924472"/>
              <a:gd name="connsiteY3" fmla="*/ 729000 h 729000"/>
              <a:gd name="connsiteX4" fmla="*/ 3711 w 924472"/>
              <a:gd name="connsiteY4" fmla="*/ 562521 h 729000"/>
              <a:gd name="connsiteX0" fmla="*/ 3711 w 916401"/>
              <a:gd name="connsiteY0" fmla="*/ 562521 h 729000"/>
              <a:gd name="connsiteX1" fmla="*/ 912435 w 916401"/>
              <a:gd name="connsiteY1" fmla="*/ 0 h 729000"/>
              <a:gd name="connsiteX2" fmla="*/ 916401 w 916401"/>
              <a:gd name="connsiteY2" fmla="*/ 477367 h 729000"/>
              <a:gd name="connsiteX3" fmla="*/ 26 w 916401"/>
              <a:gd name="connsiteY3" fmla="*/ 729000 h 729000"/>
              <a:gd name="connsiteX4" fmla="*/ 3711 w 916401"/>
              <a:gd name="connsiteY4" fmla="*/ 562521 h 729000"/>
              <a:gd name="connsiteX0" fmla="*/ 3711 w 916401"/>
              <a:gd name="connsiteY0" fmla="*/ 562521 h 729000"/>
              <a:gd name="connsiteX1" fmla="*/ 912435 w 916401"/>
              <a:gd name="connsiteY1" fmla="*/ 0 h 729000"/>
              <a:gd name="connsiteX2" fmla="*/ 916401 w 916401"/>
              <a:gd name="connsiteY2" fmla="*/ 481277 h 729000"/>
              <a:gd name="connsiteX3" fmla="*/ 26 w 916401"/>
              <a:gd name="connsiteY3" fmla="*/ 729000 h 729000"/>
              <a:gd name="connsiteX4" fmla="*/ 3711 w 916401"/>
              <a:gd name="connsiteY4" fmla="*/ 562521 h 729000"/>
              <a:gd name="connsiteX0" fmla="*/ 0 w 975437"/>
              <a:gd name="connsiteY0" fmla="*/ 562521 h 729000"/>
              <a:gd name="connsiteX1" fmla="*/ 971471 w 975437"/>
              <a:gd name="connsiteY1" fmla="*/ 0 h 729000"/>
              <a:gd name="connsiteX2" fmla="*/ 975437 w 975437"/>
              <a:gd name="connsiteY2" fmla="*/ 481277 h 729000"/>
              <a:gd name="connsiteX3" fmla="*/ 59062 w 975437"/>
              <a:gd name="connsiteY3" fmla="*/ 729000 h 729000"/>
              <a:gd name="connsiteX4" fmla="*/ 0 w 975437"/>
              <a:gd name="connsiteY4" fmla="*/ 562521 h 729000"/>
              <a:gd name="connsiteX0" fmla="*/ 0 w 971951"/>
              <a:gd name="connsiteY0" fmla="*/ 562521 h 729000"/>
              <a:gd name="connsiteX1" fmla="*/ 967985 w 971951"/>
              <a:gd name="connsiteY1" fmla="*/ 0 h 729000"/>
              <a:gd name="connsiteX2" fmla="*/ 971951 w 971951"/>
              <a:gd name="connsiteY2" fmla="*/ 481277 h 729000"/>
              <a:gd name="connsiteX3" fmla="*/ 55576 w 971951"/>
              <a:gd name="connsiteY3" fmla="*/ 729000 h 729000"/>
              <a:gd name="connsiteX4" fmla="*/ 0 w 971951"/>
              <a:gd name="connsiteY4" fmla="*/ 562521 h 729000"/>
              <a:gd name="connsiteX0" fmla="*/ 299 w 972250"/>
              <a:gd name="connsiteY0" fmla="*/ 562521 h 722247"/>
              <a:gd name="connsiteX1" fmla="*/ 968284 w 972250"/>
              <a:gd name="connsiteY1" fmla="*/ 0 h 722247"/>
              <a:gd name="connsiteX2" fmla="*/ 972250 w 972250"/>
              <a:gd name="connsiteY2" fmla="*/ 481277 h 722247"/>
              <a:gd name="connsiteX3" fmla="*/ 100 w 972250"/>
              <a:gd name="connsiteY3" fmla="*/ 722247 h 722247"/>
              <a:gd name="connsiteX4" fmla="*/ 299 w 972250"/>
              <a:gd name="connsiteY4" fmla="*/ 562521 h 722247"/>
              <a:gd name="connsiteX0" fmla="*/ 299 w 972250"/>
              <a:gd name="connsiteY0" fmla="*/ 559144 h 718870"/>
              <a:gd name="connsiteX1" fmla="*/ 947369 w 972250"/>
              <a:gd name="connsiteY1" fmla="*/ 0 h 718870"/>
              <a:gd name="connsiteX2" fmla="*/ 972250 w 972250"/>
              <a:gd name="connsiteY2" fmla="*/ 477900 h 718870"/>
              <a:gd name="connsiteX3" fmla="*/ 100 w 972250"/>
              <a:gd name="connsiteY3" fmla="*/ 718870 h 718870"/>
              <a:gd name="connsiteX4" fmla="*/ 299 w 972250"/>
              <a:gd name="connsiteY4" fmla="*/ 559144 h 718870"/>
              <a:gd name="connsiteX0" fmla="*/ 299 w 947400"/>
              <a:gd name="connsiteY0" fmla="*/ 559144 h 718870"/>
              <a:gd name="connsiteX1" fmla="*/ 947369 w 947400"/>
              <a:gd name="connsiteY1" fmla="*/ 0 h 718870"/>
              <a:gd name="connsiteX2" fmla="*/ 944362 w 947400"/>
              <a:gd name="connsiteY2" fmla="*/ 477900 h 718870"/>
              <a:gd name="connsiteX3" fmla="*/ 100 w 947400"/>
              <a:gd name="connsiteY3" fmla="*/ 718870 h 718870"/>
              <a:gd name="connsiteX4" fmla="*/ 299 w 947400"/>
              <a:gd name="connsiteY4" fmla="*/ 559144 h 718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47400" h="718870">
                <a:moveTo>
                  <a:pt x="299" y="559144"/>
                </a:moveTo>
                <a:cubicBezTo>
                  <a:pt x="303207" y="371637"/>
                  <a:pt x="644461" y="187507"/>
                  <a:pt x="947369" y="0"/>
                </a:cubicBezTo>
                <a:cubicBezTo>
                  <a:pt x="947781" y="147945"/>
                  <a:pt x="943950" y="329955"/>
                  <a:pt x="944362" y="477900"/>
                </a:cubicBezTo>
                <a:lnTo>
                  <a:pt x="100" y="718870"/>
                </a:lnTo>
                <a:cubicBezTo>
                  <a:pt x="-313" y="631796"/>
                  <a:pt x="712" y="646218"/>
                  <a:pt x="299" y="559144"/>
                </a:cubicBezTo>
                <a:close/>
              </a:path>
            </a:pathLst>
          </a:cu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5200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 dirty="0"/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C6422A74-4D67-4D3D-87C0-B2C2529C221E}"/>
              </a:ext>
            </a:extLst>
          </p:cNvPr>
          <p:cNvSpPr/>
          <p:nvPr/>
        </p:nvSpPr>
        <p:spPr>
          <a:xfrm>
            <a:off x="4676775" y="2554288"/>
            <a:ext cx="3095625" cy="1031875"/>
          </a:xfrm>
          <a:prstGeom prst="rightArrow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100000">
                <a:srgbClr val="00B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297B42A-F9AB-4EDA-A37C-6DA977CD0AA6}"/>
              </a:ext>
            </a:extLst>
          </p:cNvPr>
          <p:cNvSpPr/>
          <p:nvPr/>
        </p:nvSpPr>
        <p:spPr>
          <a:xfrm>
            <a:off x="3101975" y="3779838"/>
            <a:ext cx="560388" cy="171450"/>
          </a:xfrm>
          <a:prstGeom prst="rect">
            <a:avLst/>
          </a:prstGeom>
          <a:gradFill>
            <a:gsLst>
              <a:gs pos="100000">
                <a:srgbClr val="FCE8D0"/>
              </a:gs>
              <a:gs pos="19000">
                <a:srgbClr val="E8621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7" name="Прямоугольник 27">
            <a:extLst>
              <a:ext uri="{FF2B5EF4-FFF2-40B4-BE49-F238E27FC236}">
                <a16:creationId xmlns:a16="http://schemas.microsoft.com/office/drawing/2014/main" id="{3C5CC19A-EE3C-4A15-99A2-BA0A9942E9F4}"/>
              </a:ext>
            </a:extLst>
          </p:cNvPr>
          <p:cNvSpPr/>
          <p:nvPr/>
        </p:nvSpPr>
        <p:spPr>
          <a:xfrm>
            <a:off x="3687763" y="3779838"/>
            <a:ext cx="987425" cy="614362"/>
          </a:xfrm>
          <a:custGeom>
            <a:avLst/>
            <a:gdLst>
              <a:gd name="connsiteX0" fmla="*/ 0 w 1886552"/>
              <a:gd name="connsiteY0" fmla="*/ 0 h 732594"/>
              <a:gd name="connsiteX1" fmla="*/ 1886552 w 1886552"/>
              <a:gd name="connsiteY1" fmla="*/ 0 h 732594"/>
              <a:gd name="connsiteX2" fmla="*/ 1886552 w 1886552"/>
              <a:gd name="connsiteY2" fmla="*/ 732594 h 732594"/>
              <a:gd name="connsiteX3" fmla="*/ 0 w 1886552"/>
              <a:gd name="connsiteY3" fmla="*/ 732594 h 732594"/>
              <a:gd name="connsiteX4" fmla="*/ 0 w 1886552"/>
              <a:gd name="connsiteY4" fmla="*/ 0 h 732594"/>
              <a:gd name="connsiteX0" fmla="*/ 48126 w 1934678"/>
              <a:gd name="connsiteY0" fmla="*/ 0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48126 w 1934678"/>
              <a:gd name="connsiteY4" fmla="*/ 0 h 1945377"/>
              <a:gd name="connsiteX0" fmla="*/ 77001 w 1934678"/>
              <a:gd name="connsiteY0" fmla="*/ 1424539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77001 w 1934678"/>
              <a:gd name="connsiteY4" fmla="*/ 1424539 h 1945377"/>
              <a:gd name="connsiteX0" fmla="*/ 48125 w 1934678"/>
              <a:gd name="connsiteY0" fmla="*/ 1617044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48125 w 1934678"/>
              <a:gd name="connsiteY4" fmla="*/ 1617044 h 1945377"/>
              <a:gd name="connsiteX0" fmla="*/ 48125 w 1982805"/>
              <a:gd name="connsiteY0" fmla="*/ 1617044 h 1945377"/>
              <a:gd name="connsiteX1" fmla="*/ 1934678 w 1982805"/>
              <a:gd name="connsiteY1" fmla="*/ 0 h 1945377"/>
              <a:gd name="connsiteX2" fmla="*/ 1982805 w 1982805"/>
              <a:gd name="connsiteY2" fmla="*/ 414960 h 1945377"/>
              <a:gd name="connsiteX3" fmla="*/ 0 w 1982805"/>
              <a:gd name="connsiteY3" fmla="*/ 1945377 h 1945377"/>
              <a:gd name="connsiteX4" fmla="*/ 48125 w 1982805"/>
              <a:gd name="connsiteY4" fmla="*/ 1617044 h 1945377"/>
              <a:gd name="connsiteX0" fmla="*/ 0 w 1992432"/>
              <a:gd name="connsiteY0" fmla="*/ 1617044 h 1945377"/>
              <a:gd name="connsiteX1" fmla="*/ 1944305 w 1992432"/>
              <a:gd name="connsiteY1" fmla="*/ 0 h 1945377"/>
              <a:gd name="connsiteX2" fmla="*/ 1992432 w 1992432"/>
              <a:gd name="connsiteY2" fmla="*/ 414960 h 1945377"/>
              <a:gd name="connsiteX3" fmla="*/ 9627 w 1992432"/>
              <a:gd name="connsiteY3" fmla="*/ 1945377 h 1945377"/>
              <a:gd name="connsiteX4" fmla="*/ 0 w 1992432"/>
              <a:gd name="connsiteY4" fmla="*/ 1617044 h 1945377"/>
              <a:gd name="connsiteX0" fmla="*/ 0 w 1992432"/>
              <a:gd name="connsiteY0" fmla="*/ 1645920 h 1974253"/>
              <a:gd name="connsiteX1" fmla="*/ 1982806 w 1992432"/>
              <a:gd name="connsiteY1" fmla="*/ 0 h 1974253"/>
              <a:gd name="connsiteX2" fmla="*/ 1992432 w 1992432"/>
              <a:gd name="connsiteY2" fmla="*/ 443836 h 1974253"/>
              <a:gd name="connsiteX3" fmla="*/ 9627 w 1992432"/>
              <a:gd name="connsiteY3" fmla="*/ 1974253 h 1974253"/>
              <a:gd name="connsiteX4" fmla="*/ 0 w 1992432"/>
              <a:gd name="connsiteY4" fmla="*/ 1645920 h 1974253"/>
              <a:gd name="connsiteX0" fmla="*/ 0 w 1992432"/>
              <a:gd name="connsiteY0" fmla="*/ 1645920 h 1907141"/>
              <a:gd name="connsiteX1" fmla="*/ 1982806 w 1992432"/>
              <a:gd name="connsiteY1" fmla="*/ 0 h 1907141"/>
              <a:gd name="connsiteX2" fmla="*/ 1992432 w 1992432"/>
              <a:gd name="connsiteY2" fmla="*/ 443836 h 1907141"/>
              <a:gd name="connsiteX3" fmla="*/ 9627 w 1992432"/>
              <a:gd name="connsiteY3" fmla="*/ 1907141 h 1907141"/>
              <a:gd name="connsiteX4" fmla="*/ 0 w 1992432"/>
              <a:gd name="connsiteY4" fmla="*/ 1645920 h 1907141"/>
              <a:gd name="connsiteX0" fmla="*/ 7151 w 1999583"/>
              <a:gd name="connsiteY0" fmla="*/ 1645920 h 1932308"/>
              <a:gd name="connsiteX1" fmla="*/ 1989957 w 1999583"/>
              <a:gd name="connsiteY1" fmla="*/ 0 h 1932308"/>
              <a:gd name="connsiteX2" fmla="*/ 1999583 w 1999583"/>
              <a:gd name="connsiteY2" fmla="*/ 443836 h 1932308"/>
              <a:gd name="connsiteX3" fmla="*/ 0 w 1999583"/>
              <a:gd name="connsiteY3" fmla="*/ 1932308 h 1932308"/>
              <a:gd name="connsiteX4" fmla="*/ 7151 w 1999583"/>
              <a:gd name="connsiteY4" fmla="*/ 1645920 h 1932308"/>
              <a:gd name="connsiteX0" fmla="*/ 32318 w 1999583"/>
              <a:gd name="connsiteY0" fmla="*/ 446294 h 1932308"/>
              <a:gd name="connsiteX1" fmla="*/ 1989957 w 1999583"/>
              <a:gd name="connsiteY1" fmla="*/ 0 h 1932308"/>
              <a:gd name="connsiteX2" fmla="*/ 1999583 w 1999583"/>
              <a:gd name="connsiteY2" fmla="*/ 443836 h 1932308"/>
              <a:gd name="connsiteX3" fmla="*/ 0 w 1999583"/>
              <a:gd name="connsiteY3" fmla="*/ 1932308 h 1932308"/>
              <a:gd name="connsiteX4" fmla="*/ 32318 w 1999583"/>
              <a:gd name="connsiteY4" fmla="*/ 446294 h 1932308"/>
              <a:gd name="connsiteX0" fmla="*/ 15540 w 1982805"/>
              <a:gd name="connsiteY0" fmla="*/ 446294 h 707515"/>
              <a:gd name="connsiteX1" fmla="*/ 1973179 w 1982805"/>
              <a:gd name="connsiteY1" fmla="*/ 0 h 707515"/>
              <a:gd name="connsiteX2" fmla="*/ 1982805 w 1982805"/>
              <a:gd name="connsiteY2" fmla="*/ 443836 h 707515"/>
              <a:gd name="connsiteX3" fmla="*/ 0 w 1982805"/>
              <a:gd name="connsiteY3" fmla="*/ 707515 h 707515"/>
              <a:gd name="connsiteX4" fmla="*/ 15540 w 1982805"/>
              <a:gd name="connsiteY4" fmla="*/ 446294 h 707515"/>
              <a:gd name="connsiteX0" fmla="*/ 15540 w 1998346"/>
              <a:gd name="connsiteY0" fmla="*/ 446294 h 707515"/>
              <a:gd name="connsiteX1" fmla="*/ 1998346 w 1998346"/>
              <a:gd name="connsiteY1" fmla="*/ 0 h 707515"/>
              <a:gd name="connsiteX2" fmla="*/ 1982805 w 1998346"/>
              <a:gd name="connsiteY2" fmla="*/ 443836 h 707515"/>
              <a:gd name="connsiteX3" fmla="*/ 0 w 1998346"/>
              <a:gd name="connsiteY3" fmla="*/ 707515 h 707515"/>
              <a:gd name="connsiteX4" fmla="*/ 15540 w 1998346"/>
              <a:gd name="connsiteY4" fmla="*/ 446294 h 707515"/>
              <a:gd name="connsiteX0" fmla="*/ 15540 w 1982805"/>
              <a:gd name="connsiteY0" fmla="*/ 446294 h 707515"/>
              <a:gd name="connsiteX1" fmla="*/ 1981568 w 1982805"/>
              <a:gd name="connsiteY1" fmla="*/ 0 h 707515"/>
              <a:gd name="connsiteX2" fmla="*/ 1982805 w 1982805"/>
              <a:gd name="connsiteY2" fmla="*/ 443836 h 707515"/>
              <a:gd name="connsiteX3" fmla="*/ 0 w 1982805"/>
              <a:gd name="connsiteY3" fmla="*/ 707515 h 707515"/>
              <a:gd name="connsiteX4" fmla="*/ 15540 w 1982805"/>
              <a:gd name="connsiteY4" fmla="*/ 446294 h 707515"/>
              <a:gd name="connsiteX0" fmla="*/ 0 w 1984043"/>
              <a:gd name="connsiteY0" fmla="*/ 446294 h 707515"/>
              <a:gd name="connsiteX1" fmla="*/ 1982806 w 1984043"/>
              <a:gd name="connsiteY1" fmla="*/ 0 h 707515"/>
              <a:gd name="connsiteX2" fmla="*/ 1984043 w 1984043"/>
              <a:gd name="connsiteY2" fmla="*/ 443836 h 707515"/>
              <a:gd name="connsiteX3" fmla="*/ 1238 w 1984043"/>
              <a:gd name="connsiteY3" fmla="*/ 707515 h 707515"/>
              <a:gd name="connsiteX4" fmla="*/ 0 w 1984043"/>
              <a:gd name="connsiteY4" fmla="*/ 446294 h 707515"/>
              <a:gd name="connsiteX0" fmla="*/ 15160 w 1982813"/>
              <a:gd name="connsiteY0" fmla="*/ 0 h 898784"/>
              <a:gd name="connsiteX1" fmla="*/ 1981576 w 1982813"/>
              <a:gd name="connsiteY1" fmla="*/ 191269 h 898784"/>
              <a:gd name="connsiteX2" fmla="*/ 1982813 w 1982813"/>
              <a:gd name="connsiteY2" fmla="*/ 635105 h 898784"/>
              <a:gd name="connsiteX3" fmla="*/ 8 w 1982813"/>
              <a:gd name="connsiteY3" fmla="*/ 898784 h 898784"/>
              <a:gd name="connsiteX4" fmla="*/ 15160 w 1982813"/>
              <a:gd name="connsiteY4" fmla="*/ 0 h 898784"/>
              <a:gd name="connsiteX0" fmla="*/ 0 w 1992238"/>
              <a:gd name="connsiteY0" fmla="*/ 0 h 882006"/>
              <a:gd name="connsiteX1" fmla="*/ 1991001 w 1992238"/>
              <a:gd name="connsiteY1" fmla="*/ 174491 h 882006"/>
              <a:gd name="connsiteX2" fmla="*/ 1992238 w 1992238"/>
              <a:gd name="connsiteY2" fmla="*/ 618327 h 882006"/>
              <a:gd name="connsiteX3" fmla="*/ 9433 w 1992238"/>
              <a:gd name="connsiteY3" fmla="*/ 882006 h 882006"/>
              <a:gd name="connsiteX4" fmla="*/ 0 w 1992238"/>
              <a:gd name="connsiteY4" fmla="*/ 0 h 882006"/>
              <a:gd name="connsiteX0" fmla="*/ 0 w 1992238"/>
              <a:gd name="connsiteY0" fmla="*/ 0 h 618327"/>
              <a:gd name="connsiteX1" fmla="*/ 1991001 w 1992238"/>
              <a:gd name="connsiteY1" fmla="*/ 174491 h 618327"/>
              <a:gd name="connsiteX2" fmla="*/ 1992238 w 1992238"/>
              <a:gd name="connsiteY2" fmla="*/ 618327 h 618327"/>
              <a:gd name="connsiteX3" fmla="*/ 9433 w 1992238"/>
              <a:gd name="connsiteY3" fmla="*/ 294777 h 618327"/>
              <a:gd name="connsiteX4" fmla="*/ 0 w 1992238"/>
              <a:gd name="connsiteY4" fmla="*/ 0 h 618327"/>
              <a:gd name="connsiteX0" fmla="*/ 6972 w 1999210"/>
              <a:gd name="connsiteY0" fmla="*/ 0 h 618327"/>
              <a:gd name="connsiteX1" fmla="*/ 1997973 w 1999210"/>
              <a:gd name="connsiteY1" fmla="*/ 174491 h 618327"/>
              <a:gd name="connsiteX2" fmla="*/ 1999210 w 1999210"/>
              <a:gd name="connsiteY2" fmla="*/ 618327 h 618327"/>
              <a:gd name="connsiteX3" fmla="*/ 15 w 1999210"/>
              <a:gd name="connsiteY3" fmla="*/ 294777 h 618327"/>
              <a:gd name="connsiteX4" fmla="*/ 6972 w 1999210"/>
              <a:gd name="connsiteY4" fmla="*/ 0 h 618327"/>
              <a:gd name="connsiteX0" fmla="*/ 0 w 1992238"/>
              <a:gd name="connsiteY0" fmla="*/ 0 h 618327"/>
              <a:gd name="connsiteX1" fmla="*/ 1991001 w 1992238"/>
              <a:gd name="connsiteY1" fmla="*/ 174491 h 618327"/>
              <a:gd name="connsiteX2" fmla="*/ 1992238 w 1992238"/>
              <a:gd name="connsiteY2" fmla="*/ 618327 h 618327"/>
              <a:gd name="connsiteX3" fmla="*/ 1238 w 1992238"/>
              <a:gd name="connsiteY3" fmla="*/ 303166 h 618327"/>
              <a:gd name="connsiteX4" fmla="*/ 0 w 1992238"/>
              <a:gd name="connsiteY4" fmla="*/ 0 h 618327"/>
              <a:gd name="connsiteX0" fmla="*/ 35600 w 2027838"/>
              <a:gd name="connsiteY0" fmla="*/ 0 h 618327"/>
              <a:gd name="connsiteX1" fmla="*/ 2026601 w 2027838"/>
              <a:gd name="connsiteY1" fmla="*/ 174491 h 618327"/>
              <a:gd name="connsiteX2" fmla="*/ 2027838 w 2027838"/>
              <a:gd name="connsiteY2" fmla="*/ 618327 h 618327"/>
              <a:gd name="connsiteX3" fmla="*/ 3 w 2027838"/>
              <a:gd name="connsiteY3" fmla="*/ 303166 h 618327"/>
              <a:gd name="connsiteX4" fmla="*/ 35600 w 2027838"/>
              <a:gd name="connsiteY4" fmla="*/ 0 h 618327"/>
              <a:gd name="connsiteX0" fmla="*/ 0 w 2029073"/>
              <a:gd name="connsiteY0" fmla="*/ 0 h 627754"/>
              <a:gd name="connsiteX1" fmla="*/ 2027836 w 2029073"/>
              <a:gd name="connsiteY1" fmla="*/ 183918 h 627754"/>
              <a:gd name="connsiteX2" fmla="*/ 2029073 w 2029073"/>
              <a:gd name="connsiteY2" fmla="*/ 627754 h 627754"/>
              <a:gd name="connsiteX3" fmla="*/ 1238 w 2029073"/>
              <a:gd name="connsiteY3" fmla="*/ 312593 h 627754"/>
              <a:gd name="connsiteX4" fmla="*/ 0 w 2029073"/>
              <a:gd name="connsiteY4" fmla="*/ 0 h 627754"/>
              <a:gd name="connsiteX0" fmla="*/ 0 w 2029073"/>
              <a:gd name="connsiteY0" fmla="*/ 0 h 634038"/>
              <a:gd name="connsiteX1" fmla="*/ 2027836 w 2029073"/>
              <a:gd name="connsiteY1" fmla="*/ 183918 h 634038"/>
              <a:gd name="connsiteX2" fmla="*/ 2029073 w 2029073"/>
              <a:gd name="connsiteY2" fmla="*/ 634038 h 634038"/>
              <a:gd name="connsiteX3" fmla="*/ 1238 w 2029073"/>
              <a:gd name="connsiteY3" fmla="*/ 312593 h 634038"/>
              <a:gd name="connsiteX4" fmla="*/ 0 w 2029073"/>
              <a:gd name="connsiteY4" fmla="*/ 0 h 634038"/>
              <a:gd name="connsiteX0" fmla="*/ 0 w 2029073"/>
              <a:gd name="connsiteY0" fmla="*/ 0 h 637180"/>
              <a:gd name="connsiteX1" fmla="*/ 2027836 w 2029073"/>
              <a:gd name="connsiteY1" fmla="*/ 183918 h 637180"/>
              <a:gd name="connsiteX2" fmla="*/ 2029073 w 2029073"/>
              <a:gd name="connsiteY2" fmla="*/ 637180 h 637180"/>
              <a:gd name="connsiteX3" fmla="*/ 1238 w 2029073"/>
              <a:gd name="connsiteY3" fmla="*/ 312593 h 637180"/>
              <a:gd name="connsiteX4" fmla="*/ 0 w 2029073"/>
              <a:gd name="connsiteY4" fmla="*/ 0 h 637180"/>
              <a:gd name="connsiteX0" fmla="*/ 3697 w 2027862"/>
              <a:gd name="connsiteY0" fmla="*/ 0 h 556793"/>
              <a:gd name="connsiteX1" fmla="*/ 2026625 w 2027862"/>
              <a:gd name="connsiteY1" fmla="*/ 103531 h 556793"/>
              <a:gd name="connsiteX2" fmla="*/ 2027862 w 2027862"/>
              <a:gd name="connsiteY2" fmla="*/ 556793 h 556793"/>
              <a:gd name="connsiteX3" fmla="*/ 27 w 2027862"/>
              <a:gd name="connsiteY3" fmla="*/ 232206 h 556793"/>
              <a:gd name="connsiteX4" fmla="*/ 3697 w 2027862"/>
              <a:gd name="connsiteY4" fmla="*/ 0 h 556793"/>
              <a:gd name="connsiteX0" fmla="*/ 8590 w 2032755"/>
              <a:gd name="connsiteY0" fmla="*/ 0 h 556793"/>
              <a:gd name="connsiteX1" fmla="*/ 2031518 w 2032755"/>
              <a:gd name="connsiteY1" fmla="*/ 103531 h 556793"/>
              <a:gd name="connsiteX2" fmla="*/ 2032755 w 2032755"/>
              <a:gd name="connsiteY2" fmla="*/ 556793 h 556793"/>
              <a:gd name="connsiteX3" fmla="*/ 13 w 2032755"/>
              <a:gd name="connsiteY3" fmla="*/ 161867 h 556793"/>
              <a:gd name="connsiteX4" fmla="*/ 8590 w 2032755"/>
              <a:gd name="connsiteY4" fmla="*/ 0 h 556793"/>
              <a:gd name="connsiteX0" fmla="*/ 8590 w 2031518"/>
              <a:gd name="connsiteY0" fmla="*/ 0 h 486455"/>
              <a:gd name="connsiteX1" fmla="*/ 2031518 w 2031518"/>
              <a:gd name="connsiteY1" fmla="*/ 103531 h 486455"/>
              <a:gd name="connsiteX2" fmla="*/ 894118 w 2031518"/>
              <a:gd name="connsiteY2" fmla="*/ 486455 h 486455"/>
              <a:gd name="connsiteX3" fmla="*/ 13 w 2031518"/>
              <a:gd name="connsiteY3" fmla="*/ 161867 h 486455"/>
              <a:gd name="connsiteX4" fmla="*/ 8590 w 2031518"/>
              <a:gd name="connsiteY4" fmla="*/ 0 h 486455"/>
              <a:gd name="connsiteX0" fmla="*/ 8590 w 897815"/>
              <a:gd name="connsiteY0" fmla="*/ 0 h 486455"/>
              <a:gd name="connsiteX1" fmla="*/ 897789 w 897815"/>
              <a:gd name="connsiteY1" fmla="*/ 23144 h 486455"/>
              <a:gd name="connsiteX2" fmla="*/ 894118 w 897815"/>
              <a:gd name="connsiteY2" fmla="*/ 486455 h 486455"/>
              <a:gd name="connsiteX3" fmla="*/ 13 w 897815"/>
              <a:gd name="connsiteY3" fmla="*/ 161867 h 486455"/>
              <a:gd name="connsiteX4" fmla="*/ 8590 w 897815"/>
              <a:gd name="connsiteY4" fmla="*/ 0 h 486455"/>
              <a:gd name="connsiteX0" fmla="*/ 3695 w 897828"/>
              <a:gd name="connsiteY0" fmla="*/ 0 h 486455"/>
              <a:gd name="connsiteX1" fmla="*/ 897802 w 897828"/>
              <a:gd name="connsiteY1" fmla="*/ 23144 h 486455"/>
              <a:gd name="connsiteX2" fmla="*/ 894131 w 897828"/>
              <a:gd name="connsiteY2" fmla="*/ 486455 h 486455"/>
              <a:gd name="connsiteX3" fmla="*/ 26 w 897828"/>
              <a:gd name="connsiteY3" fmla="*/ 161867 h 486455"/>
              <a:gd name="connsiteX4" fmla="*/ 3695 w 897828"/>
              <a:gd name="connsiteY4" fmla="*/ 0 h 486455"/>
              <a:gd name="connsiteX0" fmla="*/ 3695 w 930344"/>
              <a:gd name="connsiteY0" fmla="*/ 0 h 619768"/>
              <a:gd name="connsiteX1" fmla="*/ 897802 w 930344"/>
              <a:gd name="connsiteY1" fmla="*/ 23144 h 619768"/>
              <a:gd name="connsiteX2" fmla="*/ 930344 w 930344"/>
              <a:gd name="connsiteY2" fmla="*/ 619768 h 619768"/>
              <a:gd name="connsiteX3" fmla="*/ 26 w 930344"/>
              <a:gd name="connsiteY3" fmla="*/ 161867 h 619768"/>
              <a:gd name="connsiteX4" fmla="*/ 3695 w 930344"/>
              <a:gd name="connsiteY4" fmla="*/ 0 h 619768"/>
              <a:gd name="connsiteX0" fmla="*/ 3695 w 934040"/>
              <a:gd name="connsiteY0" fmla="*/ 0 h 619768"/>
              <a:gd name="connsiteX1" fmla="*/ 934014 w 934040"/>
              <a:gd name="connsiteY1" fmla="*/ 103940 h 619768"/>
              <a:gd name="connsiteX2" fmla="*/ 930344 w 934040"/>
              <a:gd name="connsiteY2" fmla="*/ 619768 h 619768"/>
              <a:gd name="connsiteX3" fmla="*/ 26 w 934040"/>
              <a:gd name="connsiteY3" fmla="*/ 161867 h 619768"/>
              <a:gd name="connsiteX4" fmla="*/ 3695 w 934040"/>
              <a:gd name="connsiteY4" fmla="*/ 0 h 619768"/>
              <a:gd name="connsiteX0" fmla="*/ 3695 w 938051"/>
              <a:gd name="connsiteY0" fmla="*/ 0 h 619768"/>
              <a:gd name="connsiteX1" fmla="*/ 938037 w 938051"/>
              <a:gd name="connsiteY1" fmla="*/ 128179 h 619768"/>
              <a:gd name="connsiteX2" fmla="*/ 930344 w 938051"/>
              <a:gd name="connsiteY2" fmla="*/ 619768 h 619768"/>
              <a:gd name="connsiteX3" fmla="*/ 26 w 938051"/>
              <a:gd name="connsiteY3" fmla="*/ 161867 h 619768"/>
              <a:gd name="connsiteX4" fmla="*/ 3695 w 938051"/>
              <a:gd name="connsiteY4" fmla="*/ 0 h 619768"/>
              <a:gd name="connsiteX0" fmla="*/ 3695 w 934040"/>
              <a:gd name="connsiteY0" fmla="*/ 0 h 619768"/>
              <a:gd name="connsiteX1" fmla="*/ 934014 w 934040"/>
              <a:gd name="connsiteY1" fmla="*/ 112019 h 619768"/>
              <a:gd name="connsiteX2" fmla="*/ 930344 w 934040"/>
              <a:gd name="connsiteY2" fmla="*/ 619768 h 619768"/>
              <a:gd name="connsiteX3" fmla="*/ 26 w 934040"/>
              <a:gd name="connsiteY3" fmla="*/ 161867 h 619768"/>
              <a:gd name="connsiteX4" fmla="*/ 3695 w 934040"/>
              <a:gd name="connsiteY4" fmla="*/ 0 h 619768"/>
              <a:gd name="connsiteX0" fmla="*/ 0 w 985954"/>
              <a:gd name="connsiteY0" fmla="*/ 0 h 619768"/>
              <a:gd name="connsiteX1" fmla="*/ 985928 w 985954"/>
              <a:gd name="connsiteY1" fmla="*/ 112019 h 619768"/>
              <a:gd name="connsiteX2" fmla="*/ 982258 w 985954"/>
              <a:gd name="connsiteY2" fmla="*/ 619768 h 619768"/>
              <a:gd name="connsiteX3" fmla="*/ 51940 w 985954"/>
              <a:gd name="connsiteY3" fmla="*/ 161867 h 619768"/>
              <a:gd name="connsiteX4" fmla="*/ 0 w 985954"/>
              <a:gd name="connsiteY4" fmla="*/ 0 h 619768"/>
              <a:gd name="connsiteX0" fmla="*/ 294 w 986248"/>
              <a:gd name="connsiteY0" fmla="*/ 0 h 619768"/>
              <a:gd name="connsiteX1" fmla="*/ 986222 w 986248"/>
              <a:gd name="connsiteY1" fmla="*/ 112019 h 619768"/>
              <a:gd name="connsiteX2" fmla="*/ 982552 w 986248"/>
              <a:gd name="connsiteY2" fmla="*/ 619768 h 619768"/>
              <a:gd name="connsiteX3" fmla="*/ 100 w 986248"/>
              <a:gd name="connsiteY3" fmla="*/ 154888 h 619768"/>
              <a:gd name="connsiteX4" fmla="*/ 294 w 986248"/>
              <a:gd name="connsiteY4" fmla="*/ 0 h 619768"/>
              <a:gd name="connsiteX0" fmla="*/ 294 w 986226"/>
              <a:gd name="connsiteY0" fmla="*/ 0 h 605809"/>
              <a:gd name="connsiteX1" fmla="*/ 986222 w 986226"/>
              <a:gd name="connsiteY1" fmla="*/ 112019 h 605809"/>
              <a:gd name="connsiteX2" fmla="*/ 958222 w 986226"/>
              <a:gd name="connsiteY2" fmla="*/ 605809 h 605809"/>
              <a:gd name="connsiteX3" fmla="*/ 100 w 986226"/>
              <a:gd name="connsiteY3" fmla="*/ 154888 h 605809"/>
              <a:gd name="connsiteX4" fmla="*/ 294 w 986226"/>
              <a:gd name="connsiteY4" fmla="*/ 0 h 605809"/>
              <a:gd name="connsiteX0" fmla="*/ 294 w 965383"/>
              <a:gd name="connsiteY0" fmla="*/ 0 h 605809"/>
              <a:gd name="connsiteX1" fmla="*/ 965368 w 965383"/>
              <a:gd name="connsiteY1" fmla="*/ 118998 h 605809"/>
              <a:gd name="connsiteX2" fmla="*/ 958222 w 965383"/>
              <a:gd name="connsiteY2" fmla="*/ 605809 h 605809"/>
              <a:gd name="connsiteX3" fmla="*/ 100 w 965383"/>
              <a:gd name="connsiteY3" fmla="*/ 154888 h 605809"/>
              <a:gd name="connsiteX4" fmla="*/ 294 w 965383"/>
              <a:gd name="connsiteY4" fmla="*/ 0 h 605809"/>
              <a:gd name="connsiteX0" fmla="*/ 294 w 968649"/>
              <a:gd name="connsiteY0" fmla="*/ 0 h 605809"/>
              <a:gd name="connsiteX1" fmla="*/ 965368 w 968649"/>
              <a:gd name="connsiteY1" fmla="*/ 118998 h 605809"/>
              <a:gd name="connsiteX2" fmla="*/ 968649 w 968649"/>
              <a:gd name="connsiteY2" fmla="*/ 605809 h 605809"/>
              <a:gd name="connsiteX3" fmla="*/ 100 w 968649"/>
              <a:gd name="connsiteY3" fmla="*/ 154888 h 605809"/>
              <a:gd name="connsiteX4" fmla="*/ 294 w 968649"/>
              <a:gd name="connsiteY4" fmla="*/ 0 h 605809"/>
              <a:gd name="connsiteX0" fmla="*/ 294 w 965394"/>
              <a:gd name="connsiteY0" fmla="*/ 0 h 602319"/>
              <a:gd name="connsiteX1" fmla="*/ 965368 w 965394"/>
              <a:gd name="connsiteY1" fmla="*/ 118998 h 602319"/>
              <a:gd name="connsiteX2" fmla="*/ 961698 w 965394"/>
              <a:gd name="connsiteY2" fmla="*/ 602319 h 602319"/>
              <a:gd name="connsiteX3" fmla="*/ 100 w 965394"/>
              <a:gd name="connsiteY3" fmla="*/ 154888 h 602319"/>
              <a:gd name="connsiteX4" fmla="*/ 294 w 965394"/>
              <a:gd name="connsiteY4" fmla="*/ 0 h 6023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65394" h="602319">
                <a:moveTo>
                  <a:pt x="294" y="0"/>
                </a:moveTo>
                <a:lnTo>
                  <a:pt x="965368" y="118998"/>
                </a:lnTo>
                <a:cubicBezTo>
                  <a:pt x="965780" y="266943"/>
                  <a:pt x="961286" y="454374"/>
                  <a:pt x="961698" y="602319"/>
                </a:cubicBezTo>
                <a:lnTo>
                  <a:pt x="100" y="154888"/>
                </a:lnTo>
                <a:cubicBezTo>
                  <a:pt x="-313" y="67814"/>
                  <a:pt x="707" y="87074"/>
                  <a:pt x="294" y="0"/>
                </a:cubicBezTo>
                <a:close/>
              </a:path>
            </a:pathLst>
          </a:custGeom>
          <a:gradFill>
            <a:gsLst>
              <a:gs pos="100000">
                <a:srgbClr val="FCE8D0"/>
              </a:gs>
              <a:gs pos="30000">
                <a:srgbClr val="E8621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8" name="Стрелка: вправо 7">
            <a:extLst>
              <a:ext uri="{FF2B5EF4-FFF2-40B4-BE49-F238E27FC236}">
                <a16:creationId xmlns:a16="http://schemas.microsoft.com/office/drawing/2014/main" id="{8F7F20C5-4710-4913-93AA-E61E50C51CD5}"/>
              </a:ext>
            </a:extLst>
          </p:cNvPr>
          <p:cNvSpPr/>
          <p:nvPr/>
        </p:nvSpPr>
        <p:spPr>
          <a:xfrm>
            <a:off x="4695825" y="3635375"/>
            <a:ext cx="1865313" cy="1033463"/>
          </a:xfrm>
          <a:prstGeom prst="rightArrow">
            <a:avLst/>
          </a:prstGeom>
          <a:gradFill>
            <a:gsLst>
              <a:gs pos="0">
                <a:srgbClr val="FCE8D0"/>
              </a:gs>
              <a:gs pos="100000">
                <a:srgbClr val="E8621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F70ED019-2B09-4405-BC94-B06B17DFA4D1}"/>
              </a:ext>
            </a:extLst>
          </p:cNvPr>
          <p:cNvSpPr/>
          <p:nvPr/>
        </p:nvSpPr>
        <p:spPr>
          <a:xfrm>
            <a:off x="2822575" y="4122738"/>
            <a:ext cx="795338" cy="169862"/>
          </a:xfrm>
          <a:prstGeom prst="rect">
            <a:avLst/>
          </a:prstGeom>
          <a:gradFill>
            <a:gsLst>
              <a:gs pos="100000">
                <a:srgbClr val="FBDDF5"/>
              </a:gs>
              <a:gs pos="25000">
                <a:srgbClr val="AD2AD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10" name="Прямоугольник 27">
            <a:extLst>
              <a:ext uri="{FF2B5EF4-FFF2-40B4-BE49-F238E27FC236}">
                <a16:creationId xmlns:a16="http://schemas.microsoft.com/office/drawing/2014/main" id="{EFF78900-F1E8-4CA3-89D5-172C6154B09D}"/>
              </a:ext>
            </a:extLst>
          </p:cNvPr>
          <p:cNvSpPr/>
          <p:nvPr/>
        </p:nvSpPr>
        <p:spPr>
          <a:xfrm>
            <a:off x="3641725" y="4125913"/>
            <a:ext cx="1031875" cy="1341437"/>
          </a:xfrm>
          <a:custGeom>
            <a:avLst/>
            <a:gdLst>
              <a:gd name="connsiteX0" fmla="*/ 0 w 1886552"/>
              <a:gd name="connsiteY0" fmla="*/ 0 h 732594"/>
              <a:gd name="connsiteX1" fmla="*/ 1886552 w 1886552"/>
              <a:gd name="connsiteY1" fmla="*/ 0 h 732594"/>
              <a:gd name="connsiteX2" fmla="*/ 1886552 w 1886552"/>
              <a:gd name="connsiteY2" fmla="*/ 732594 h 732594"/>
              <a:gd name="connsiteX3" fmla="*/ 0 w 1886552"/>
              <a:gd name="connsiteY3" fmla="*/ 732594 h 732594"/>
              <a:gd name="connsiteX4" fmla="*/ 0 w 1886552"/>
              <a:gd name="connsiteY4" fmla="*/ 0 h 732594"/>
              <a:gd name="connsiteX0" fmla="*/ 48126 w 1934678"/>
              <a:gd name="connsiteY0" fmla="*/ 0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48126 w 1934678"/>
              <a:gd name="connsiteY4" fmla="*/ 0 h 1945377"/>
              <a:gd name="connsiteX0" fmla="*/ 77001 w 1934678"/>
              <a:gd name="connsiteY0" fmla="*/ 1424539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77001 w 1934678"/>
              <a:gd name="connsiteY4" fmla="*/ 1424539 h 1945377"/>
              <a:gd name="connsiteX0" fmla="*/ 48125 w 1934678"/>
              <a:gd name="connsiteY0" fmla="*/ 1617044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48125 w 1934678"/>
              <a:gd name="connsiteY4" fmla="*/ 1617044 h 1945377"/>
              <a:gd name="connsiteX0" fmla="*/ 48125 w 1982805"/>
              <a:gd name="connsiteY0" fmla="*/ 1617044 h 1945377"/>
              <a:gd name="connsiteX1" fmla="*/ 1934678 w 1982805"/>
              <a:gd name="connsiteY1" fmla="*/ 0 h 1945377"/>
              <a:gd name="connsiteX2" fmla="*/ 1982805 w 1982805"/>
              <a:gd name="connsiteY2" fmla="*/ 414960 h 1945377"/>
              <a:gd name="connsiteX3" fmla="*/ 0 w 1982805"/>
              <a:gd name="connsiteY3" fmla="*/ 1945377 h 1945377"/>
              <a:gd name="connsiteX4" fmla="*/ 48125 w 1982805"/>
              <a:gd name="connsiteY4" fmla="*/ 1617044 h 1945377"/>
              <a:gd name="connsiteX0" fmla="*/ 0 w 1992432"/>
              <a:gd name="connsiteY0" fmla="*/ 1617044 h 1945377"/>
              <a:gd name="connsiteX1" fmla="*/ 1944305 w 1992432"/>
              <a:gd name="connsiteY1" fmla="*/ 0 h 1945377"/>
              <a:gd name="connsiteX2" fmla="*/ 1992432 w 1992432"/>
              <a:gd name="connsiteY2" fmla="*/ 414960 h 1945377"/>
              <a:gd name="connsiteX3" fmla="*/ 9627 w 1992432"/>
              <a:gd name="connsiteY3" fmla="*/ 1945377 h 1945377"/>
              <a:gd name="connsiteX4" fmla="*/ 0 w 1992432"/>
              <a:gd name="connsiteY4" fmla="*/ 1617044 h 1945377"/>
              <a:gd name="connsiteX0" fmla="*/ 0 w 1992432"/>
              <a:gd name="connsiteY0" fmla="*/ 1645920 h 1974253"/>
              <a:gd name="connsiteX1" fmla="*/ 1982806 w 1992432"/>
              <a:gd name="connsiteY1" fmla="*/ 0 h 1974253"/>
              <a:gd name="connsiteX2" fmla="*/ 1992432 w 1992432"/>
              <a:gd name="connsiteY2" fmla="*/ 443836 h 1974253"/>
              <a:gd name="connsiteX3" fmla="*/ 9627 w 1992432"/>
              <a:gd name="connsiteY3" fmla="*/ 1974253 h 1974253"/>
              <a:gd name="connsiteX4" fmla="*/ 0 w 1992432"/>
              <a:gd name="connsiteY4" fmla="*/ 1645920 h 1974253"/>
              <a:gd name="connsiteX0" fmla="*/ 0 w 1992432"/>
              <a:gd name="connsiteY0" fmla="*/ 1645920 h 1907141"/>
              <a:gd name="connsiteX1" fmla="*/ 1982806 w 1992432"/>
              <a:gd name="connsiteY1" fmla="*/ 0 h 1907141"/>
              <a:gd name="connsiteX2" fmla="*/ 1992432 w 1992432"/>
              <a:gd name="connsiteY2" fmla="*/ 443836 h 1907141"/>
              <a:gd name="connsiteX3" fmla="*/ 9627 w 1992432"/>
              <a:gd name="connsiteY3" fmla="*/ 1907141 h 1907141"/>
              <a:gd name="connsiteX4" fmla="*/ 0 w 1992432"/>
              <a:gd name="connsiteY4" fmla="*/ 1645920 h 1907141"/>
              <a:gd name="connsiteX0" fmla="*/ 7151 w 1999583"/>
              <a:gd name="connsiteY0" fmla="*/ 1645920 h 1932308"/>
              <a:gd name="connsiteX1" fmla="*/ 1989957 w 1999583"/>
              <a:gd name="connsiteY1" fmla="*/ 0 h 1932308"/>
              <a:gd name="connsiteX2" fmla="*/ 1999583 w 1999583"/>
              <a:gd name="connsiteY2" fmla="*/ 443836 h 1932308"/>
              <a:gd name="connsiteX3" fmla="*/ 0 w 1999583"/>
              <a:gd name="connsiteY3" fmla="*/ 1932308 h 1932308"/>
              <a:gd name="connsiteX4" fmla="*/ 7151 w 1999583"/>
              <a:gd name="connsiteY4" fmla="*/ 1645920 h 1932308"/>
              <a:gd name="connsiteX0" fmla="*/ 32318 w 1999583"/>
              <a:gd name="connsiteY0" fmla="*/ 446294 h 1932308"/>
              <a:gd name="connsiteX1" fmla="*/ 1989957 w 1999583"/>
              <a:gd name="connsiteY1" fmla="*/ 0 h 1932308"/>
              <a:gd name="connsiteX2" fmla="*/ 1999583 w 1999583"/>
              <a:gd name="connsiteY2" fmla="*/ 443836 h 1932308"/>
              <a:gd name="connsiteX3" fmla="*/ 0 w 1999583"/>
              <a:gd name="connsiteY3" fmla="*/ 1932308 h 1932308"/>
              <a:gd name="connsiteX4" fmla="*/ 32318 w 1999583"/>
              <a:gd name="connsiteY4" fmla="*/ 446294 h 1932308"/>
              <a:gd name="connsiteX0" fmla="*/ 15540 w 1982805"/>
              <a:gd name="connsiteY0" fmla="*/ 446294 h 707515"/>
              <a:gd name="connsiteX1" fmla="*/ 1973179 w 1982805"/>
              <a:gd name="connsiteY1" fmla="*/ 0 h 707515"/>
              <a:gd name="connsiteX2" fmla="*/ 1982805 w 1982805"/>
              <a:gd name="connsiteY2" fmla="*/ 443836 h 707515"/>
              <a:gd name="connsiteX3" fmla="*/ 0 w 1982805"/>
              <a:gd name="connsiteY3" fmla="*/ 707515 h 707515"/>
              <a:gd name="connsiteX4" fmla="*/ 15540 w 1982805"/>
              <a:gd name="connsiteY4" fmla="*/ 446294 h 707515"/>
              <a:gd name="connsiteX0" fmla="*/ 15540 w 1998346"/>
              <a:gd name="connsiteY0" fmla="*/ 446294 h 707515"/>
              <a:gd name="connsiteX1" fmla="*/ 1998346 w 1998346"/>
              <a:gd name="connsiteY1" fmla="*/ 0 h 707515"/>
              <a:gd name="connsiteX2" fmla="*/ 1982805 w 1998346"/>
              <a:gd name="connsiteY2" fmla="*/ 443836 h 707515"/>
              <a:gd name="connsiteX3" fmla="*/ 0 w 1998346"/>
              <a:gd name="connsiteY3" fmla="*/ 707515 h 707515"/>
              <a:gd name="connsiteX4" fmla="*/ 15540 w 1998346"/>
              <a:gd name="connsiteY4" fmla="*/ 446294 h 707515"/>
              <a:gd name="connsiteX0" fmla="*/ 15540 w 1982805"/>
              <a:gd name="connsiteY0" fmla="*/ 446294 h 707515"/>
              <a:gd name="connsiteX1" fmla="*/ 1981568 w 1982805"/>
              <a:gd name="connsiteY1" fmla="*/ 0 h 707515"/>
              <a:gd name="connsiteX2" fmla="*/ 1982805 w 1982805"/>
              <a:gd name="connsiteY2" fmla="*/ 443836 h 707515"/>
              <a:gd name="connsiteX3" fmla="*/ 0 w 1982805"/>
              <a:gd name="connsiteY3" fmla="*/ 707515 h 707515"/>
              <a:gd name="connsiteX4" fmla="*/ 15540 w 1982805"/>
              <a:gd name="connsiteY4" fmla="*/ 446294 h 707515"/>
              <a:gd name="connsiteX0" fmla="*/ 0 w 1984043"/>
              <a:gd name="connsiteY0" fmla="*/ 446294 h 707515"/>
              <a:gd name="connsiteX1" fmla="*/ 1982806 w 1984043"/>
              <a:gd name="connsiteY1" fmla="*/ 0 h 707515"/>
              <a:gd name="connsiteX2" fmla="*/ 1984043 w 1984043"/>
              <a:gd name="connsiteY2" fmla="*/ 443836 h 707515"/>
              <a:gd name="connsiteX3" fmla="*/ 1238 w 1984043"/>
              <a:gd name="connsiteY3" fmla="*/ 707515 h 707515"/>
              <a:gd name="connsiteX4" fmla="*/ 0 w 1984043"/>
              <a:gd name="connsiteY4" fmla="*/ 446294 h 707515"/>
              <a:gd name="connsiteX0" fmla="*/ 15160 w 1982813"/>
              <a:gd name="connsiteY0" fmla="*/ 0 h 898784"/>
              <a:gd name="connsiteX1" fmla="*/ 1981576 w 1982813"/>
              <a:gd name="connsiteY1" fmla="*/ 191269 h 898784"/>
              <a:gd name="connsiteX2" fmla="*/ 1982813 w 1982813"/>
              <a:gd name="connsiteY2" fmla="*/ 635105 h 898784"/>
              <a:gd name="connsiteX3" fmla="*/ 8 w 1982813"/>
              <a:gd name="connsiteY3" fmla="*/ 898784 h 898784"/>
              <a:gd name="connsiteX4" fmla="*/ 15160 w 1982813"/>
              <a:gd name="connsiteY4" fmla="*/ 0 h 898784"/>
              <a:gd name="connsiteX0" fmla="*/ 0 w 1992238"/>
              <a:gd name="connsiteY0" fmla="*/ 0 h 882006"/>
              <a:gd name="connsiteX1" fmla="*/ 1991001 w 1992238"/>
              <a:gd name="connsiteY1" fmla="*/ 174491 h 882006"/>
              <a:gd name="connsiteX2" fmla="*/ 1992238 w 1992238"/>
              <a:gd name="connsiteY2" fmla="*/ 618327 h 882006"/>
              <a:gd name="connsiteX3" fmla="*/ 9433 w 1992238"/>
              <a:gd name="connsiteY3" fmla="*/ 882006 h 882006"/>
              <a:gd name="connsiteX4" fmla="*/ 0 w 1992238"/>
              <a:gd name="connsiteY4" fmla="*/ 0 h 882006"/>
              <a:gd name="connsiteX0" fmla="*/ 0 w 1992238"/>
              <a:gd name="connsiteY0" fmla="*/ 0 h 618327"/>
              <a:gd name="connsiteX1" fmla="*/ 1991001 w 1992238"/>
              <a:gd name="connsiteY1" fmla="*/ 174491 h 618327"/>
              <a:gd name="connsiteX2" fmla="*/ 1992238 w 1992238"/>
              <a:gd name="connsiteY2" fmla="*/ 618327 h 618327"/>
              <a:gd name="connsiteX3" fmla="*/ 9433 w 1992238"/>
              <a:gd name="connsiteY3" fmla="*/ 294777 h 618327"/>
              <a:gd name="connsiteX4" fmla="*/ 0 w 1992238"/>
              <a:gd name="connsiteY4" fmla="*/ 0 h 618327"/>
              <a:gd name="connsiteX0" fmla="*/ 6972 w 1999210"/>
              <a:gd name="connsiteY0" fmla="*/ 0 h 618327"/>
              <a:gd name="connsiteX1" fmla="*/ 1997973 w 1999210"/>
              <a:gd name="connsiteY1" fmla="*/ 174491 h 618327"/>
              <a:gd name="connsiteX2" fmla="*/ 1999210 w 1999210"/>
              <a:gd name="connsiteY2" fmla="*/ 618327 h 618327"/>
              <a:gd name="connsiteX3" fmla="*/ 15 w 1999210"/>
              <a:gd name="connsiteY3" fmla="*/ 294777 h 618327"/>
              <a:gd name="connsiteX4" fmla="*/ 6972 w 1999210"/>
              <a:gd name="connsiteY4" fmla="*/ 0 h 618327"/>
              <a:gd name="connsiteX0" fmla="*/ 0 w 1992238"/>
              <a:gd name="connsiteY0" fmla="*/ 0 h 618327"/>
              <a:gd name="connsiteX1" fmla="*/ 1991001 w 1992238"/>
              <a:gd name="connsiteY1" fmla="*/ 174491 h 618327"/>
              <a:gd name="connsiteX2" fmla="*/ 1992238 w 1992238"/>
              <a:gd name="connsiteY2" fmla="*/ 618327 h 618327"/>
              <a:gd name="connsiteX3" fmla="*/ 1238 w 1992238"/>
              <a:gd name="connsiteY3" fmla="*/ 303166 h 618327"/>
              <a:gd name="connsiteX4" fmla="*/ 0 w 1992238"/>
              <a:gd name="connsiteY4" fmla="*/ 0 h 618327"/>
              <a:gd name="connsiteX0" fmla="*/ 35600 w 2027838"/>
              <a:gd name="connsiteY0" fmla="*/ 0 h 618327"/>
              <a:gd name="connsiteX1" fmla="*/ 2026601 w 2027838"/>
              <a:gd name="connsiteY1" fmla="*/ 174491 h 618327"/>
              <a:gd name="connsiteX2" fmla="*/ 2027838 w 2027838"/>
              <a:gd name="connsiteY2" fmla="*/ 618327 h 618327"/>
              <a:gd name="connsiteX3" fmla="*/ 3 w 2027838"/>
              <a:gd name="connsiteY3" fmla="*/ 303166 h 618327"/>
              <a:gd name="connsiteX4" fmla="*/ 35600 w 2027838"/>
              <a:gd name="connsiteY4" fmla="*/ 0 h 618327"/>
              <a:gd name="connsiteX0" fmla="*/ 0 w 2029073"/>
              <a:gd name="connsiteY0" fmla="*/ 0 h 627754"/>
              <a:gd name="connsiteX1" fmla="*/ 2027836 w 2029073"/>
              <a:gd name="connsiteY1" fmla="*/ 183918 h 627754"/>
              <a:gd name="connsiteX2" fmla="*/ 2029073 w 2029073"/>
              <a:gd name="connsiteY2" fmla="*/ 627754 h 627754"/>
              <a:gd name="connsiteX3" fmla="*/ 1238 w 2029073"/>
              <a:gd name="connsiteY3" fmla="*/ 312593 h 627754"/>
              <a:gd name="connsiteX4" fmla="*/ 0 w 2029073"/>
              <a:gd name="connsiteY4" fmla="*/ 0 h 627754"/>
              <a:gd name="connsiteX0" fmla="*/ 0 w 2029073"/>
              <a:gd name="connsiteY0" fmla="*/ 0 h 634038"/>
              <a:gd name="connsiteX1" fmla="*/ 2027836 w 2029073"/>
              <a:gd name="connsiteY1" fmla="*/ 183918 h 634038"/>
              <a:gd name="connsiteX2" fmla="*/ 2029073 w 2029073"/>
              <a:gd name="connsiteY2" fmla="*/ 634038 h 634038"/>
              <a:gd name="connsiteX3" fmla="*/ 1238 w 2029073"/>
              <a:gd name="connsiteY3" fmla="*/ 312593 h 634038"/>
              <a:gd name="connsiteX4" fmla="*/ 0 w 2029073"/>
              <a:gd name="connsiteY4" fmla="*/ 0 h 634038"/>
              <a:gd name="connsiteX0" fmla="*/ 0 w 2032143"/>
              <a:gd name="connsiteY0" fmla="*/ 0 h 1325337"/>
              <a:gd name="connsiteX1" fmla="*/ 2027836 w 2032143"/>
              <a:gd name="connsiteY1" fmla="*/ 183918 h 1325337"/>
              <a:gd name="connsiteX2" fmla="*/ 2032143 w 2032143"/>
              <a:gd name="connsiteY2" fmla="*/ 1325337 h 1325337"/>
              <a:gd name="connsiteX3" fmla="*/ 1238 w 2032143"/>
              <a:gd name="connsiteY3" fmla="*/ 312593 h 1325337"/>
              <a:gd name="connsiteX4" fmla="*/ 0 w 2032143"/>
              <a:gd name="connsiteY4" fmla="*/ 0 h 1325337"/>
              <a:gd name="connsiteX0" fmla="*/ 0 w 2037066"/>
              <a:gd name="connsiteY0" fmla="*/ 0 h 1325337"/>
              <a:gd name="connsiteX1" fmla="*/ 2037045 w 2037066"/>
              <a:gd name="connsiteY1" fmla="*/ 872074 h 1325337"/>
              <a:gd name="connsiteX2" fmla="*/ 2032143 w 2037066"/>
              <a:gd name="connsiteY2" fmla="*/ 1325337 h 1325337"/>
              <a:gd name="connsiteX3" fmla="*/ 1238 w 2037066"/>
              <a:gd name="connsiteY3" fmla="*/ 312593 h 1325337"/>
              <a:gd name="connsiteX4" fmla="*/ 0 w 2037066"/>
              <a:gd name="connsiteY4" fmla="*/ 0 h 1325337"/>
              <a:gd name="connsiteX0" fmla="*/ 0 w 2037066"/>
              <a:gd name="connsiteY0" fmla="*/ 0 h 1322195"/>
              <a:gd name="connsiteX1" fmla="*/ 2037045 w 2037066"/>
              <a:gd name="connsiteY1" fmla="*/ 872074 h 1322195"/>
              <a:gd name="connsiteX2" fmla="*/ 2032143 w 2037066"/>
              <a:gd name="connsiteY2" fmla="*/ 1322195 h 1322195"/>
              <a:gd name="connsiteX3" fmla="*/ 1238 w 2037066"/>
              <a:gd name="connsiteY3" fmla="*/ 312593 h 1322195"/>
              <a:gd name="connsiteX4" fmla="*/ 0 w 2037066"/>
              <a:gd name="connsiteY4" fmla="*/ 0 h 1322195"/>
              <a:gd name="connsiteX0" fmla="*/ 0 w 2037066"/>
              <a:gd name="connsiteY0" fmla="*/ 0 h 1322195"/>
              <a:gd name="connsiteX1" fmla="*/ 2037045 w 2037066"/>
              <a:gd name="connsiteY1" fmla="*/ 872074 h 1322195"/>
              <a:gd name="connsiteX2" fmla="*/ 2032143 w 2037066"/>
              <a:gd name="connsiteY2" fmla="*/ 1322195 h 1322195"/>
              <a:gd name="connsiteX3" fmla="*/ 1238 w 2037066"/>
              <a:gd name="connsiteY3" fmla="*/ 312593 h 1322195"/>
              <a:gd name="connsiteX4" fmla="*/ 0 w 2037066"/>
              <a:gd name="connsiteY4" fmla="*/ 0 h 1322195"/>
              <a:gd name="connsiteX0" fmla="*/ 0 w 2037066"/>
              <a:gd name="connsiteY0" fmla="*/ 0 h 1334765"/>
              <a:gd name="connsiteX1" fmla="*/ 2037045 w 2037066"/>
              <a:gd name="connsiteY1" fmla="*/ 884644 h 1334765"/>
              <a:gd name="connsiteX2" fmla="*/ 2032143 w 2037066"/>
              <a:gd name="connsiteY2" fmla="*/ 1334765 h 1334765"/>
              <a:gd name="connsiteX3" fmla="*/ 1238 w 2037066"/>
              <a:gd name="connsiteY3" fmla="*/ 325163 h 1334765"/>
              <a:gd name="connsiteX4" fmla="*/ 0 w 2037066"/>
              <a:gd name="connsiteY4" fmla="*/ 0 h 1334765"/>
              <a:gd name="connsiteX0" fmla="*/ 0 w 2037066"/>
              <a:gd name="connsiteY0" fmla="*/ 0 h 1328481"/>
              <a:gd name="connsiteX1" fmla="*/ 2037045 w 2037066"/>
              <a:gd name="connsiteY1" fmla="*/ 878360 h 1328481"/>
              <a:gd name="connsiteX2" fmla="*/ 2032143 w 2037066"/>
              <a:gd name="connsiteY2" fmla="*/ 1328481 h 1328481"/>
              <a:gd name="connsiteX3" fmla="*/ 1238 w 2037066"/>
              <a:gd name="connsiteY3" fmla="*/ 318879 h 1328481"/>
              <a:gd name="connsiteX4" fmla="*/ 0 w 2037066"/>
              <a:gd name="connsiteY4" fmla="*/ 0 h 1328481"/>
              <a:gd name="connsiteX0" fmla="*/ 0 w 2043194"/>
              <a:gd name="connsiteY0" fmla="*/ 0 h 1328481"/>
              <a:gd name="connsiteX1" fmla="*/ 2043184 w 2043194"/>
              <a:gd name="connsiteY1" fmla="*/ 872075 h 1328481"/>
              <a:gd name="connsiteX2" fmla="*/ 2032143 w 2043194"/>
              <a:gd name="connsiteY2" fmla="*/ 1328481 h 1328481"/>
              <a:gd name="connsiteX3" fmla="*/ 1238 w 2043194"/>
              <a:gd name="connsiteY3" fmla="*/ 318879 h 1328481"/>
              <a:gd name="connsiteX4" fmla="*/ 0 w 2043194"/>
              <a:gd name="connsiteY4" fmla="*/ 0 h 1328481"/>
              <a:gd name="connsiteX0" fmla="*/ 0 w 2043194"/>
              <a:gd name="connsiteY0" fmla="*/ 0 h 1328481"/>
              <a:gd name="connsiteX1" fmla="*/ 2043184 w 2043194"/>
              <a:gd name="connsiteY1" fmla="*/ 872075 h 1328481"/>
              <a:gd name="connsiteX2" fmla="*/ 2032143 w 2043194"/>
              <a:gd name="connsiteY2" fmla="*/ 1328481 h 1328481"/>
              <a:gd name="connsiteX3" fmla="*/ 11053 w 2043194"/>
              <a:gd name="connsiteY3" fmla="*/ 193274 h 1328481"/>
              <a:gd name="connsiteX4" fmla="*/ 0 w 2043194"/>
              <a:gd name="connsiteY4" fmla="*/ 0 h 1328481"/>
              <a:gd name="connsiteX0" fmla="*/ 0 w 2038286"/>
              <a:gd name="connsiteY0" fmla="*/ 0 h 1308384"/>
              <a:gd name="connsiteX1" fmla="*/ 2038276 w 2038286"/>
              <a:gd name="connsiteY1" fmla="*/ 851978 h 1308384"/>
              <a:gd name="connsiteX2" fmla="*/ 2027235 w 2038286"/>
              <a:gd name="connsiteY2" fmla="*/ 1308384 h 1308384"/>
              <a:gd name="connsiteX3" fmla="*/ 6145 w 2038286"/>
              <a:gd name="connsiteY3" fmla="*/ 173177 h 1308384"/>
              <a:gd name="connsiteX4" fmla="*/ 0 w 2038286"/>
              <a:gd name="connsiteY4" fmla="*/ 0 h 1308384"/>
              <a:gd name="connsiteX0" fmla="*/ 0 w 2038276"/>
              <a:gd name="connsiteY0" fmla="*/ 0 h 1303360"/>
              <a:gd name="connsiteX1" fmla="*/ 2038276 w 2038276"/>
              <a:gd name="connsiteY1" fmla="*/ 851978 h 1303360"/>
              <a:gd name="connsiteX2" fmla="*/ 878783 w 2038276"/>
              <a:gd name="connsiteY2" fmla="*/ 1303360 h 1303360"/>
              <a:gd name="connsiteX3" fmla="*/ 6145 w 2038276"/>
              <a:gd name="connsiteY3" fmla="*/ 173177 h 1303360"/>
              <a:gd name="connsiteX4" fmla="*/ 0 w 2038276"/>
              <a:gd name="connsiteY4" fmla="*/ 0 h 1303360"/>
              <a:gd name="connsiteX0" fmla="*/ 0 w 1027246"/>
              <a:gd name="connsiteY0" fmla="*/ 0 h 1303360"/>
              <a:gd name="connsiteX1" fmla="*/ 1027246 w 1027246"/>
              <a:gd name="connsiteY1" fmla="*/ 857002 h 1303360"/>
              <a:gd name="connsiteX2" fmla="*/ 878783 w 1027246"/>
              <a:gd name="connsiteY2" fmla="*/ 1303360 h 1303360"/>
              <a:gd name="connsiteX3" fmla="*/ 6145 w 1027246"/>
              <a:gd name="connsiteY3" fmla="*/ 173177 h 1303360"/>
              <a:gd name="connsiteX4" fmla="*/ 0 w 1027246"/>
              <a:gd name="connsiteY4" fmla="*/ 0 h 1303360"/>
              <a:gd name="connsiteX0" fmla="*/ 0 w 878783"/>
              <a:gd name="connsiteY0" fmla="*/ 0 h 1303360"/>
              <a:gd name="connsiteX1" fmla="*/ 870193 w 878783"/>
              <a:gd name="connsiteY1" fmla="*/ 857002 h 1303360"/>
              <a:gd name="connsiteX2" fmla="*/ 878783 w 878783"/>
              <a:gd name="connsiteY2" fmla="*/ 1303360 h 1303360"/>
              <a:gd name="connsiteX3" fmla="*/ 6145 w 878783"/>
              <a:gd name="connsiteY3" fmla="*/ 173177 h 1303360"/>
              <a:gd name="connsiteX4" fmla="*/ 0 w 878783"/>
              <a:gd name="connsiteY4" fmla="*/ 0 h 1303360"/>
              <a:gd name="connsiteX0" fmla="*/ 0 w 889835"/>
              <a:gd name="connsiteY0" fmla="*/ 0 h 1303360"/>
              <a:gd name="connsiteX1" fmla="*/ 889825 w 889835"/>
              <a:gd name="connsiteY1" fmla="*/ 836906 h 1303360"/>
              <a:gd name="connsiteX2" fmla="*/ 878783 w 889835"/>
              <a:gd name="connsiteY2" fmla="*/ 1303360 h 1303360"/>
              <a:gd name="connsiteX3" fmla="*/ 6145 w 889835"/>
              <a:gd name="connsiteY3" fmla="*/ 173177 h 1303360"/>
              <a:gd name="connsiteX4" fmla="*/ 0 w 889835"/>
              <a:gd name="connsiteY4" fmla="*/ 0 h 1303360"/>
              <a:gd name="connsiteX0" fmla="*/ 3697 w 893532"/>
              <a:gd name="connsiteY0" fmla="*/ 0 h 1303360"/>
              <a:gd name="connsiteX1" fmla="*/ 893522 w 893532"/>
              <a:gd name="connsiteY1" fmla="*/ 836906 h 1303360"/>
              <a:gd name="connsiteX2" fmla="*/ 882480 w 893532"/>
              <a:gd name="connsiteY2" fmla="*/ 1303360 h 1303360"/>
              <a:gd name="connsiteX3" fmla="*/ 26 w 893532"/>
              <a:gd name="connsiteY3" fmla="*/ 173177 h 1303360"/>
              <a:gd name="connsiteX4" fmla="*/ 3697 w 893532"/>
              <a:gd name="connsiteY4" fmla="*/ 0 h 1303360"/>
              <a:gd name="connsiteX0" fmla="*/ 3697 w 893532"/>
              <a:gd name="connsiteY0" fmla="*/ 0 h 1293312"/>
              <a:gd name="connsiteX1" fmla="*/ 893522 w 893532"/>
              <a:gd name="connsiteY1" fmla="*/ 836906 h 1293312"/>
              <a:gd name="connsiteX2" fmla="*/ 882480 w 893532"/>
              <a:gd name="connsiteY2" fmla="*/ 1293312 h 1293312"/>
              <a:gd name="connsiteX3" fmla="*/ 26 w 893532"/>
              <a:gd name="connsiteY3" fmla="*/ 173177 h 1293312"/>
              <a:gd name="connsiteX4" fmla="*/ 3697 w 893532"/>
              <a:gd name="connsiteY4" fmla="*/ 0 h 1293312"/>
              <a:gd name="connsiteX0" fmla="*/ 0 w 894742"/>
              <a:gd name="connsiteY0" fmla="*/ 0 h 1293312"/>
              <a:gd name="connsiteX1" fmla="*/ 894732 w 894742"/>
              <a:gd name="connsiteY1" fmla="*/ 836906 h 1293312"/>
              <a:gd name="connsiteX2" fmla="*/ 883690 w 894742"/>
              <a:gd name="connsiteY2" fmla="*/ 1293312 h 1293312"/>
              <a:gd name="connsiteX3" fmla="*/ 1236 w 894742"/>
              <a:gd name="connsiteY3" fmla="*/ 173177 h 1293312"/>
              <a:gd name="connsiteX4" fmla="*/ 0 w 894742"/>
              <a:gd name="connsiteY4" fmla="*/ 0 h 1293312"/>
              <a:gd name="connsiteX0" fmla="*/ 0 w 943017"/>
              <a:gd name="connsiteY0" fmla="*/ 0 h 1293312"/>
              <a:gd name="connsiteX1" fmla="*/ 943015 w 943017"/>
              <a:gd name="connsiteY1" fmla="*/ 861620 h 1293312"/>
              <a:gd name="connsiteX2" fmla="*/ 883690 w 943017"/>
              <a:gd name="connsiteY2" fmla="*/ 1293312 h 1293312"/>
              <a:gd name="connsiteX3" fmla="*/ 1236 w 943017"/>
              <a:gd name="connsiteY3" fmla="*/ 173177 h 1293312"/>
              <a:gd name="connsiteX4" fmla="*/ 0 w 943017"/>
              <a:gd name="connsiteY4" fmla="*/ 0 h 1293312"/>
              <a:gd name="connsiteX0" fmla="*/ 0 w 948067"/>
              <a:gd name="connsiteY0" fmla="*/ 0 h 1367452"/>
              <a:gd name="connsiteX1" fmla="*/ 943015 w 948067"/>
              <a:gd name="connsiteY1" fmla="*/ 861620 h 1367452"/>
              <a:gd name="connsiteX2" fmla="*/ 948067 w 948067"/>
              <a:gd name="connsiteY2" fmla="*/ 1367452 h 1367452"/>
              <a:gd name="connsiteX3" fmla="*/ 1236 w 948067"/>
              <a:gd name="connsiteY3" fmla="*/ 173177 h 1367452"/>
              <a:gd name="connsiteX4" fmla="*/ 0 w 948067"/>
              <a:gd name="connsiteY4" fmla="*/ 0 h 1367452"/>
              <a:gd name="connsiteX0" fmla="*/ 0 w 943046"/>
              <a:gd name="connsiteY0" fmla="*/ 0 h 1379809"/>
              <a:gd name="connsiteX1" fmla="*/ 943015 w 943046"/>
              <a:gd name="connsiteY1" fmla="*/ 861620 h 1379809"/>
              <a:gd name="connsiteX2" fmla="*/ 940020 w 943046"/>
              <a:gd name="connsiteY2" fmla="*/ 1379809 h 1379809"/>
              <a:gd name="connsiteX3" fmla="*/ 1236 w 943046"/>
              <a:gd name="connsiteY3" fmla="*/ 173177 h 1379809"/>
              <a:gd name="connsiteX4" fmla="*/ 0 w 943046"/>
              <a:gd name="connsiteY4" fmla="*/ 0 h 1379809"/>
              <a:gd name="connsiteX0" fmla="*/ 0 w 940020"/>
              <a:gd name="connsiteY0" fmla="*/ 0 h 1379809"/>
              <a:gd name="connsiteX1" fmla="*/ 934967 w 940020"/>
              <a:gd name="connsiteY1" fmla="*/ 861620 h 1379809"/>
              <a:gd name="connsiteX2" fmla="*/ 940020 w 940020"/>
              <a:gd name="connsiteY2" fmla="*/ 1379809 h 1379809"/>
              <a:gd name="connsiteX3" fmla="*/ 1236 w 940020"/>
              <a:gd name="connsiteY3" fmla="*/ 173177 h 1379809"/>
              <a:gd name="connsiteX4" fmla="*/ 0 w 940020"/>
              <a:gd name="connsiteY4" fmla="*/ 0 h 1379809"/>
              <a:gd name="connsiteX0" fmla="*/ 0 w 940020"/>
              <a:gd name="connsiteY0" fmla="*/ 0 h 1363333"/>
              <a:gd name="connsiteX1" fmla="*/ 934967 w 940020"/>
              <a:gd name="connsiteY1" fmla="*/ 861620 h 1363333"/>
              <a:gd name="connsiteX2" fmla="*/ 940020 w 940020"/>
              <a:gd name="connsiteY2" fmla="*/ 1363333 h 1363333"/>
              <a:gd name="connsiteX3" fmla="*/ 1236 w 940020"/>
              <a:gd name="connsiteY3" fmla="*/ 173177 h 1363333"/>
              <a:gd name="connsiteX4" fmla="*/ 0 w 940020"/>
              <a:gd name="connsiteY4" fmla="*/ 0 h 1363333"/>
              <a:gd name="connsiteX0" fmla="*/ 0 w 940020"/>
              <a:gd name="connsiteY0" fmla="*/ 0 h 1367452"/>
              <a:gd name="connsiteX1" fmla="*/ 934967 w 940020"/>
              <a:gd name="connsiteY1" fmla="*/ 861620 h 1367452"/>
              <a:gd name="connsiteX2" fmla="*/ 940020 w 940020"/>
              <a:gd name="connsiteY2" fmla="*/ 1367452 h 1367452"/>
              <a:gd name="connsiteX3" fmla="*/ 1236 w 940020"/>
              <a:gd name="connsiteY3" fmla="*/ 173177 h 1367452"/>
              <a:gd name="connsiteX4" fmla="*/ 0 w 940020"/>
              <a:gd name="connsiteY4" fmla="*/ 0 h 1367452"/>
              <a:gd name="connsiteX0" fmla="*/ 0 w 940020"/>
              <a:gd name="connsiteY0" fmla="*/ 0 h 1359214"/>
              <a:gd name="connsiteX1" fmla="*/ 934967 w 940020"/>
              <a:gd name="connsiteY1" fmla="*/ 861620 h 1359214"/>
              <a:gd name="connsiteX2" fmla="*/ 940020 w 940020"/>
              <a:gd name="connsiteY2" fmla="*/ 1359214 h 1359214"/>
              <a:gd name="connsiteX3" fmla="*/ 1236 w 940020"/>
              <a:gd name="connsiteY3" fmla="*/ 173177 h 1359214"/>
              <a:gd name="connsiteX4" fmla="*/ 0 w 940020"/>
              <a:gd name="connsiteY4" fmla="*/ 0 h 1359214"/>
              <a:gd name="connsiteX0" fmla="*/ 0 w 934982"/>
              <a:gd name="connsiteY0" fmla="*/ 0 h 1359214"/>
              <a:gd name="connsiteX1" fmla="*/ 934967 w 934982"/>
              <a:gd name="connsiteY1" fmla="*/ 861620 h 1359214"/>
              <a:gd name="connsiteX2" fmla="*/ 927950 w 934982"/>
              <a:gd name="connsiteY2" fmla="*/ 1359214 h 1359214"/>
              <a:gd name="connsiteX3" fmla="*/ 1236 w 934982"/>
              <a:gd name="connsiteY3" fmla="*/ 173177 h 1359214"/>
              <a:gd name="connsiteX4" fmla="*/ 0 w 934982"/>
              <a:gd name="connsiteY4" fmla="*/ 0 h 1359214"/>
              <a:gd name="connsiteX0" fmla="*/ 0 w 934982"/>
              <a:gd name="connsiteY0" fmla="*/ 0 h 1359214"/>
              <a:gd name="connsiteX1" fmla="*/ 934967 w 934982"/>
              <a:gd name="connsiteY1" fmla="*/ 861620 h 1359214"/>
              <a:gd name="connsiteX2" fmla="*/ 927950 w 934982"/>
              <a:gd name="connsiteY2" fmla="*/ 1359214 h 1359214"/>
              <a:gd name="connsiteX3" fmla="*/ 1236 w 934982"/>
              <a:gd name="connsiteY3" fmla="*/ 173177 h 1359214"/>
              <a:gd name="connsiteX4" fmla="*/ 0 w 934982"/>
              <a:gd name="connsiteY4" fmla="*/ 0 h 1359214"/>
              <a:gd name="connsiteX0" fmla="*/ 103034 w 1038016"/>
              <a:gd name="connsiteY0" fmla="*/ 0 h 1359214"/>
              <a:gd name="connsiteX1" fmla="*/ 1038001 w 1038016"/>
              <a:gd name="connsiteY1" fmla="*/ 861620 h 1359214"/>
              <a:gd name="connsiteX2" fmla="*/ 1030984 w 1038016"/>
              <a:gd name="connsiteY2" fmla="*/ 1359214 h 1359214"/>
              <a:gd name="connsiteX3" fmla="*/ 1 w 1038016"/>
              <a:gd name="connsiteY3" fmla="*/ 169619 h 1359214"/>
              <a:gd name="connsiteX4" fmla="*/ 103034 w 1038016"/>
              <a:gd name="connsiteY4" fmla="*/ 0 h 1359214"/>
              <a:gd name="connsiteX0" fmla="*/ 5734 w 1038033"/>
              <a:gd name="connsiteY0" fmla="*/ 0 h 1366330"/>
              <a:gd name="connsiteX1" fmla="*/ 1038018 w 1038033"/>
              <a:gd name="connsiteY1" fmla="*/ 868736 h 1366330"/>
              <a:gd name="connsiteX2" fmla="*/ 1031001 w 1038033"/>
              <a:gd name="connsiteY2" fmla="*/ 1366330 h 1366330"/>
              <a:gd name="connsiteX3" fmla="*/ 18 w 1038033"/>
              <a:gd name="connsiteY3" fmla="*/ 176735 h 1366330"/>
              <a:gd name="connsiteX4" fmla="*/ 5734 w 1038033"/>
              <a:gd name="connsiteY4" fmla="*/ 0 h 1366330"/>
              <a:gd name="connsiteX0" fmla="*/ 0 w 1032299"/>
              <a:gd name="connsiteY0" fmla="*/ 0 h 1366330"/>
              <a:gd name="connsiteX1" fmla="*/ 1032284 w 1032299"/>
              <a:gd name="connsiteY1" fmla="*/ 868736 h 1366330"/>
              <a:gd name="connsiteX2" fmla="*/ 1025267 w 1032299"/>
              <a:gd name="connsiteY2" fmla="*/ 1366330 h 1366330"/>
              <a:gd name="connsiteX3" fmla="*/ 1235 w 1032299"/>
              <a:gd name="connsiteY3" fmla="*/ 176735 h 1366330"/>
              <a:gd name="connsiteX4" fmla="*/ 0 w 1032299"/>
              <a:gd name="connsiteY4" fmla="*/ 0 h 1366330"/>
              <a:gd name="connsiteX0" fmla="*/ 0 w 1035775"/>
              <a:gd name="connsiteY0" fmla="*/ 0 h 1355656"/>
              <a:gd name="connsiteX1" fmla="*/ 1035760 w 1035775"/>
              <a:gd name="connsiteY1" fmla="*/ 858062 h 1355656"/>
              <a:gd name="connsiteX2" fmla="*/ 1028743 w 1035775"/>
              <a:gd name="connsiteY2" fmla="*/ 1355656 h 1355656"/>
              <a:gd name="connsiteX3" fmla="*/ 4711 w 1035775"/>
              <a:gd name="connsiteY3" fmla="*/ 166061 h 1355656"/>
              <a:gd name="connsiteX4" fmla="*/ 0 w 1035775"/>
              <a:gd name="connsiteY4" fmla="*/ 0 h 1355656"/>
              <a:gd name="connsiteX0" fmla="*/ 0 w 1028743"/>
              <a:gd name="connsiteY0" fmla="*/ 0 h 1355656"/>
              <a:gd name="connsiteX1" fmla="*/ 1011431 w 1028743"/>
              <a:gd name="connsiteY1" fmla="*/ 850946 h 1355656"/>
              <a:gd name="connsiteX2" fmla="*/ 1028743 w 1028743"/>
              <a:gd name="connsiteY2" fmla="*/ 1355656 h 1355656"/>
              <a:gd name="connsiteX3" fmla="*/ 4711 w 1028743"/>
              <a:gd name="connsiteY3" fmla="*/ 166061 h 1355656"/>
              <a:gd name="connsiteX4" fmla="*/ 0 w 1028743"/>
              <a:gd name="connsiteY4" fmla="*/ 0 h 1355656"/>
              <a:gd name="connsiteX0" fmla="*/ 0 w 1014840"/>
              <a:gd name="connsiteY0" fmla="*/ 0 h 1341424"/>
              <a:gd name="connsiteX1" fmla="*/ 1011431 w 1014840"/>
              <a:gd name="connsiteY1" fmla="*/ 850946 h 1341424"/>
              <a:gd name="connsiteX2" fmla="*/ 1014840 w 1014840"/>
              <a:gd name="connsiteY2" fmla="*/ 1341424 h 1341424"/>
              <a:gd name="connsiteX3" fmla="*/ 4711 w 1014840"/>
              <a:gd name="connsiteY3" fmla="*/ 166061 h 1341424"/>
              <a:gd name="connsiteX4" fmla="*/ 0 w 1014840"/>
              <a:gd name="connsiteY4" fmla="*/ 0 h 1341424"/>
              <a:gd name="connsiteX0" fmla="*/ 0 w 1011458"/>
              <a:gd name="connsiteY0" fmla="*/ 0 h 1341424"/>
              <a:gd name="connsiteX1" fmla="*/ 1011431 w 1011458"/>
              <a:gd name="connsiteY1" fmla="*/ 850946 h 1341424"/>
              <a:gd name="connsiteX2" fmla="*/ 1007889 w 1011458"/>
              <a:gd name="connsiteY2" fmla="*/ 1341424 h 1341424"/>
              <a:gd name="connsiteX3" fmla="*/ 4711 w 1011458"/>
              <a:gd name="connsiteY3" fmla="*/ 166061 h 1341424"/>
              <a:gd name="connsiteX4" fmla="*/ 0 w 1011458"/>
              <a:gd name="connsiteY4" fmla="*/ 0 h 1341424"/>
              <a:gd name="connsiteX0" fmla="*/ 0 w 1007889"/>
              <a:gd name="connsiteY0" fmla="*/ 0 h 1341424"/>
              <a:gd name="connsiteX1" fmla="*/ 994052 w 1007889"/>
              <a:gd name="connsiteY1" fmla="*/ 854504 h 1341424"/>
              <a:gd name="connsiteX2" fmla="*/ 1007889 w 1007889"/>
              <a:gd name="connsiteY2" fmla="*/ 1341424 h 1341424"/>
              <a:gd name="connsiteX3" fmla="*/ 4711 w 1007889"/>
              <a:gd name="connsiteY3" fmla="*/ 166061 h 1341424"/>
              <a:gd name="connsiteX4" fmla="*/ 0 w 1007889"/>
              <a:gd name="connsiteY4" fmla="*/ 0 h 1341424"/>
              <a:gd name="connsiteX0" fmla="*/ 0 w 1008065"/>
              <a:gd name="connsiteY0" fmla="*/ 0 h 1341424"/>
              <a:gd name="connsiteX1" fmla="*/ 1007954 w 1008065"/>
              <a:gd name="connsiteY1" fmla="*/ 858062 h 1341424"/>
              <a:gd name="connsiteX2" fmla="*/ 1007889 w 1008065"/>
              <a:gd name="connsiteY2" fmla="*/ 1341424 h 1341424"/>
              <a:gd name="connsiteX3" fmla="*/ 4711 w 1008065"/>
              <a:gd name="connsiteY3" fmla="*/ 166061 h 1341424"/>
              <a:gd name="connsiteX4" fmla="*/ 0 w 1008065"/>
              <a:gd name="connsiteY4" fmla="*/ 0 h 1341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8065" h="1341424">
                <a:moveTo>
                  <a:pt x="0" y="0"/>
                </a:moveTo>
                <a:lnTo>
                  <a:pt x="1007954" y="858062"/>
                </a:lnTo>
                <a:cubicBezTo>
                  <a:pt x="1008366" y="1006007"/>
                  <a:pt x="1007477" y="1193479"/>
                  <a:pt x="1007889" y="1341424"/>
                </a:cubicBezTo>
                <a:cubicBezTo>
                  <a:pt x="698984" y="946078"/>
                  <a:pt x="313616" y="561407"/>
                  <a:pt x="4711" y="166061"/>
                </a:cubicBezTo>
                <a:cubicBezTo>
                  <a:pt x="4298" y="78987"/>
                  <a:pt x="413" y="87074"/>
                  <a:pt x="0" y="0"/>
                </a:cubicBezTo>
                <a:close/>
              </a:path>
            </a:pathLst>
          </a:custGeom>
          <a:gradFill>
            <a:gsLst>
              <a:gs pos="100000">
                <a:srgbClr val="FBDDF5"/>
              </a:gs>
              <a:gs pos="44000">
                <a:srgbClr val="AD2AD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1D248501-03E2-4CD2-A6BA-755CA562987A}"/>
              </a:ext>
            </a:extLst>
          </p:cNvPr>
          <p:cNvSpPr/>
          <p:nvPr/>
        </p:nvSpPr>
        <p:spPr>
          <a:xfrm>
            <a:off x="4695825" y="4718050"/>
            <a:ext cx="1533525" cy="1031875"/>
          </a:xfrm>
          <a:prstGeom prst="rightArrow">
            <a:avLst/>
          </a:prstGeom>
          <a:gradFill>
            <a:gsLst>
              <a:gs pos="50000">
                <a:srgbClr val="FBDDF5"/>
              </a:gs>
              <a:gs pos="0">
                <a:srgbClr val="AD2AD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524061-2063-4460-B6EA-850A345F5854}"/>
              </a:ext>
            </a:extLst>
          </p:cNvPr>
          <p:cNvSpPr/>
          <p:nvPr/>
        </p:nvSpPr>
        <p:spPr>
          <a:xfrm>
            <a:off x="2822575" y="3063875"/>
            <a:ext cx="795338" cy="169863"/>
          </a:xfrm>
          <a:prstGeom prst="rect">
            <a:avLst/>
          </a:prstGeom>
          <a:gradFill>
            <a:gsLst>
              <a:gs pos="2186">
                <a:schemeClr val="accent4">
                  <a:lumMod val="60000"/>
                  <a:lumOff val="40000"/>
                </a:schemeClr>
              </a:gs>
              <a:gs pos="85000">
                <a:srgbClr val="F2B8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16" name="Прямоугольник 27">
            <a:extLst>
              <a:ext uri="{FF2B5EF4-FFF2-40B4-BE49-F238E27FC236}">
                <a16:creationId xmlns:a16="http://schemas.microsoft.com/office/drawing/2014/main" id="{7E97F31D-2B7B-4E0F-80AA-C93F6825EDCB}"/>
              </a:ext>
            </a:extLst>
          </p:cNvPr>
          <p:cNvSpPr/>
          <p:nvPr/>
        </p:nvSpPr>
        <p:spPr>
          <a:xfrm>
            <a:off x="3638550" y="1725613"/>
            <a:ext cx="1052513" cy="1504950"/>
          </a:xfrm>
          <a:custGeom>
            <a:avLst/>
            <a:gdLst>
              <a:gd name="connsiteX0" fmla="*/ 0 w 1886552"/>
              <a:gd name="connsiteY0" fmla="*/ 0 h 732594"/>
              <a:gd name="connsiteX1" fmla="*/ 1886552 w 1886552"/>
              <a:gd name="connsiteY1" fmla="*/ 0 h 732594"/>
              <a:gd name="connsiteX2" fmla="*/ 1886552 w 1886552"/>
              <a:gd name="connsiteY2" fmla="*/ 732594 h 732594"/>
              <a:gd name="connsiteX3" fmla="*/ 0 w 1886552"/>
              <a:gd name="connsiteY3" fmla="*/ 732594 h 732594"/>
              <a:gd name="connsiteX4" fmla="*/ 0 w 1886552"/>
              <a:gd name="connsiteY4" fmla="*/ 0 h 732594"/>
              <a:gd name="connsiteX0" fmla="*/ 48126 w 1934678"/>
              <a:gd name="connsiteY0" fmla="*/ 0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48126 w 1934678"/>
              <a:gd name="connsiteY4" fmla="*/ 0 h 1945377"/>
              <a:gd name="connsiteX0" fmla="*/ 77001 w 1934678"/>
              <a:gd name="connsiteY0" fmla="*/ 1424539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77001 w 1934678"/>
              <a:gd name="connsiteY4" fmla="*/ 1424539 h 1945377"/>
              <a:gd name="connsiteX0" fmla="*/ 48125 w 1934678"/>
              <a:gd name="connsiteY0" fmla="*/ 1617044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48125 w 1934678"/>
              <a:gd name="connsiteY4" fmla="*/ 1617044 h 1945377"/>
              <a:gd name="connsiteX0" fmla="*/ 48125 w 1982805"/>
              <a:gd name="connsiteY0" fmla="*/ 1617044 h 1945377"/>
              <a:gd name="connsiteX1" fmla="*/ 1934678 w 1982805"/>
              <a:gd name="connsiteY1" fmla="*/ 0 h 1945377"/>
              <a:gd name="connsiteX2" fmla="*/ 1982805 w 1982805"/>
              <a:gd name="connsiteY2" fmla="*/ 414960 h 1945377"/>
              <a:gd name="connsiteX3" fmla="*/ 0 w 1982805"/>
              <a:gd name="connsiteY3" fmla="*/ 1945377 h 1945377"/>
              <a:gd name="connsiteX4" fmla="*/ 48125 w 1982805"/>
              <a:gd name="connsiteY4" fmla="*/ 1617044 h 1945377"/>
              <a:gd name="connsiteX0" fmla="*/ 0 w 1992432"/>
              <a:gd name="connsiteY0" fmla="*/ 1617044 h 1945377"/>
              <a:gd name="connsiteX1" fmla="*/ 1944305 w 1992432"/>
              <a:gd name="connsiteY1" fmla="*/ 0 h 1945377"/>
              <a:gd name="connsiteX2" fmla="*/ 1992432 w 1992432"/>
              <a:gd name="connsiteY2" fmla="*/ 414960 h 1945377"/>
              <a:gd name="connsiteX3" fmla="*/ 9627 w 1992432"/>
              <a:gd name="connsiteY3" fmla="*/ 1945377 h 1945377"/>
              <a:gd name="connsiteX4" fmla="*/ 0 w 1992432"/>
              <a:gd name="connsiteY4" fmla="*/ 1617044 h 1945377"/>
              <a:gd name="connsiteX0" fmla="*/ 0 w 1992432"/>
              <a:gd name="connsiteY0" fmla="*/ 1645920 h 1974253"/>
              <a:gd name="connsiteX1" fmla="*/ 1982806 w 1992432"/>
              <a:gd name="connsiteY1" fmla="*/ 0 h 1974253"/>
              <a:gd name="connsiteX2" fmla="*/ 1992432 w 1992432"/>
              <a:gd name="connsiteY2" fmla="*/ 443836 h 1974253"/>
              <a:gd name="connsiteX3" fmla="*/ 9627 w 1992432"/>
              <a:gd name="connsiteY3" fmla="*/ 1974253 h 1974253"/>
              <a:gd name="connsiteX4" fmla="*/ 0 w 1992432"/>
              <a:gd name="connsiteY4" fmla="*/ 1645920 h 1974253"/>
              <a:gd name="connsiteX0" fmla="*/ 0 w 1992432"/>
              <a:gd name="connsiteY0" fmla="*/ 1645920 h 1907141"/>
              <a:gd name="connsiteX1" fmla="*/ 1982806 w 1992432"/>
              <a:gd name="connsiteY1" fmla="*/ 0 h 1907141"/>
              <a:gd name="connsiteX2" fmla="*/ 1992432 w 1992432"/>
              <a:gd name="connsiteY2" fmla="*/ 443836 h 1907141"/>
              <a:gd name="connsiteX3" fmla="*/ 9627 w 1992432"/>
              <a:gd name="connsiteY3" fmla="*/ 1907141 h 1907141"/>
              <a:gd name="connsiteX4" fmla="*/ 0 w 1992432"/>
              <a:gd name="connsiteY4" fmla="*/ 1645920 h 1907141"/>
              <a:gd name="connsiteX0" fmla="*/ 7151 w 1999583"/>
              <a:gd name="connsiteY0" fmla="*/ 1645920 h 1932308"/>
              <a:gd name="connsiteX1" fmla="*/ 1989957 w 1999583"/>
              <a:gd name="connsiteY1" fmla="*/ 0 h 1932308"/>
              <a:gd name="connsiteX2" fmla="*/ 1999583 w 1999583"/>
              <a:gd name="connsiteY2" fmla="*/ 443836 h 1932308"/>
              <a:gd name="connsiteX3" fmla="*/ 0 w 1999583"/>
              <a:gd name="connsiteY3" fmla="*/ 1932308 h 1932308"/>
              <a:gd name="connsiteX4" fmla="*/ 7151 w 1999583"/>
              <a:gd name="connsiteY4" fmla="*/ 1645920 h 1932308"/>
              <a:gd name="connsiteX0" fmla="*/ 7151 w 2006735"/>
              <a:gd name="connsiteY0" fmla="*/ 1629142 h 1915530"/>
              <a:gd name="connsiteX1" fmla="*/ 2006735 w 2006735"/>
              <a:gd name="connsiteY1" fmla="*/ 0 h 1915530"/>
              <a:gd name="connsiteX2" fmla="*/ 1999583 w 2006735"/>
              <a:gd name="connsiteY2" fmla="*/ 427058 h 1915530"/>
              <a:gd name="connsiteX3" fmla="*/ 0 w 2006735"/>
              <a:gd name="connsiteY3" fmla="*/ 1915530 h 1915530"/>
              <a:gd name="connsiteX4" fmla="*/ 7151 w 2006735"/>
              <a:gd name="connsiteY4" fmla="*/ 1629142 h 1915530"/>
              <a:gd name="connsiteX0" fmla="*/ 23929 w 2006735"/>
              <a:gd name="connsiteY0" fmla="*/ 983190 h 1915530"/>
              <a:gd name="connsiteX1" fmla="*/ 2006735 w 2006735"/>
              <a:gd name="connsiteY1" fmla="*/ 0 h 1915530"/>
              <a:gd name="connsiteX2" fmla="*/ 1999583 w 2006735"/>
              <a:gd name="connsiteY2" fmla="*/ 427058 h 1915530"/>
              <a:gd name="connsiteX3" fmla="*/ 0 w 2006735"/>
              <a:gd name="connsiteY3" fmla="*/ 1915530 h 1915530"/>
              <a:gd name="connsiteX4" fmla="*/ 23929 w 2006735"/>
              <a:gd name="connsiteY4" fmla="*/ 983190 h 1915530"/>
              <a:gd name="connsiteX0" fmla="*/ 32318 w 2015124"/>
              <a:gd name="connsiteY0" fmla="*/ 983190 h 1244410"/>
              <a:gd name="connsiteX1" fmla="*/ 2015124 w 2015124"/>
              <a:gd name="connsiteY1" fmla="*/ 0 h 1244410"/>
              <a:gd name="connsiteX2" fmla="*/ 2007972 w 2015124"/>
              <a:gd name="connsiteY2" fmla="*/ 427058 h 1244410"/>
              <a:gd name="connsiteX3" fmla="*/ 0 w 2015124"/>
              <a:gd name="connsiteY3" fmla="*/ 1244410 h 1244410"/>
              <a:gd name="connsiteX4" fmla="*/ 32318 w 2015124"/>
              <a:gd name="connsiteY4" fmla="*/ 983190 h 1244410"/>
              <a:gd name="connsiteX0" fmla="*/ 0 w 1982806"/>
              <a:gd name="connsiteY0" fmla="*/ 983190 h 1252799"/>
              <a:gd name="connsiteX1" fmla="*/ 1982806 w 1982806"/>
              <a:gd name="connsiteY1" fmla="*/ 0 h 1252799"/>
              <a:gd name="connsiteX2" fmla="*/ 1975654 w 1982806"/>
              <a:gd name="connsiteY2" fmla="*/ 427058 h 1252799"/>
              <a:gd name="connsiteX3" fmla="*/ 9627 w 1982806"/>
              <a:gd name="connsiteY3" fmla="*/ 1252799 h 1252799"/>
              <a:gd name="connsiteX4" fmla="*/ 0 w 1982806"/>
              <a:gd name="connsiteY4" fmla="*/ 983190 h 1252799"/>
              <a:gd name="connsiteX0" fmla="*/ 0 w 1999584"/>
              <a:gd name="connsiteY0" fmla="*/ 983190 h 1252799"/>
              <a:gd name="connsiteX1" fmla="*/ 1999584 w 1999584"/>
              <a:gd name="connsiteY1" fmla="*/ 0 h 1252799"/>
              <a:gd name="connsiteX2" fmla="*/ 1992432 w 1999584"/>
              <a:gd name="connsiteY2" fmla="*/ 427058 h 1252799"/>
              <a:gd name="connsiteX3" fmla="*/ 26405 w 1999584"/>
              <a:gd name="connsiteY3" fmla="*/ 1252799 h 1252799"/>
              <a:gd name="connsiteX4" fmla="*/ 0 w 1999584"/>
              <a:gd name="connsiteY4" fmla="*/ 983190 h 1252799"/>
              <a:gd name="connsiteX0" fmla="*/ 15540 w 2015124"/>
              <a:gd name="connsiteY0" fmla="*/ 983190 h 1269577"/>
              <a:gd name="connsiteX1" fmla="*/ 2015124 w 2015124"/>
              <a:gd name="connsiteY1" fmla="*/ 0 h 1269577"/>
              <a:gd name="connsiteX2" fmla="*/ 2007972 w 2015124"/>
              <a:gd name="connsiteY2" fmla="*/ 427058 h 1269577"/>
              <a:gd name="connsiteX3" fmla="*/ 0 w 2015124"/>
              <a:gd name="connsiteY3" fmla="*/ 1269577 h 1269577"/>
              <a:gd name="connsiteX4" fmla="*/ 15540 w 2015124"/>
              <a:gd name="connsiteY4" fmla="*/ 983190 h 1269577"/>
              <a:gd name="connsiteX0" fmla="*/ 0 w 2033140"/>
              <a:gd name="connsiteY0" fmla="*/ 958023 h 1269577"/>
              <a:gd name="connsiteX1" fmla="*/ 2033140 w 2033140"/>
              <a:gd name="connsiteY1" fmla="*/ 0 h 1269577"/>
              <a:gd name="connsiteX2" fmla="*/ 2025988 w 2033140"/>
              <a:gd name="connsiteY2" fmla="*/ 427058 h 1269577"/>
              <a:gd name="connsiteX3" fmla="*/ 18016 w 2033140"/>
              <a:gd name="connsiteY3" fmla="*/ 1269577 h 1269577"/>
              <a:gd name="connsiteX4" fmla="*/ 0 w 2033140"/>
              <a:gd name="connsiteY4" fmla="*/ 958023 h 1269577"/>
              <a:gd name="connsiteX0" fmla="*/ 15540 w 2015124"/>
              <a:gd name="connsiteY0" fmla="*/ 949634 h 1269577"/>
              <a:gd name="connsiteX1" fmla="*/ 2015124 w 2015124"/>
              <a:gd name="connsiteY1" fmla="*/ 0 h 1269577"/>
              <a:gd name="connsiteX2" fmla="*/ 2007972 w 2015124"/>
              <a:gd name="connsiteY2" fmla="*/ 427058 h 1269577"/>
              <a:gd name="connsiteX3" fmla="*/ 0 w 2015124"/>
              <a:gd name="connsiteY3" fmla="*/ 1269577 h 1269577"/>
              <a:gd name="connsiteX4" fmla="*/ 15540 w 2015124"/>
              <a:gd name="connsiteY4" fmla="*/ 949634 h 1269577"/>
              <a:gd name="connsiteX0" fmla="*/ 0 w 1999584"/>
              <a:gd name="connsiteY0" fmla="*/ 949634 h 1252799"/>
              <a:gd name="connsiteX1" fmla="*/ 1999584 w 1999584"/>
              <a:gd name="connsiteY1" fmla="*/ 0 h 1252799"/>
              <a:gd name="connsiteX2" fmla="*/ 1992432 w 1999584"/>
              <a:gd name="connsiteY2" fmla="*/ 427058 h 1252799"/>
              <a:gd name="connsiteX3" fmla="*/ 9627 w 1999584"/>
              <a:gd name="connsiteY3" fmla="*/ 1252799 h 1252799"/>
              <a:gd name="connsiteX4" fmla="*/ 0 w 1999584"/>
              <a:gd name="connsiteY4" fmla="*/ 949634 h 1252799"/>
              <a:gd name="connsiteX0" fmla="*/ 0 w 1999584"/>
              <a:gd name="connsiteY0" fmla="*/ 949634 h 1244410"/>
              <a:gd name="connsiteX1" fmla="*/ 1999584 w 1999584"/>
              <a:gd name="connsiteY1" fmla="*/ 0 h 1244410"/>
              <a:gd name="connsiteX2" fmla="*/ 1992432 w 1999584"/>
              <a:gd name="connsiteY2" fmla="*/ 427058 h 1244410"/>
              <a:gd name="connsiteX3" fmla="*/ 1238 w 1999584"/>
              <a:gd name="connsiteY3" fmla="*/ 1244410 h 1244410"/>
              <a:gd name="connsiteX4" fmla="*/ 0 w 1999584"/>
              <a:gd name="connsiteY4" fmla="*/ 949634 h 1244410"/>
              <a:gd name="connsiteX0" fmla="*/ 0 w 1999584"/>
              <a:gd name="connsiteY0" fmla="*/ 949634 h 1269577"/>
              <a:gd name="connsiteX1" fmla="*/ 1999584 w 1999584"/>
              <a:gd name="connsiteY1" fmla="*/ 0 h 1269577"/>
              <a:gd name="connsiteX2" fmla="*/ 1992432 w 1999584"/>
              <a:gd name="connsiteY2" fmla="*/ 427058 h 1269577"/>
              <a:gd name="connsiteX3" fmla="*/ 1238 w 1999584"/>
              <a:gd name="connsiteY3" fmla="*/ 1269577 h 1269577"/>
              <a:gd name="connsiteX4" fmla="*/ 0 w 1999584"/>
              <a:gd name="connsiteY4" fmla="*/ 949634 h 1269577"/>
              <a:gd name="connsiteX0" fmla="*/ 0 w 1992432"/>
              <a:gd name="connsiteY0" fmla="*/ 949634 h 1269577"/>
              <a:gd name="connsiteX1" fmla="*/ 1991195 w 1992432"/>
              <a:gd name="connsiteY1" fmla="*/ 0 h 1269577"/>
              <a:gd name="connsiteX2" fmla="*/ 1992432 w 1992432"/>
              <a:gd name="connsiteY2" fmla="*/ 427058 h 1269577"/>
              <a:gd name="connsiteX3" fmla="*/ 1238 w 1992432"/>
              <a:gd name="connsiteY3" fmla="*/ 1269577 h 1269577"/>
              <a:gd name="connsiteX4" fmla="*/ 0 w 1992432"/>
              <a:gd name="connsiteY4" fmla="*/ 949634 h 1269577"/>
              <a:gd name="connsiteX0" fmla="*/ 7167 w 1991210"/>
              <a:gd name="connsiteY0" fmla="*/ 991579 h 1269577"/>
              <a:gd name="connsiteX1" fmla="*/ 1989973 w 1991210"/>
              <a:gd name="connsiteY1" fmla="*/ 0 h 1269577"/>
              <a:gd name="connsiteX2" fmla="*/ 1991210 w 1991210"/>
              <a:gd name="connsiteY2" fmla="*/ 427058 h 1269577"/>
              <a:gd name="connsiteX3" fmla="*/ 16 w 1991210"/>
              <a:gd name="connsiteY3" fmla="*/ 1269577 h 1269577"/>
              <a:gd name="connsiteX4" fmla="*/ 7167 w 1991210"/>
              <a:gd name="connsiteY4" fmla="*/ 991579 h 1269577"/>
              <a:gd name="connsiteX0" fmla="*/ 0 w 2009210"/>
              <a:gd name="connsiteY0" fmla="*/ 974801 h 1269577"/>
              <a:gd name="connsiteX1" fmla="*/ 2007973 w 2009210"/>
              <a:gd name="connsiteY1" fmla="*/ 0 h 1269577"/>
              <a:gd name="connsiteX2" fmla="*/ 2009210 w 2009210"/>
              <a:gd name="connsiteY2" fmla="*/ 427058 h 1269577"/>
              <a:gd name="connsiteX3" fmla="*/ 18016 w 2009210"/>
              <a:gd name="connsiteY3" fmla="*/ 1269577 h 1269577"/>
              <a:gd name="connsiteX4" fmla="*/ 0 w 2009210"/>
              <a:gd name="connsiteY4" fmla="*/ 974801 h 1269577"/>
              <a:gd name="connsiteX0" fmla="*/ 15548 w 1991202"/>
              <a:gd name="connsiteY0" fmla="*/ 974801 h 1269577"/>
              <a:gd name="connsiteX1" fmla="*/ 1989965 w 1991202"/>
              <a:gd name="connsiteY1" fmla="*/ 0 h 1269577"/>
              <a:gd name="connsiteX2" fmla="*/ 1991202 w 1991202"/>
              <a:gd name="connsiteY2" fmla="*/ 427058 h 1269577"/>
              <a:gd name="connsiteX3" fmla="*/ 8 w 1991202"/>
              <a:gd name="connsiteY3" fmla="*/ 1269577 h 1269577"/>
              <a:gd name="connsiteX4" fmla="*/ 15548 w 1991202"/>
              <a:gd name="connsiteY4" fmla="*/ 974801 h 1269577"/>
              <a:gd name="connsiteX0" fmla="*/ 7166 w 1991209"/>
              <a:gd name="connsiteY0" fmla="*/ 974801 h 1269577"/>
              <a:gd name="connsiteX1" fmla="*/ 1989972 w 1991209"/>
              <a:gd name="connsiteY1" fmla="*/ 0 h 1269577"/>
              <a:gd name="connsiteX2" fmla="*/ 1991209 w 1991209"/>
              <a:gd name="connsiteY2" fmla="*/ 427058 h 1269577"/>
              <a:gd name="connsiteX3" fmla="*/ 15 w 1991209"/>
              <a:gd name="connsiteY3" fmla="*/ 1269577 h 1269577"/>
              <a:gd name="connsiteX4" fmla="*/ 7166 w 1991209"/>
              <a:gd name="connsiteY4" fmla="*/ 974801 h 1269577"/>
              <a:gd name="connsiteX0" fmla="*/ 0 w 1992292"/>
              <a:gd name="connsiteY0" fmla="*/ 942467 h 1269577"/>
              <a:gd name="connsiteX1" fmla="*/ 1991055 w 1992292"/>
              <a:gd name="connsiteY1" fmla="*/ 0 h 1269577"/>
              <a:gd name="connsiteX2" fmla="*/ 1992292 w 1992292"/>
              <a:gd name="connsiteY2" fmla="*/ 427058 h 1269577"/>
              <a:gd name="connsiteX3" fmla="*/ 1098 w 1992292"/>
              <a:gd name="connsiteY3" fmla="*/ 1269577 h 1269577"/>
              <a:gd name="connsiteX4" fmla="*/ 0 w 1992292"/>
              <a:gd name="connsiteY4" fmla="*/ 942467 h 1269577"/>
              <a:gd name="connsiteX0" fmla="*/ 0 w 1992292"/>
              <a:gd name="connsiteY0" fmla="*/ 942467 h 1221076"/>
              <a:gd name="connsiteX1" fmla="*/ 1991055 w 1992292"/>
              <a:gd name="connsiteY1" fmla="*/ 0 h 1221076"/>
              <a:gd name="connsiteX2" fmla="*/ 1992292 w 1992292"/>
              <a:gd name="connsiteY2" fmla="*/ 427058 h 1221076"/>
              <a:gd name="connsiteX3" fmla="*/ 1098 w 1992292"/>
              <a:gd name="connsiteY3" fmla="*/ 1221076 h 1221076"/>
              <a:gd name="connsiteX4" fmla="*/ 0 w 1992292"/>
              <a:gd name="connsiteY4" fmla="*/ 942467 h 1221076"/>
              <a:gd name="connsiteX0" fmla="*/ 35982 w 2028274"/>
              <a:gd name="connsiteY0" fmla="*/ 942467 h 1233187"/>
              <a:gd name="connsiteX1" fmla="*/ 2027037 w 2028274"/>
              <a:gd name="connsiteY1" fmla="*/ 0 h 1233187"/>
              <a:gd name="connsiteX2" fmla="*/ 2028274 w 2028274"/>
              <a:gd name="connsiteY2" fmla="*/ 427058 h 1233187"/>
              <a:gd name="connsiteX3" fmla="*/ 3 w 2028274"/>
              <a:gd name="connsiteY3" fmla="*/ 1233187 h 1233187"/>
              <a:gd name="connsiteX4" fmla="*/ 35982 w 2028274"/>
              <a:gd name="connsiteY4" fmla="*/ 942467 h 1233187"/>
              <a:gd name="connsiteX0" fmla="*/ 0 w 2032459"/>
              <a:gd name="connsiteY0" fmla="*/ 936412 h 1233187"/>
              <a:gd name="connsiteX1" fmla="*/ 2031222 w 2032459"/>
              <a:gd name="connsiteY1" fmla="*/ 0 h 1233187"/>
              <a:gd name="connsiteX2" fmla="*/ 2032459 w 2032459"/>
              <a:gd name="connsiteY2" fmla="*/ 427058 h 1233187"/>
              <a:gd name="connsiteX3" fmla="*/ 4188 w 2032459"/>
              <a:gd name="connsiteY3" fmla="*/ 1233187 h 1233187"/>
              <a:gd name="connsiteX4" fmla="*/ 0 w 2032459"/>
              <a:gd name="connsiteY4" fmla="*/ 936412 h 1233187"/>
              <a:gd name="connsiteX0" fmla="*/ 0 w 2037422"/>
              <a:gd name="connsiteY0" fmla="*/ 951551 h 1248326"/>
              <a:gd name="connsiteX1" fmla="*/ 2037401 w 2037422"/>
              <a:gd name="connsiteY1" fmla="*/ 0 h 1248326"/>
              <a:gd name="connsiteX2" fmla="*/ 2032459 w 2037422"/>
              <a:gd name="connsiteY2" fmla="*/ 442197 h 1248326"/>
              <a:gd name="connsiteX3" fmla="*/ 4188 w 2037422"/>
              <a:gd name="connsiteY3" fmla="*/ 1248326 h 1248326"/>
              <a:gd name="connsiteX4" fmla="*/ 0 w 2037422"/>
              <a:gd name="connsiteY4" fmla="*/ 951551 h 1248326"/>
              <a:gd name="connsiteX0" fmla="*/ 5101 w 2042523"/>
              <a:gd name="connsiteY0" fmla="*/ 951551 h 1242270"/>
              <a:gd name="connsiteX1" fmla="*/ 2042502 w 2042523"/>
              <a:gd name="connsiteY1" fmla="*/ 0 h 1242270"/>
              <a:gd name="connsiteX2" fmla="*/ 2037560 w 2042523"/>
              <a:gd name="connsiteY2" fmla="*/ 442197 h 1242270"/>
              <a:gd name="connsiteX3" fmla="*/ 20 w 2042523"/>
              <a:gd name="connsiteY3" fmla="*/ 1242270 h 1242270"/>
              <a:gd name="connsiteX4" fmla="*/ 5101 w 2042523"/>
              <a:gd name="connsiteY4" fmla="*/ 951551 h 1242270"/>
              <a:gd name="connsiteX0" fmla="*/ 5101 w 2042523"/>
              <a:gd name="connsiteY0" fmla="*/ 951551 h 1254381"/>
              <a:gd name="connsiteX1" fmla="*/ 2042502 w 2042523"/>
              <a:gd name="connsiteY1" fmla="*/ 0 h 1254381"/>
              <a:gd name="connsiteX2" fmla="*/ 2037560 w 2042523"/>
              <a:gd name="connsiteY2" fmla="*/ 442197 h 1254381"/>
              <a:gd name="connsiteX3" fmla="*/ 20 w 2042523"/>
              <a:gd name="connsiteY3" fmla="*/ 1254381 h 1254381"/>
              <a:gd name="connsiteX4" fmla="*/ 5101 w 2042523"/>
              <a:gd name="connsiteY4" fmla="*/ 951551 h 1254381"/>
              <a:gd name="connsiteX0" fmla="*/ 2033 w 2042544"/>
              <a:gd name="connsiteY0" fmla="*/ 951551 h 1254381"/>
              <a:gd name="connsiteX1" fmla="*/ 2042523 w 2042544"/>
              <a:gd name="connsiteY1" fmla="*/ 0 h 1254381"/>
              <a:gd name="connsiteX2" fmla="*/ 2037581 w 2042544"/>
              <a:gd name="connsiteY2" fmla="*/ 442197 h 1254381"/>
              <a:gd name="connsiteX3" fmla="*/ 41 w 2042544"/>
              <a:gd name="connsiteY3" fmla="*/ 1254381 h 1254381"/>
              <a:gd name="connsiteX4" fmla="*/ 2033 w 2042544"/>
              <a:gd name="connsiteY4" fmla="*/ 951551 h 1254381"/>
              <a:gd name="connsiteX0" fmla="*/ 2033 w 2042523"/>
              <a:gd name="connsiteY0" fmla="*/ 951551 h 1254381"/>
              <a:gd name="connsiteX1" fmla="*/ 2042523 w 2042523"/>
              <a:gd name="connsiteY1" fmla="*/ 0 h 1254381"/>
              <a:gd name="connsiteX2" fmla="*/ 911193 w 2042523"/>
              <a:gd name="connsiteY2" fmla="*/ 514815 h 1254381"/>
              <a:gd name="connsiteX3" fmla="*/ 41 w 2042523"/>
              <a:gd name="connsiteY3" fmla="*/ 1254381 h 1254381"/>
              <a:gd name="connsiteX4" fmla="*/ 2033 w 2042523"/>
              <a:gd name="connsiteY4" fmla="*/ 951551 h 1254381"/>
              <a:gd name="connsiteX0" fmla="*/ 2033 w 916156"/>
              <a:gd name="connsiteY0" fmla="*/ 893457 h 1196287"/>
              <a:gd name="connsiteX1" fmla="*/ 916135 w 916156"/>
              <a:gd name="connsiteY1" fmla="*/ 0 h 1196287"/>
              <a:gd name="connsiteX2" fmla="*/ 911193 w 916156"/>
              <a:gd name="connsiteY2" fmla="*/ 456721 h 1196287"/>
              <a:gd name="connsiteX3" fmla="*/ 41 w 916156"/>
              <a:gd name="connsiteY3" fmla="*/ 1196287 h 1196287"/>
              <a:gd name="connsiteX4" fmla="*/ 2033 w 916156"/>
              <a:gd name="connsiteY4" fmla="*/ 893457 h 1196287"/>
              <a:gd name="connsiteX0" fmla="*/ 2033 w 916156"/>
              <a:gd name="connsiteY0" fmla="*/ 893457 h 1196287"/>
              <a:gd name="connsiteX1" fmla="*/ 916135 w 916156"/>
              <a:gd name="connsiteY1" fmla="*/ 0 h 1196287"/>
              <a:gd name="connsiteX2" fmla="*/ 911193 w 916156"/>
              <a:gd name="connsiteY2" fmla="*/ 451879 h 1196287"/>
              <a:gd name="connsiteX3" fmla="*/ 41 w 916156"/>
              <a:gd name="connsiteY3" fmla="*/ 1196287 h 1196287"/>
              <a:gd name="connsiteX4" fmla="*/ 2033 w 916156"/>
              <a:gd name="connsiteY4" fmla="*/ 893457 h 1196287"/>
              <a:gd name="connsiteX0" fmla="*/ 2033 w 916156"/>
              <a:gd name="connsiteY0" fmla="*/ 893457 h 1143034"/>
              <a:gd name="connsiteX1" fmla="*/ 916135 w 916156"/>
              <a:gd name="connsiteY1" fmla="*/ 0 h 1143034"/>
              <a:gd name="connsiteX2" fmla="*/ 911193 w 916156"/>
              <a:gd name="connsiteY2" fmla="*/ 451879 h 1143034"/>
              <a:gd name="connsiteX3" fmla="*/ 41 w 916156"/>
              <a:gd name="connsiteY3" fmla="*/ 1143034 h 1143034"/>
              <a:gd name="connsiteX4" fmla="*/ 2033 w 916156"/>
              <a:gd name="connsiteY4" fmla="*/ 893457 h 1143034"/>
              <a:gd name="connsiteX0" fmla="*/ 6949 w 916131"/>
              <a:gd name="connsiteY0" fmla="*/ 980599 h 1143034"/>
              <a:gd name="connsiteX1" fmla="*/ 916110 w 916131"/>
              <a:gd name="connsiteY1" fmla="*/ 0 h 1143034"/>
              <a:gd name="connsiteX2" fmla="*/ 911168 w 916131"/>
              <a:gd name="connsiteY2" fmla="*/ 451879 h 1143034"/>
              <a:gd name="connsiteX3" fmla="*/ 16 w 916131"/>
              <a:gd name="connsiteY3" fmla="*/ 1143034 h 1143034"/>
              <a:gd name="connsiteX4" fmla="*/ 6949 w 916131"/>
              <a:gd name="connsiteY4" fmla="*/ 980599 h 1143034"/>
              <a:gd name="connsiteX0" fmla="*/ 6949 w 916131"/>
              <a:gd name="connsiteY0" fmla="*/ 980599 h 1143034"/>
              <a:gd name="connsiteX1" fmla="*/ 916110 w 916131"/>
              <a:gd name="connsiteY1" fmla="*/ 0 h 1143034"/>
              <a:gd name="connsiteX2" fmla="*/ 911168 w 916131"/>
              <a:gd name="connsiteY2" fmla="*/ 451879 h 1143034"/>
              <a:gd name="connsiteX3" fmla="*/ 16 w 916131"/>
              <a:gd name="connsiteY3" fmla="*/ 1143034 h 1143034"/>
              <a:gd name="connsiteX4" fmla="*/ 6949 w 916131"/>
              <a:gd name="connsiteY4" fmla="*/ 980599 h 1143034"/>
              <a:gd name="connsiteX0" fmla="*/ 6949 w 916131"/>
              <a:gd name="connsiteY0" fmla="*/ 980599 h 1143034"/>
              <a:gd name="connsiteX1" fmla="*/ 916110 w 916131"/>
              <a:gd name="connsiteY1" fmla="*/ 0 h 1143034"/>
              <a:gd name="connsiteX2" fmla="*/ 911168 w 916131"/>
              <a:gd name="connsiteY2" fmla="*/ 432514 h 1143034"/>
              <a:gd name="connsiteX3" fmla="*/ 16 w 916131"/>
              <a:gd name="connsiteY3" fmla="*/ 1143034 h 1143034"/>
              <a:gd name="connsiteX4" fmla="*/ 6949 w 916131"/>
              <a:gd name="connsiteY4" fmla="*/ 980599 h 1143034"/>
              <a:gd name="connsiteX0" fmla="*/ 6949 w 930929"/>
              <a:gd name="connsiteY0" fmla="*/ 980599 h 1143034"/>
              <a:gd name="connsiteX1" fmla="*/ 916110 w 930929"/>
              <a:gd name="connsiteY1" fmla="*/ 0 h 1143034"/>
              <a:gd name="connsiteX2" fmla="*/ 930929 w 930929"/>
              <a:gd name="connsiteY2" fmla="*/ 432514 h 1143034"/>
              <a:gd name="connsiteX3" fmla="*/ 16 w 930929"/>
              <a:gd name="connsiteY3" fmla="*/ 1143034 h 1143034"/>
              <a:gd name="connsiteX4" fmla="*/ 6949 w 930929"/>
              <a:gd name="connsiteY4" fmla="*/ 980599 h 1143034"/>
              <a:gd name="connsiteX0" fmla="*/ 6949 w 931049"/>
              <a:gd name="connsiteY0" fmla="*/ 985440 h 1147875"/>
              <a:gd name="connsiteX1" fmla="*/ 930931 w 931049"/>
              <a:gd name="connsiteY1" fmla="*/ 0 h 1147875"/>
              <a:gd name="connsiteX2" fmla="*/ 930929 w 931049"/>
              <a:gd name="connsiteY2" fmla="*/ 437355 h 1147875"/>
              <a:gd name="connsiteX3" fmla="*/ 16 w 931049"/>
              <a:gd name="connsiteY3" fmla="*/ 1147875 h 1147875"/>
              <a:gd name="connsiteX4" fmla="*/ 6949 w 931049"/>
              <a:gd name="connsiteY4" fmla="*/ 985440 h 1147875"/>
              <a:gd name="connsiteX0" fmla="*/ 6949 w 931049"/>
              <a:gd name="connsiteY0" fmla="*/ 985440 h 1143034"/>
              <a:gd name="connsiteX1" fmla="*/ 930931 w 931049"/>
              <a:gd name="connsiteY1" fmla="*/ 0 h 1143034"/>
              <a:gd name="connsiteX2" fmla="*/ 930929 w 931049"/>
              <a:gd name="connsiteY2" fmla="*/ 437355 h 1143034"/>
              <a:gd name="connsiteX3" fmla="*/ 16 w 931049"/>
              <a:gd name="connsiteY3" fmla="*/ 1143034 h 1143034"/>
              <a:gd name="connsiteX4" fmla="*/ 6949 w 931049"/>
              <a:gd name="connsiteY4" fmla="*/ 985440 h 1143034"/>
              <a:gd name="connsiteX0" fmla="*/ 6949 w 947138"/>
              <a:gd name="connsiteY0" fmla="*/ 1310891 h 1468485"/>
              <a:gd name="connsiteX1" fmla="*/ 947131 w 947138"/>
              <a:gd name="connsiteY1" fmla="*/ 0 h 1468485"/>
              <a:gd name="connsiteX2" fmla="*/ 930929 w 947138"/>
              <a:gd name="connsiteY2" fmla="*/ 762806 h 1468485"/>
              <a:gd name="connsiteX3" fmla="*/ 16 w 947138"/>
              <a:gd name="connsiteY3" fmla="*/ 1468485 h 1468485"/>
              <a:gd name="connsiteX4" fmla="*/ 6949 w 947138"/>
              <a:gd name="connsiteY4" fmla="*/ 1310891 h 1468485"/>
              <a:gd name="connsiteX0" fmla="*/ 6949 w 959280"/>
              <a:gd name="connsiteY0" fmla="*/ 1310891 h 1468485"/>
              <a:gd name="connsiteX1" fmla="*/ 947131 w 959280"/>
              <a:gd name="connsiteY1" fmla="*/ 0 h 1468485"/>
              <a:gd name="connsiteX2" fmla="*/ 959280 w 959280"/>
              <a:gd name="connsiteY2" fmla="*/ 500858 h 1468485"/>
              <a:gd name="connsiteX3" fmla="*/ 16 w 959280"/>
              <a:gd name="connsiteY3" fmla="*/ 1468485 h 1468485"/>
              <a:gd name="connsiteX4" fmla="*/ 6949 w 959280"/>
              <a:gd name="connsiteY4" fmla="*/ 1310891 h 1468485"/>
              <a:gd name="connsiteX0" fmla="*/ 6949 w 959280"/>
              <a:gd name="connsiteY0" fmla="*/ 1310891 h 1468485"/>
              <a:gd name="connsiteX1" fmla="*/ 955231 w 959280"/>
              <a:gd name="connsiteY1" fmla="*/ 0 h 1468485"/>
              <a:gd name="connsiteX2" fmla="*/ 959280 w 959280"/>
              <a:gd name="connsiteY2" fmla="*/ 500858 h 1468485"/>
              <a:gd name="connsiteX3" fmla="*/ 16 w 959280"/>
              <a:gd name="connsiteY3" fmla="*/ 1468485 h 1468485"/>
              <a:gd name="connsiteX4" fmla="*/ 6949 w 959280"/>
              <a:gd name="connsiteY4" fmla="*/ 1310891 h 1468485"/>
              <a:gd name="connsiteX0" fmla="*/ 6949 w 959399"/>
              <a:gd name="connsiteY0" fmla="*/ 1302953 h 1460547"/>
              <a:gd name="connsiteX1" fmla="*/ 959281 w 959399"/>
              <a:gd name="connsiteY1" fmla="*/ 0 h 1460547"/>
              <a:gd name="connsiteX2" fmla="*/ 959280 w 959399"/>
              <a:gd name="connsiteY2" fmla="*/ 492920 h 1460547"/>
              <a:gd name="connsiteX3" fmla="*/ 16 w 959399"/>
              <a:gd name="connsiteY3" fmla="*/ 1460547 h 1460547"/>
              <a:gd name="connsiteX4" fmla="*/ 6949 w 959399"/>
              <a:gd name="connsiteY4" fmla="*/ 1302953 h 1460547"/>
              <a:gd name="connsiteX0" fmla="*/ 0 w 952450"/>
              <a:gd name="connsiteY0" fmla="*/ 1302953 h 1460547"/>
              <a:gd name="connsiteX1" fmla="*/ 952332 w 952450"/>
              <a:gd name="connsiteY1" fmla="*/ 0 h 1460547"/>
              <a:gd name="connsiteX2" fmla="*/ 952331 w 952450"/>
              <a:gd name="connsiteY2" fmla="*/ 492920 h 1460547"/>
              <a:gd name="connsiteX3" fmla="*/ 1167 w 952450"/>
              <a:gd name="connsiteY3" fmla="*/ 1460547 h 1460547"/>
              <a:gd name="connsiteX4" fmla="*/ 0 w 952450"/>
              <a:gd name="connsiteY4" fmla="*/ 1302953 h 1460547"/>
              <a:gd name="connsiteX0" fmla="*/ 89796 w 1042246"/>
              <a:gd name="connsiteY0" fmla="*/ 1302953 h 1446833"/>
              <a:gd name="connsiteX1" fmla="*/ 1042128 w 1042246"/>
              <a:gd name="connsiteY1" fmla="*/ 0 h 1446833"/>
              <a:gd name="connsiteX2" fmla="*/ 1042127 w 1042246"/>
              <a:gd name="connsiteY2" fmla="*/ 492920 h 1446833"/>
              <a:gd name="connsiteX3" fmla="*/ 1 w 1042246"/>
              <a:gd name="connsiteY3" fmla="*/ 1446833 h 1446833"/>
              <a:gd name="connsiteX4" fmla="*/ 89796 w 1042246"/>
              <a:gd name="connsiteY4" fmla="*/ 1302953 h 1446833"/>
              <a:gd name="connsiteX0" fmla="*/ 0 w 1053908"/>
              <a:gd name="connsiteY0" fmla="*/ 1292668 h 1446833"/>
              <a:gd name="connsiteX1" fmla="*/ 1053790 w 1053908"/>
              <a:gd name="connsiteY1" fmla="*/ 0 h 1446833"/>
              <a:gd name="connsiteX2" fmla="*/ 1053789 w 1053908"/>
              <a:gd name="connsiteY2" fmla="*/ 492920 h 1446833"/>
              <a:gd name="connsiteX3" fmla="*/ 11663 w 1053908"/>
              <a:gd name="connsiteY3" fmla="*/ 1446833 h 1446833"/>
              <a:gd name="connsiteX4" fmla="*/ 0 w 1053908"/>
              <a:gd name="connsiteY4" fmla="*/ 1292668 h 1446833"/>
              <a:gd name="connsiteX0" fmla="*/ 2368 w 1056276"/>
              <a:gd name="connsiteY0" fmla="*/ 1292668 h 1450261"/>
              <a:gd name="connsiteX1" fmla="*/ 1056158 w 1056276"/>
              <a:gd name="connsiteY1" fmla="*/ 0 h 1450261"/>
              <a:gd name="connsiteX2" fmla="*/ 1056157 w 1056276"/>
              <a:gd name="connsiteY2" fmla="*/ 492920 h 1450261"/>
              <a:gd name="connsiteX3" fmla="*/ 37 w 1056276"/>
              <a:gd name="connsiteY3" fmla="*/ 1450261 h 1450261"/>
              <a:gd name="connsiteX4" fmla="*/ 2368 w 1056276"/>
              <a:gd name="connsiteY4" fmla="*/ 1292668 h 1450261"/>
              <a:gd name="connsiteX0" fmla="*/ 2368 w 1056157"/>
              <a:gd name="connsiteY0" fmla="*/ 1292668 h 1450261"/>
              <a:gd name="connsiteX1" fmla="*/ 1035166 w 1056157"/>
              <a:gd name="connsiteY1" fmla="*/ 0 h 1450261"/>
              <a:gd name="connsiteX2" fmla="*/ 1056157 w 1056157"/>
              <a:gd name="connsiteY2" fmla="*/ 492920 h 1450261"/>
              <a:gd name="connsiteX3" fmla="*/ 37 w 1056157"/>
              <a:gd name="connsiteY3" fmla="*/ 1450261 h 1450261"/>
              <a:gd name="connsiteX4" fmla="*/ 2368 w 1056157"/>
              <a:gd name="connsiteY4" fmla="*/ 1292668 h 1450261"/>
              <a:gd name="connsiteX0" fmla="*/ 2368 w 1038664"/>
              <a:gd name="connsiteY0" fmla="*/ 1292668 h 1450261"/>
              <a:gd name="connsiteX1" fmla="*/ 1035166 w 1038664"/>
              <a:gd name="connsiteY1" fmla="*/ 0 h 1450261"/>
              <a:gd name="connsiteX2" fmla="*/ 1038664 w 1038664"/>
              <a:gd name="connsiteY2" fmla="*/ 492920 h 1450261"/>
              <a:gd name="connsiteX3" fmla="*/ 37 w 1038664"/>
              <a:gd name="connsiteY3" fmla="*/ 1450261 h 1450261"/>
              <a:gd name="connsiteX4" fmla="*/ 2368 w 1038664"/>
              <a:gd name="connsiteY4" fmla="*/ 1292668 h 1450261"/>
              <a:gd name="connsiteX0" fmla="*/ 2368 w 1035181"/>
              <a:gd name="connsiteY0" fmla="*/ 1292668 h 1450261"/>
              <a:gd name="connsiteX1" fmla="*/ 1035166 w 1035181"/>
              <a:gd name="connsiteY1" fmla="*/ 0 h 1450261"/>
              <a:gd name="connsiteX2" fmla="*/ 1028168 w 1035181"/>
              <a:gd name="connsiteY2" fmla="*/ 492920 h 1450261"/>
              <a:gd name="connsiteX3" fmla="*/ 37 w 1035181"/>
              <a:gd name="connsiteY3" fmla="*/ 1450261 h 1450261"/>
              <a:gd name="connsiteX4" fmla="*/ 2368 w 1035181"/>
              <a:gd name="connsiteY4" fmla="*/ 1292668 h 1450261"/>
              <a:gd name="connsiteX0" fmla="*/ 2368 w 1035284"/>
              <a:gd name="connsiteY0" fmla="*/ 1292668 h 1450261"/>
              <a:gd name="connsiteX1" fmla="*/ 1035166 w 1035284"/>
              <a:gd name="connsiteY1" fmla="*/ 0 h 1450261"/>
              <a:gd name="connsiteX2" fmla="*/ 1035165 w 1035284"/>
              <a:gd name="connsiteY2" fmla="*/ 489492 h 1450261"/>
              <a:gd name="connsiteX3" fmla="*/ 37 w 1035284"/>
              <a:gd name="connsiteY3" fmla="*/ 1450261 h 1450261"/>
              <a:gd name="connsiteX4" fmla="*/ 2368 w 1035284"/>
              <a:gd name="connsiteY4" fmla="*/ 1292668 h 1450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5284" h="1450261">
                <a:moveTo>
                  <a:pt x="2368" y="1292668"/>
                </a:moveTo>
                <a:lnTo>
                  <a:pt x="1035166" y="0"/>
                </a:lnTo>
                <a:cubicBezTo>
                  <a:pt x="1035578" y="142353"/>
                  <a:pt x="1034753" y="347139"/>
                  <a:pt x="1035165" y="489492"/>
                </a:cubicBezTo>
                <a:cubicBezTo>
                  <a:pt x="718110" y="812034"/>
                  <a:pt x="317092" y="1127719"/>
                  <a:pt x="37" y="1450261"/>
                </a:cubicBezTo>
                <a:cubicBezTo>
                  <a:pt x="-376" y="1352002"/>
                  <a:pt x="2781" y="1390927"/>
                  <a:pt x="2368" y="1292668"/>
                </a:cubicBezTo>
                <a:close/>
              </a:path>
            </a:pathLst>
          </a:custGeom>
          <a:gradFill>
            <a:gsLst>
              <a:gs pos="2186">
                <a:schemeClr val="accent2">
                  <a:lumMod val="60000"/>
                  <a:lumOff val="40000"/>
                </a:schemeClr>
              </a:gs>
              <a:gs pos="85000">
                <a:srgbClr val="F2B8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 dirty="0"/>
          </a:p>
        </p:txBody>
      </p:sp>
      <p:sp>
        <p:nvSpPr>
          <p:cNvPr id="17" name="Стрелка: вправо 16">
            <a:extLst>
              <a:ext uri="{FF2B5EF4-FFF2-40B4-BE49-F238E27FC236}">
                <a16:creationId xmlns:a16="http://schemas.microsoft.com/office/drawing/2014/main" id="{DE7E4442-278C-4749-8DE0-58D08ACB5938}"/>
              </a:ext>
            </a:extLst>
          </p:cNvPr>
          <p:cNvSpPr/>
          <p:nvPr/>
        </p:nvSpPr>
        <p:spPr>
          <a:xfrm>
            <a:off x="4710113" y="1471613"/>
            <a:ext cx="3932237" cy="1033462"/>
          </a:xfrm>
          <a:prstGeom prst="rightArrow">
            <a:avLst/>
          </a:prstGeom>
          <a:gradFill>
            <a:gsLst>
              <a:gs pos="4000">
                <a:srgbClr val="FFFF00"/>
              </a:gs>
              <a:gs pos="48000">
                <a:schemeClr val="accent3">
                  <a:lumMod val="60000"/>
                  <a:lumOff val="40000"/>
                </a:schemeClr>
              </a:gs>
              <a:gs pos="90000">
                <a:schemeClr val="accent2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1EDF886-915A-4A59-B220-D13D9BD80452}"/>
              </a:ext>
            </a:extLst>
          </p:cNvPr>
          <p:cNvSpPr/>
          <p:nvPr/>
        </p:nvSpPr>
        <p:spPr>
          <a:xfrm>
            <a:off x="2624138" y="2697163"/>
            <a:ext cx="841375" cy="171450"/>
          </a:xfrm>
          <a:prstGeom prst="rect">
            <a:avLst/>
          </a:prstGeom>
          <a:gradFill>
            <a:gsLst>
              <a:gs pos="91000">
                <a:srgbClr val="92D050"/>
              </a:gs>
              <a:gs pos="28000">
                <a:srgbClr val="92D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19" name="Прямоугольник 27">
            <a:extLst>
              <a:ext uri="{FF2B5EF4-FFF2-40B4-BE49-F238E27FC236}">
                <a16:creationId xmlns:a16="http://schemas.microsoft.com/office/drawing/2014/main" id="{1EA15B51-55E9-42D3-A9F4-6D9F3E69508F}"/>
              </a:ext>
            </a:extLst>
          </p:cNvPr>
          <p:cNvSpPr/>
          <p:nvPr/>
        </p:nvSpPr>
        <p:spPr>
          <a:xfrm>
            <a:off x="3487738" y="650875"/>
            <a:ext cx="1166812" cy="2197100"/>
          </a:xfrm>
          <a:custGeom>
            <a:avLst/>
            <a:gdLst>
              <a:gd name="connsiteX0" fmla="*/ 0 w 1886552"/>
              <a:gd name="connsiteY0" fmla="*/ 0 h 732594"/>
              <a:gd name="connsiteX1" fmla="*/ 1886552 w 1886552"/>
              <a:gd name="connsiteY1" fmla="*/ 0 h 732594"/>
              <a:gd name="connsiteX2" fmla="*/ 1886552 w 1886552"/>
              <a:gd name="connsiteY2" fmla="*/ 732594 h 732594"/>
              <a:gd name="connsiteX3" fmla="*/ 0 w 1886552"/>
              <a:gd name="connsiteY3" fmla="*/ 732594 h 732594"/>
              <a:gd name="connsiteX4" fmla="*/ 0 w 1886552"/>
              <a:gd name="connsiteY4" fmla="*/ 0 h 732594"/>
              <a:gd name="connsiteX0" fmla="*/ 48126 w 1934678"/>
              <a:gd name="connsiteY0" fmla="*/ 0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48126 w 1934678"/>
              <a:gd name="connsiteY4" fmla="*/ 0 h 1945377"/>
              <a:gd name="connsiteX0" fmla="*/ 77001 w 1934678"/>
              <a:gd name="connsiteY0" fmla="*/ 1424539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77001 w 1934678"/>
              <a:gd name="connsiteY4" fmla="*/ 1424539 h 1945377"/>
              <a:gd name="connsiteX0" fmla="*/ 48125 w 1934678"/>
              <a:gd name="connsiteY0" fmla="*/ 1617044 h 1945377"/>
              <a:gd name="connsiteX1" fmla="*/ 1934678 w 1934678"/>
              <a:gd name="connsiteY1" fmla="*/ 0 h 1945377"/>
              <a:gd name="connsiteX2" fmla="*/ 1934678 w 1934678"/>
              <a:gd name="connsiteY2" fmla="*/ 732594 h 1945377"/>
              <a:gd name="connsiteX3" fmla="*/ 0 w 1934678"/>
              <a:gd name="connsiteY3" fmla="*/ 1945377 h 1945377"/>
              <a:gd name="connsiteX4" fmla="*/ 48125 w 1934678"/>
              <a:gd name="connsiteY4" fmla="*/ 1617044 h 1945377"/>
              <a:gd name="connsiteX0" fmla="*/ 48125 w 1982805"/>
              <a:gd name="connsiteY0" fmla="*/ 1617044 h 1945377"/>
              <a:gd name="connsiteX1" fmla="*/ 1934678 w 1982805"/>
              <a:gd name="connsiteY1" fmla="*/ 0 h 1945377"/>
              <a:gd name="connsiteX2" fmla="*/ 1982805 w 1982805"/>
              <a:gd name="connsiteY2" fmla="*/ 414960 h 1945377"/>
              <a:gd name="connsiteX3" fmla="*/ 0 w 1982805"/>
              <a:gd name="connsiteY3" fmla="*/ 1945377 h 1945377"/>
              <a:gd name="connsiteX4" fmla="*/ 48125 w 1982805"/>
              <a:gd name="connsiteY4" fmla="*/ 1617044 h 1945377"/>
              <a:gd name="connsiteX0" fmla="*/ 0 w 1992432"/>
              <a:gd name="connsiteY0" fmla="*/ 1617044 h 1945377"/>
              <a:gd name="connsiteX1" fmla="*/ 1944305 w 1992432"/>
              <a:gd name="connsiteY1" fmla="*/ 0 h 1945377"/>
              <a:gd name="connsiteX2" fmla="*/ 1992432 w 1992432"/>
              <a:gd name="connsiteY2" fmla="*/ 414960 h 1945377"/>
              <a:gd name="connsiteX3" fmla="*/ 9627 w 1992432"/>
              <a:gd name="connsiteY3" fmla="*/ 1945377 h 1945377"/>
              <a:gd name="connsiteX4" fmla="*/ 0 w 1992432"/>
              <a:gd name="connsiteY4" fmla="*/ 1617044 h 1945377"/>
              <a:gd name="connsiteX0" fmla="*/ 0 w 1992432"/>
              <a:gd name="connsiteY0" fmla="*/ 1645920 h 1974253"/>
              <a:gd name="connsiteX1" fmla="*/ 1982806 w 1992432"/>
              <a:gd name="connsiteY1" fmla="*/ 0 h 1974253"/>
              <a:gd name="connsiteX2" fmla="*/ 1992432 w 1992432"/>
              <a:gd name="connsiteY2" fmla="*/ 443836 h 1974253"/>
              <a:gd name="connsiteX3" fmla="*/ 9627 w 1992432"/>
              <a:gd name="connsiteY3" fmla="*/ 1974253 h 1974253"/>
              <a:gd name="connsiteX4" fmla="*/ 0 w 1992432"/>
              <a:gd name="connsiteY4" fmla="*/ 1645920 h 1974253"/>
              <a:gd name="connsiteX0" fmla="*/ 0 w 1992432"/>
              <a:gd name="connsiteY0" fmla="*/ 1645920 h 1907141"/>
              <a:gd name="connsiteX1" fmla="*/ 1982806 w 1992432"/>
              <a:gd name="connsiteY1" fmla="*/ 0 h 1907141"/>
              <a:gd name="connsiteX2" fmla="*/ 1992432 w 1992432"/>
              <a:gd name="connsiteY2" fmla="*/ 443836 h 1907141"/>
              <a:gd name="connsiteX3" fmla="*/ 9627 w 1992432"/>
              <a:gd name="connsiteY3" fmla="*/ 1907141 h 1907141"/>
              <a:gd name="connsiteX4" fmla="*/ 0 w 1992432"/>
              <a:gd name="connsiteY4" fmla="*/ 1645920 h 1907141"/>
              <a:gd name="connsiteX0" fmla="*/ 7151 w 1999583"/>
              <a:gd name="connsiteY0" fmla="*/ 1645920 h 1932308"/>
              <a:gd name="connsiteX1" fmla="*/ 1989957 w 1999583"/>
              <a:gd name="connsiteY1" fmla="*/ 0 h 1932308"/>
              <a:gd name="connsiteX2" fmla="*/ 1999583 w 1999583"/>
              <a:gd name="connsiteY2" fmla="*/ 443836 h 1932308"/>
              <a:gd name="connsiteX3" fmla="*/ 0 w 1999583"/>
              <a:gd name="connsiteY3" fmla="*/ 1932308 h 1932308"/>
              <a:gd name="connsiteX4" fmla="*/ 7151 w 1999583"/>
              <a:gd name="connsiteY4" fmla="*/ 1645920 h 1932308"/>
              <a:gd name="connsiteX0" fmla="*/ 7151 w 1991194"/>
              <a:gd name="connsiteY0" fmla="*/ 1645920 h 1932308"/>
              <a:gd name="connsiteX1" fmla="*/ 1989957 w 1991194"/>
              <a:gd name="connsiteY1" fmla="*/ 0 h 1932308"/>
              <a:gd name="connsiteX2" fmla="*/ 1991194 w 1991194"/>
              <a:gd name="connsiteY2" fmla="*/ 418669 h 1932308"/>
              <a:gd name="connsiteX3" fmla="*/ 0 w 1991194"/>
              <a:gd name="connsiteY3" fmla="*/ 1932308 h 1932308"/>
              <a:gd name="connsiteX4" fmla="*/ 7151 w 1991194"/>
              <a:gd name="connsiteY4" fmla="*/ 1645920 h 1932308"/>
              <a:gd name="connsiteX0" fmla="*/ 0 w 1992234"/>
              <a:gd name="connsiteY0" fmla="*/ 1613151 h 1932308"/>
              <a:gd name="connsiteX1" fmla="*/ 1990997 w 1992234"/>
              <a:gd name="connsiteY1" fmla="*/ 0 h 1932308"/>
              <a:gd name="connsiteX2" fmla="*/ 1992234 w 1992234"/>
              <a:gd name="connsiteY2" fmla="*/ 418669 h 1932308"/>
              <a:gd name="connsiteX3" fmla="*/ 1040 w 1992234"/>
              <a:gd name="connsiteY3" fmla="*/ 1932308 h 1932308"/>
              <a:gd name="connsiteX4" fmla="*/ 0 w 1992234"/>
              <a:gd name="connsiteY4" fmla="*/ 1613151 h 1932308"/>
              <a:gd name="connsiteX0" fmla="*/ 0 w 1992234"/>
              <a:gd name="connsiteY0" fmla="*/ 1613151 h 1883154"/>
              <a:gd name="connsiteX1" fmla="*/ 1990997 w 1992234"/>
              <a:gd name="connsiteY1" fmla="*/ 0 h 1883154"/>
              <a:gd name="connsiteX2" fmla="*/ 1992234 w 1992234"/>
              <a:gd name="connsiteY2" fmla="*/ 418669 h 1883154"/>
              <a:gd name="connsiteX3" fmla="*/ 1040 w 1992234"/>
              <a:gd name="connsiteY3" fmla="*/ 1883154 h 1883154"/>
              <a:gd name="connsiteX4" fmla="*/ 0 w 1992234"/>
              <a:gd name="connsiteY4" fmla="*/ 1613151 h 1883154"/>
              <a:gd name="connsiteX0" fmla="*/ 41914 w 2034148"/>
              <a:gd name="connsiteY0" fmla="*/ 1613151 h 1904634"/>
              <a:gd name="connsiteX1" fmla="*/ 2032911 w 2034148"/>
              <a:gd name="connsiteY1" fmla="*/ 0 h 1904634"/>
              <a:gd name="connsiteX2" fmla="*/ 2034148 w 2034148"/>
              <a:gd name="connsiteY2" fmla="*/ 418669 h 1904634"/>
              <a:gd name="connsiteX3" fmla="*/ 2 w 2034148"/>
              <a:gd name="connsiteY3" fmla="*/ 1904634 h 1904634"/>
              <a:gd name="connsiteX4" fmla="*/ 41914 w 2034148"/>
              <a:gd name="connsiteY4" fmla="*/ 1613151 h 1904634"/>
              <a:gd name="connsiteX0" fmla="*/ 5111 w 2034161"/>
              <a:gd name="connsiteY0" fmla="*/ 1588603 h 1904634"/>
              <a:gd name="connsiteX1" fmla="*/ 2032924 w 2034161"/>
              <a:gd name="connsiteY1" fmla="*/ 0 h 1904634"/>
              <a:gd name="connsiteX2" fmla="*/ 2034161 w 2034161"/>
              <a:gd name="connsiteY2" fmla="*/ 418669 h 1904634"/>
              <a:gd name="connsiteX3" fmla="*/ 15 w 2034161"/>
              <a:gd name="connsiteY3" fmla="*/ 1904634 h 1904634"/>
              <a:gd name="connsiteX4" fmla="*/ 5111 w 2034161"/>
              <a:gd name="connsiteY4" fmla="*/ 1588603 h 1904634"/>
              <a:gd name="connsiteX0" fmla="*/ 5111 w 2034161"/>
              <a:gd name="connsiteY0" fmla="*/ 1597808 h 1904634"/>
              <a:gd name="connsiteX1" fmla="*/ 2032924 w 2034161"/>
              <a:gd name="connsiteY1" fmla="*/ 0 h 1904634"/>
              <a:gd name="connsiteX2" fmla="*/ 2034161 w 2034161"/>
              <a:gd name="connsiteY2" fmla="*/ 418669 h 1904634"/>
              <a:gd name="connsiteX3" fmla="*/ 15 w 2034161"/>
              <a:gd name="connsiteY3" fmla="*/ 1904634 h 1904634"/>
              <a:gd name="connsiteX4" fmla="*/ 5111 w 2034161"/>
              <a:gd name="connsiteY4" fmla="*/ 1597808 h 1904634"/>
              <a:gd name="connsiteX0" fmla="*/ 2059 w 2031109"/>
              <a:gd name="connsiteY0" fmla="*/ 1597808 h 1895428"/>
              <a:gd name="connsiteX1" fmla="*/ 2029872 w 2031109"/>
              <a:gd name="connsiteY1" fmla="*/ 0 h 1895428"/>
              <a:gd name="connsiteX2" fmla="*/ 2031109 w 2031109"/>
              <a:gd name="connsiteY2" fmla="*/ 418669 h 1895428"/>
              <a:gd name="connsiteX3" fmla="*/ 31 w 2031109"/>
              <a:gd name="connsiteY3" fmla="*/ 1895428 h 1895428"/>
              <a:gd name="connsiteX4" fmla="*/ 2059 w 2031109"/>
              <a:gd name="connsiteY4" fmla="*/ 1597808 h 1895428"/>
              <a:gd name="connsiteX0" fmla="*/ 11239 w 2040289"/>
              <a:gd name="connsiteY0" fmla="*/ 1597808 h 1907702"/>
              <a:gd name="connsiteX1" fmla="*/ 2039052 w 2040289"/>
              <a:gd name="connsiteY1" fmla="*/ 0 h 1907702"/>
              <a:gd name="connsiteX2" fmla="*/ 2040289 w 2040289"/>
              <a:gd name="connsiteY2" fmla="*/ 418669 h 1907702"/>
              <a:gd name="connsiteX3" fmla="*/ 7 w 2040289"/>
              <a:gd name="connsiteY3" fmla="*/ 1907702 h 1907702"/>
              <a:gd name="connsiteX4" fmla="*/ 11239 w 2040289"/>
              <a:gd name="connsiteY4" fmla="*/ 1597808 h 1907702"/>
              <a:gd name="connsiteX0" fmla="*/ 8174 w 2037224"/>
              <a:gd name="connsiteY0" fmla="*/ 1597808 h 1904634"/>
              <a:gd name="connsiteX1" fmla="*/ 2035987 w 2037224"/>
              <a:gd name="connsiteY1" fmla="*/ 0 h 1904634"/>
              <a:gd name="connsiteX2" fmla="*/ 2037224 w 2037224"/>
              <a:gd name="connsiteY2" fmla="*/ 418669 h 1904634"/>
              <a:gd name="connsiteX3" fmla="*/ 10 w 2037224"/>
              <a:gd name="connsiteY3" fmla="*/ 1904634 h 1904634"/>
              <a:gd name="connsiteX4" fmla="*/ 8174 w 2037224"/>
              <a:gd name="connsiteY4" fmla="*/ 1597808 h 1904634"/>
              <a:gd name="connsiteX0" fmla="*/ 5112 w 2034162"/>
              <a:gd name="connsiteY0" fmla="*/ 1597808 h 1898497"/>
              <a:gd name="connsiteX1" fmla="*/ 2032925 w 2034162"/>
              <a:gd name="connsiteY1" fmla="*/ 0 h 1898497"/>
              <a:gd name="connsiteX2" fmla="*/ 2034162 w 2034162"/>
              <a:gd name="connsiteY2" fmla="*/ 418669 h 1898497"/>
              <a:gd name="connsiteX3" fmla="*/ 16 w 2034162"/>
              <a:gd name="connsiteY3" fmla="*/ 1898497 h 1898497"/>
              <a:gd name="connsiteX4" fmla="*/ 5112 w 2034162"/>
              <a:gd name="connsiteY4" fmla="*/ 1597808 h 1898497"/>
              <a:gd name="connsiteX0" fmla="*/ 5112 w 2034162"/>
              <a:gd name="connsiteY0" fmla="*/ 1597808 h 1901565"/>
              <a:gd name="connsiteX1" fmla="*/ 2032925 w 2034162"/>
              <a:gd name="connsiteY1" fmla="*/ 0 h 1901565"/>
              <a:gd name="connsiteX2" fmla="*/ 2034162 w 2034162"/>
              <a:gd name="connsiteY2" fmla="*/ 418669 h 1901565"/>
              <a:gd name="connsiteX3" fmla="*/ 16 w 2034162"/>
              <a:gd name="connsiteY3" fmla="*/ 1901565 h 1901565"/>
              <a:gd name="connsiteX4" fmla="*/ 5112 w 2034162"/>
              <a:gd name="connsiteY4" fmla="*/ 1597808 h 1901565"/>
              <a:gd name="connsiteX0" fmla="*/ 5112 w 2034162"/>
              <a:gd name="connsiteY0" fmla="*/ 1610082 h 1913839"/>
              <a:gd name="connsiteX1" fmla="*/ 2032925 w 2034162"/>
              <a:gd name="connsiteY1" fmla="*/ 0 h 1913839"/>
              <a:gd name="connsiteX2" fmla="*/ 2034162 w 2034162"/>
              <a:gd name="connsiteY2" fmla="*/ 430943 h 1913839"/>
              <a:gd name="connsiteX3" fmla="*/ 16 w 2034162"/>
              <a:gd name="connsiteY3" fmla="*/ 1913839 h 1913839"/>
              <a:gd name="connsiteX4" fmla="*/ 5112 w 2034162"/>
              <a:gd name="connsiteY4" fmla="*/ 1610082 h 1913839"/>
              <a:gd name="connsiteX0" fmla="*/ 5112 w 2034162"/>
              <a:gd name="connsiteY0" fmla="*/ 1408920 h 1712677"/>
              <a:gd name="connsiteX1" fmla="*/ 894886 w 2034162"/>
              <a:gd name="connsiteY1" fmla="*/ 0 h 1712677"/>
              <a:gd name="connsiteX2" fmla="*/ 2034162 w 2034162"/>
              <a:gd name="connsiteY2" fmla="*/ 229781 h 1712677"/>
              <a:gd name="connsiteX3" fmla="*/ 16 w 2034162"/>
              <a:gd name="connsiteY3" fmla="*/ 1712677 h 1712677"/>
              <a:gd name="connsiteX4" fmla="*/ 5112 w 2034162"/>
              <a:gd name="connsiteY4" fmla="*/ 1408920 h 1712677"/>
              <a:gd name="connsiteX0" fmla="*/ 5112 w 999134"/>
              <a:gd name="connsiteY0" fmla="*/ 1408920 h 1712677"/>
              <a:gd name="connsiteX1" fmla="*/ 894886 w 999134"/>
              <a:gd name="connsiteY1" fmla="*/ 0 h 1712677"/>
              <a:gd name="connsiteX2" fmla="*/ 999134 w 999134"/>
              <a:gd name="connsiteY2" fmla="*/ 416224 h 1712677"/>
              <a:gd name="connsiteX3" fmla="*/ 16 w 999134"/>
              <a:gd name="connsiteY3" fmla="*/ 1712677 h 1712677"/>
              <a:gd name="connsiteX4" fmla="*/ 5112 w 999134"/>
              <a:gd name="connsiteY4" fmla="*/ 1408920 h 1712677"/>
              <a:gd name="connsiteX0" fmla="*/ 5112 w 925554"/>
              <a:gd name="connsiteY0" fmla="*/ 1408920 h 1712677"/>
              <a:gd name="connsiteX1" fmla="*/ 894886 w 925554"/>
              <a:gd name="connsiteY1" fmla="*/ 0 h 1712677"/>
              <a:gd name="connsiteX2" fmla="*/ 925554 w 925554"/>
              <a:gd name="connsiteY2" fmla="*/ 470195 h 1712677"/>
              <a:gd name="connsiteX3" fmla="*/ 16 w 925554"/>
              <a:gd name="connsiteY3" fmla="*/ 1712677 h 1712677"/>
              <a:gd name="connsiteX4" fmla="*/ 5112 w 925554"/>
              <a:gd name="connsiteY4" fmla="*/ 1408920 h 1712677"/>
              <a:gd name="connsiteX0" fmla="*/ 0 w 920442"/>
              <a:gd name="connsiteY0" fmla="*/ 1408920 h 1702865"/>
              <a:gd name="connsiteX1" fmla="*/ 889774 w 920442"/>
              <a:gd name="connsiteY1" fmla="*/ 0 h 1702865"/>
              <a:gd name="connsiteX2" fmla="*/ 920442 w 920442"/>
              <a:gd name="connsiteY2" fmla="*/ 470195 h 1702865"/>
              <a:gd name="connsiteX3" fmla="*/ 19430 w 920442"/>
              <a:gd name="connsiteY3" fmla="*/ 1702865 h 1702865"/>
              <a:gd name="connsiteX4" fmla="*/ 0 w 920442"/>
              <a:gd name="connsiteY4" fmla="*/ 1408920 h 1702865"/>
              <a:gd name="connsiteX0" fmla="*/ 0 w 920442"/>
              <a:gd name="connsiteY0" fmla="*/ 1389294 h 1683239"/>
              <a:gd name="connsiteX1" fmla="*/ 904490 w 920442"/>
              <a:gd name="connsiteY1" fmla="*/ 0 h 1683239"/>
              <a:gd name="connsiteX2" fmla="*/ 920442 w 920442"/>
              <a:gd name="connsiteY2" fmla="*/ 450569 h 1683239"/>
              <a:gd name="connsiteX3" fmla="*/ 19430 w 920442"/>
              <a:gd name="connsiteY3" fmla="*/ 1683239 h 1683239"/>
              <a:gd name="connsiteX4" fmla="*/ 0 w 920442"/>
              <a:gd name="connsiteY4" fmla="*/ 1389294 h 1683239"/>
              <a:gd name="connsiteX0" fmla="*/ 0 w 920442"/>
              <a:gd name="connsiteY0" fmla="*/ 1389294 h 1683239"/>
              <a:gd name="connsiteX1" fmla="*/ 904490 w 920442"/>
              <a:gd name="connsiteY1" fmla="*/ 0 h 1683239"/>
              <a:gd name="connsiteX2" fmla="*/ 920442 w 920442"/>
              <a:gd name="connsiteY2" fmla="*/ 450569 h 1683239"/>
              <a:gd name="connsiteX3" fmla="*/ 9620 w 920442"/>
              <a:gd name="connsiteY3" fmla="*/ 1683239 h 1683239"/>
              <a:gd name="connsiteX4" fmla="*/ 0 w 920442"/>
              <a:gd name="connsiteY4" fmla="*/ 1389294 h 1683239"/>
              <a:gd name="connsiteX0" fmla="*/ 0 w 925348"/>
              <a:gd name="connsiteY0" fmla="*/ 1457984 h 1683239"/>
              <a:gd name="connsiteX1" fmla="*/ 909396 w 925348"/>
              <a:gd name="connsiteY1" fmla="*/ 0 h 1683239"/>
              <a:gd name="connsiteX2" fmla="*/ 925348 w 925348"/>
              <a:gd name="connsiteY2" fmla="*/ 450569 h 1683239"/>
              <a:gd name="connsiteX3" fmla="*/ 14526 w 925348"/>
              <a:gd name="connsiteY3" fmla="*/ 1683239 h 1683239"/>
              <a:gd name="connsiteX4" fmla="*/ 0 w 925348"/>
              <a:gd name="connsiteY4" fmla="*/ 1457984 h 1683239"/>
              <a:gd name="connsiteX0" fmla="*/ 0 w 925348"/>
              <a:gd name="connsiteY0" fmla="*/ 1457984 h 1668519"/>
              <a:gd name="connsiteX1" fmla="*/ 909396 w 925348"/>
              <a:gd name="connsiteY1" fmla="*/ 0 h 1668519"/>
              <a:gd name="connsiteX2" fmla="*/ 925348 w 925348"/>
              <a:gd name="connsiteY2" fmla="*/ 450569 h 1668519"/>
              <a:gd name="connsiteX3" fmla="*/ 14526 w 925348"/>
              <a:gd name="connsiteY3" fmla="*/ 1668519 h 1668519"/>
              <a:gd name="connsiteX4" fmla="*/ 0 w 925348"/>
              <a:gd name="connsiteY4" fmla="*/ 1457984 h 1668519"/>
              <a:gd name="connsiteX0" fmla="*/ 5111 w 930459"/>
              <a:gd name="connsiteY0" fmla="*/ 1457984 h 1668519"/>
              <a:gd name="connsiteX1" fmla="*/ 914507 w 930459"/>
              <a:gd name="connsiteY1" fmla="*/ 0 h 1668519"/>
              <a:gd name="connsiteX2" fmla="*/ 930459 w 930459"/>
              <a:gd name="connsiteY2" fmla="*/ 450569 h 1668519"/>
              <a:gd name="connsiteX3" fmla="*/ 15 w 930459"/>
              <a:gd name="connsiteY3" fmla="*/ 1668519 h 1668519"/>
              <a:gd name="connsiteX4" fmla="*/ 5111 w 930459"/>
              <a:gd name="connsiteY4" fmla="*/ 1457984 h 1668519"/>
              <a:gd name="connsiteX0" fmla="*/ 274 w 925622"/>
              <a:gd name="connsiteY0" fmla="*/ 1457984 h 1668519"/>
              <a:gd name="connsiteX1" fmla="*/ 909670 w 925622"/>
              <a:gd name="connsiteY1" fmla="*/ 0 h 1668519"/>
              <a:gd name="connsiteX2" fmla="*/ 925622 w 925622"/>
              <a:gd name="connsiteY2" fmla="*/ 450569 h 1668519"/>
              <a:gd name="connsiteX3" fmla="*/ 83 w 925622"/>
              <a:gd name="connsiteY3" fmla="*/ 1668519 h 1668519"/>
              <a:gd name="connsiteX4" fmla="*/ 274 w 925622"/>
              <a:gd name="connsiteY4" fmla="*/ 1457984 h 1668519"/>
              <a:gd name="connsiteX0" fmla="*/ 5113 w 925555"/>
              <a:gd name="connsiteY0" fmla="*/ 1448171 h 1668519"/>
              <a:gd name="connsiteX1" fmla="*/ 909603 w 925555"/>
              <a:gd name="connsiteY1" fmla="*/ 0 h 1668519"/>
              <a:gd name="connsiteX2" fmla="*/ 925555 w 925555"/>
              <a:gd name="connsiteY2" fmla="*/ 450569 h 1668519"/>
              <a:gd name="connsiteX3" fmla="*/ 16 w 925555"/>
              <a:gd name="connsiteY3" fmla="*/ 1668519 h 1668519"/>
              <a:gd name="connsiteX4" fmla="*/ 5113 w 925555"/>
              <a:gd name="connsiteY4" fmla="*/ 1448171 h 1668519"/>
              <a:gd name="connsiteX0" fmla="*/ 0 w 920442"/>
              <a:gd name="connsiteY0" fmla="*/ 1448171 h 1658706"/>
              <a:gd name="connsiteX1" fmla="*/ 904490 w 920442"/>
              <a:gd name="connsiteY1" fmla="*/ 0 h 1658706"/>
              <a:gd name="connsiteX2" fmla="*/ 920442 w 920442"/>
              <a:gd name="connsiteY2" fmla="*/ 450569 h 1658706"/>
              <a:gd name="connsiteX3" fmla="*/ 14524 w 920442"/>
              <a:gd name="connsiteY3" fmla="*/ 1658706 h 1658706"/>
              <a:gd name="connsiteX4" fmla="*/ 0 w 920442"/>
              <a:gd name="connsiteY4" fmla="*/ 1448171 h 1658706"/>
              <a:gd name="connsiteX0" fmla="*/ 0 w 920442"/>
              <a:gd name="connsiteY0" fmla="*/ 1448171 h 1658706"/>
              <a:gd name="connsiteX1" fmla="*/ 904490 w 920442"/>
              <a:gd name="connsiteY1" fmla="*/ 0 h 1658706"/>
              <a:gd name="connsiteX2" fmla="*/ 920442 w 920442"/>
              <a:gd name="connsiteY2" fmla="*/ 450569 h 1658706"/>
              <a:gd name="connsiteX3" fmla="*/ 9619 w 920442"/>
              <a:gd name="connsiteY3" fmla="*/ 1658706 h 1658706"/>
              <a:gd name="connsiteX4" fmla="*/ 0 w 920442"/>
              <a:gd name="connsiteY4" fmla="*/ 1448171 h 1658706"/>
              <a:gd name="connsiteX0" fmla="*/ 273 w 920715"/>
              <a:gd name="connsiteY0" fmla="*/ 1448171 h 1653800"/>
              <a:gd name="connsiteX1" fmla="*/ 904763 w 920715"/>
              <a:gd name="connsiteY1" fmla="*/ 0 h 1653800"/>
              <a:gd name="connsiteX2" fmla="*/ 920715 w 920715"/>
              <a:gd name="connsiteY2" fmla="*/ 450569 h 1653800"/>
              <a:gd name="connsiteX3" fmla="*/ 82 w 920715"/>
              <a:gd name="connsiteY3" fmla="*/ 1653800 h 1653800"/>
              <a:gd name="connsiteX4" fmla="*/ 273 w 920715"/>
              <a:gd name="connsiteY4" fmla="*/ 1448171 h 1653800"/>
              <a:gd name="connsiteX0" fmla="*/ 5111 w 925553"/>
              <a:gd name="connsiteY0" fmla="*/ 1448171 h 1634174"/>
              <a:gd name="connsiteX1" fmla="*/ 909601 w 925553"/>
              <a:gd name="connsiteY1" fmla="*/ 0 h 1634174"/>
              <a:gd name="connsiteX2" fmla="*/ 925553 w 925553"/>
              <a:gd name="connsiteY2" fmla="*/ 450569 h 1634174"/>
              <a:gd name="connsiteX3" fmla="*/ 15 w 925553"/>
              <a:gd name="connsiteY3" fmla="*/ 1634174 h 1634174"/>
              <a:gd name="connsiteX4" fmla="*/ 5111 w 925553"/>
              <a:gd name="connsiteY4" fmla="*/ 1448171 h 1634174"/>
              <a:gd name="connsiteX0" fmla="*/ 5111 w 925553"/>
              <a:gd name="connsiteY0" fmla="*/ 1448171 h 1604736"/>
              <a:gd name="connsiteX1" fmla="*/ 909601 w 925553"/>
              <a:gd name="connsiteY1" fmla="*/ 0 h 1604736"/>
              <a:gd name="connsiteX2" fmla="*/ 925553 w 925553"/>
              <a:gd name="connsiteY2" fmla="*/ 450569 h 1604736"/>
              <a:gd name="connsiteX3" fmla="*/ 15 w 925553"/>
              <a:gd name="connsiteY3" fmla="*/ 1604736 h 1604736"/>
              <a:gd name="connsiteX4" fmla="*/ 5111 w 925553"/>
              <a:gd name="connsiteY4" fmla="*/ 1448171 h 1604736"/>
              <a:gd name="connsiteX0" fmla="*/ 5111 w 925553"/>
              <a:gd name="connsiteY0" fmla="*/ 1448171 h 1619455"/>
              <a:gd name="connsiteX1" fmla="*/ 909601 w 925553"/>
              <a:gd name="connsiteY1" fmla="*/ 0 h 1619455"/>
              <a:gd name="connsiteX2" fmla="*/ 925553 w 925553"/>
              <a:gd name="connsiteY2" fmla="*/ 450569 h 1619455"/>
              <a:gd name="connsiteX3" fmla="*/ 15 w 925553"/>
              <a:gd name="connsiteY3" fmla="*/ 1619455 h 1619455"/>
              <a:gd name="connsiteX4" fmla="*/ 5111 w 925553"/>
              <a:gd name="connsiteY4" fmla="*/ 1448171 h 1619455"/>
              <a:gd name="connsiteX0" fmla="*/ 5111 w 925553"/>
              <a:gd name="connsiteY0" fmla="*/ 1448171 h 1614548"/>
              <a:gd name="connsiteX1" fmla="*/ 909601 w 925553"/>
              <a:gd name="connsiteY1" fmla="*/ 0 h 1614548"/>
              <a:gd name="connsiteX2" fmla="*/ 925553 w 925553"/>
              <a:gd name="connsiteY2" fmla="*/ 450569 h 1614548"/>
              <a:gd name="connsiteX3" fmla="*/ 15 w 925553"/>
              <a:gd name="connsiteY3" fmla="*/ 1614548 h 1614548"/>
              <a:gd name="connsiteX4" fmla="*/ 5111 w 925553"/>
              <a:gd name="connsiteY4" fmla="*/ 1448171 h 1614548"/>
              <a:gd name="connsiteX0" fmla="*/ 5111 w 925553"/>
              <a:gd name="connsiteY0" fmla="*/ 1448171 h 1609641"/>
              <a:gd name="connsiteX1" fmla="*/ 909601 w 925553"/>
              <a:gd name="connsiteY1" fmla="*/ 0 h 1609641"/>
              <a:gd name="connsiteX2" fmla="*/ 925553 w 925553"/>
              <a:gd name="connsiteY2" fmla="*/ 450569 h 1609641"/>
              <a:gd name="connsiteX3" fmla="*/ 15 w 925553"/>
              <a:gd name="connsiteY3" fmla="*/ 1609641 h 1609641"/>
              <a:gd name="connsiteX4" fmla="*/ 5111 w 925553"/>
              <a:gd name="connsiteY4" fmla="*/ 1448171 h 1609641"/>
              <a:gd name="connsiteX0" fmla="*/ 5111 w 925553"/>
              <a:gd name="connsiteY0" fmla="*/ 1418733 h 1580203"/>
              <a:gd name="connsiteX1" fmla="*/ 909601 w 925553"/>
              <a:gd name="connsiteY1" fmla="*/ 0 h 1580203"/>
              <a:gd name="connsiteX2" fmla="*/ 925553 w 925553"/>
              <a:gd name="connsiteY2" fmla="*/ 421131 h 1580203"/>
              <a:gd name="connsiteX3" fmla="*/ 15 w 925553"/>
              <a:gd name="connsiteY3" fmla="*/ 1580203 h 1580203"/>
              <a:gd name="connsiteX4" fmla="*/ 5111 w 925553"/>
              <a:gd name="connsiteY4" fmla="*/ 1418733 h 1580203"/>
              <a:gd name="connsiteX0" fmla="*/ 5111 w 925553"/>
              <a:gd name="connsiteY0" fmla="*/ 1438358 h 1599828"/>
              <a:gd name="connsiteX1" fmla="*/ 909601 w 925553"/>
              <a:gd name="connsiteY1" fmla="*/ 0 h 1599828"/>
              <a:gd name="connsiteX2" fmla="*/ 925553 w 925553"/>
              <a:gd name="connsiteY2" fmla="*/ 440756 h 1599828"/>
              <a:gd name="connsiteX3" fmla="*/ 15 w 925553"/>
              <a:gd name="connsiteY3" fmla="*/ 1599828 h 1599828"/>
              <a:gd name="connsiteX4" fmla="*/ 5111 w 925553"/>
              <a:gd name="connsiteY4" fmla="*/ 1438358 h 1599828"/>
              <a:gd name="connsiteX0" fmla="*/ 5111 w 933744"/>
              <a:gd name="connsiteY0" fmla="*/ 2009536 h 2171006"/>
              <a:gd name="connsiteX1" fmla="*/ 933731 w 933744"/>
              <a:gd name="connsiteY1" fmla="*/ 0 h 2171006"/>
              <a:gd name="connsiteX2" fmla="*/ 925553 w 933744"/>
              <a:gd name="connsiteY2" fmla="*/ 1011934 h 2171006"/>
              <a:gd name="connsiteX3" fmla="*/ 15 w 933744"/>
              <a:gd name="connsiteY3" fmla="*/ 2171006 h 2171006"/>
              <a:gd name="connsiteX4" fmla="*/ 5111 w 933744"/>
              <a:gd name="connsiteY4" fmla="*/ 2009536 h 2171006"/>
              <a:gd name="connsiteX0" fmla="*/ 5111 w 937618"/>
              <a:gd name="connsiteY0" fmla="*/ 2009536 h 2171006"/>
              <a:gd name="connsiteX1" fmla="*/ 933731 w 937618"/>
              <a:gd name="connsiteY1" fmla="*/ 0 h 2171006"/>
              <a:gd name="connsiteX2" fmla="*/ 937618 w 937618"/>
              <a:gd name="connsiteY2" fmla="*/ 501092 h 2171006"/>
              <a:gd name="connsiteX3" fmla="*/ 15 w 937618"/>
              <a:gd name="connsiteY3" fmla="*/ 2171006 h 2171006"/>
              <a:gd name="connsiteX4" fmla="*/ 5111 w 937618"/>
              <a:gd name="connsiteY4" fmla="*/ 2009536 h 2171006"/>
              <a:gd name="connsiteX0" fmla="*/ 0 w 1187585"/>
              <a:gd name="connsiteY0" fmla="*/ 1980097 h 2171006"/>
              <a:gd name="connsiteX1" fmla="*/ 1183698 w 1187585"/>
              <a:gd name="connsiteY1" fmla="*/ 0 h 2171006"/>
              <a:gd name="connsiteX2" fmla="*/ 1187585 w 1187585"/>
              <a:gd name="connsiteY2" fmla="*/ 501092 h 2171006"/>
              <a:gd name="connsiteX3" fmla="*/ 249982 w 1187585"/>
              <a:gd name="connsiteY3" fmla="*/ 2171006 h 2171006"/>
              <a:gd name="connsiteX4" fmla="*/ 0 w 1187585"/>
              <a:gd name="connsiteY4" fmla="*/ 1980097 h 2171006"/>
              <a:gd name="connsiteX0" fmla="*/ 14911 w 1202496"/>
              <a:gd name="connsiteY0" fmla="*/ 1980097 h 2180818"/>
              <a:gd name="connsiteX1" fmla="*/ 1198609 w 1202496"/>
              <a:gd name="connsiteY1" fmla="*/ 0 h 2180818"/>
              <a:gd name="connsiteX2" fmla="*/ 1202496 w 1202496"/>
              <a:gd name="connsiteY2" fmla="*/ 501092 h 2180818"/>
              <a:gd name="connsiteX3" fmla="*/ 5 w 1202496"/>
              <a:gd name="connsiteY3" fmla="*/ 2180818 h 2180818"/>
              <a:gd name="connsiteX4" fmla="*/ 14911 w 1202496"/>
              <a:gd name="connsiteY4" fmla="*/ 1980097 h 2180818"/>
              <a:gd name="connsiteX0" fmla="*/ 32278 w 1202494"/>
              <a:gd name="connsiteY0" fmla="*/ 2011368 h 2180818"/>
              <a:gd name="connsiteX1" fmla="*/ 1198607 w 1202494"/>
              <a:gd name="connsiteY1" fmla="*/ 0 h 2180818"/>
              <a:gd name="connsiteX2" fmla="*/ 1202494 w 1202494"/>
              <a:gd name="connsiteY2" fmla="*/ 501092 h 2180818"/>
              <a:gd name="connsiteX3" fmla="*/ 3 w 1202494"/>
              <a:gd name="connsiteY3" fmla="*/ 2180818 h 2180818"/>
              <a:gd name="connsiteX4" fmla="*/ 32278 w 1202494"/>
              <a:gd name="connsiteY4" fmla="*/ 2011368 h 2180818"/>
              <a:gd name="connsiteX0" fmla="*/ 7969 w 1178185"/>
              <a:gd name="connsiteY0" fmla="*/ 2011368 h 2159970"/>
              <a:gd name="connsiteX1" fmla="*/ 1174298 w 1178185"/>
              <a:gd name="connsiteY1" fmla="*/ 0 h 2159970"/>
              <a:gd name="connsiteX2" fmla="*/ 1178185 w 1178185"/>
              <a:gd name="connsiteY2" fmla="*/ 501092 h 2159970"/>
              <a:gd name="connsiteX3" fmla="*/ 11 w 1178185"/>
              <a:gd name="connsiteY3" fmla="*/ 2159970 h 2159970"/>
              <a:gd name="connsiteX4" fmla="*/ 7969 w 1178185"/>
              <a:gd name="connsiteY4" fmla="*/ 2011368 h 2159970"/>
              <a:gd name="connsiteX0" fmla="*/ 0 w 1170216"/>
              <a:gd name="connsiteY0" fmla="*/ 2011368 h 2149546"/>
              <a:gd name="connsiteX1" fmla="*/ 1166329 w 1170216"/>
              <a:gd name="connsiteY1" fmla="*/ 0 h 2149546"/>
              <a:gd name="connsiteX2" fmla="*/ 1170216 w 1170216"/>
              <a:gd name="connsiteY2" fmla="*/ 501092 h 2149546"/>
              <a:gd name="connsiteX3" fmla="*/ 2463 w 1170216"/>
              <a:gd name="connsiteY3" fmla="*/ 2149546 h 2149546"/>
              <a:gd name="connsiteX4" fmla="*/ 0 w 1170216"/>
              <a:gd name="connsiteY4" fmla="*/ 2011368 h 2149546"/>
              <a:gd name="connsiteX0" fmla="*/ 0 w 1170216"/>
              <a:gd name="connsiteY0" fmla="*/ 2007893 h 2146071"/>
              <a:gd name="connsiteX1" fmla="*/ 1145486 w 1170216"/>
              <a:gd name="connsiteY1" fmla="*/ 0 h 2146071"/>
              <a:gd name="connsiteX2" fmla="*/ 1170216 w 1170216"/>
              <a:gd name="connsiteY2" fmla="*/ 497617 h 2146071"/>
              <a:gd name="connsiteX3" fmla="*/ 2463 w 1170216"/>
              <a:gd name="connsiteY3" fmla="*/ 2146071 h 2146071"/>
              <a:gd name="connsiteX4" fmla="*/ 0 w 1170216"/>
              <a:gd name="connsiteY4" fmla="*/ 2007893 h 2146071"/>
              <a:gd name="connsiteX0" fmla="*/ 0 w 1159794"/>
              <a:gd name="connsiteY0" fmla="*/ 2007893 h 2146071"/>
              <a:gd name="connsiteX1" fmla="*/ 1145486 w 1159794"/>
              <a:gd name="connsiteY1" fmla="*/ 0 h 2146071"/>
              <a:gd name="connsiteX2" fmla="*/ 1159794 w 1159794"/>
              <a:gd name="connsiteY2" fmla="*/ 501092 h 2146071"/>
              <a:gd name="connsiteX3" fmla="*/ 2463 w 1159794"/>
              <a:gd name="connsiteY3" fmla="*/ 2146071 h 2146071"/>
              <a:gd name="connsiteX4" fmla="*/ 0 w 1159794"/>
              <a:gd name="connsiteY4" fmla="*/ 2007893 h 2146071"/>
              <a:gd name="connsiteX0" fmla="*/ 0 w 1145899"/>
              <a:gd name="connsiteY0" fmla="*/ 2007893 h 2146071"/>
              <a:gd name="connsiteX1" fmla="*/ 1145486 w 1145899"/>
              <a:gd name="connsiteY1" fmla="*/ 0 h 2146071"/>
              <a:gd name="connsiteX2" fmla="*/ 1145899 w 1145899"/>
              <a:gd name="connsiteY2" fmla="*/ 501092 h 2146071"/>
              <a:gd name="connsiteX3" fmla="*/ 2463 w 1145899"/>
              <a:gd name="connsiteY3" fmla="*/ 2146071 h 2146071"/>
              <a:gd name="connsiteX4" fmla="*/ 0 w 1145899"/>
              <a:gd name="connsiteY4" fmla="*/ 2007893 h 2146071"/>
              <a:gd name="connsiteX0" fmla="*/ 4500 w 1150399"/>
              <a:gd name="connsiteY0" fmla="*/ 2007893 h 2146071"/>
              <a:gd name="connsiteX1" fmla="*/ 1149986 w 1150399"/>
              <a:gd name="connsiteY1" fmla="*/ 0 h 2146071"/>
              <a:gd name="connsiteX2" fmla="*/ 1150399 w 1150399"/>
              <a:gd name="connsiteY2" fmla="*/ 501092 h 2146071"/>
              <a:gd name="connsiteX3" fmla="*/ 16 w 1150399"/>
              <a:gd name="connsiteY3" fmla="*/ 2146071 h 2146071"/>
              <a:gd name="connsiteX4" fmla="*/ 4500 w 1150399"/>
              <a:gd name="connsiteY4" fmla="*/ 2007893 h 2146071"/>
              <a:gd name="connsiteX0" fmla="*/ 1058 w 1146957"/>
              <a:gd name="connsiteY0" fmla="*/ 2007893 h 2146071"/>
              <a:gd name="connsiteX1" fmla="*/ 1146544 w 1146957"/>
              <a:gd name="connsiteY1" fmla="*/ 0 h 2146071"/>
              <a:gd name="connsiteX2" fmla="*/ 1146957 w 1146957"/>
              <a:gd name="connsiteY2" fmla="*/ 501092 h 2146071"/>
              <a:gd name="connsiteX3" fmla="*/ 47 w 1146957"/>
              <a:gd name="connsiteY3" fmla="*/ 2146071 h 2146071"/>
              <a:gd name="connsiteX4" fmla="*/ 1058 w 1146957"/>
              <a:gd name="connsiteY4" fmla="*/ 2007893 h 2146071"/>
              <a:gd name="connsiteX0" fmla="*/ 0 w 1145899"/>
              <a:gd name="connsiteY0" fmla="*/ 2007893 h 2146071"/>
              <a:gd name="connsiteX1" fmla="*/ 1145486 w 1145899"/>
              <a:gd name="connsiteY1" fmla="*/ 0 h 2146071"/>
              <a:gd name="connsiteX2" fmla="*/ 1145899 w 1145899"/>
              <a:gd name="connsiteY2" fmla="*/ 501092 h 2146071"/>
              <a:gd name="connsiteX3" fmla="*/ 2463 w 1145899"/>
              <a:gd name="connsiteY3" fmla="*/ 2146071 h 2146071"/>
              <a:gd name="connsiteX4" fmla="*/ 0 w 1145899"/>
              <a:gd name="connsiteY4" fmla="*/ 2007893 h 2146071"/>
              <a:gd name="connsiteX0" fmla="*/ 4502 w 1143453"/>
              <a:gd name="connsiteY0" fmla="*/ 2004418 h 2146071"/>
              <a:gd name="connsiteX1" fmla="*/ 1143040 w 1143453"/>
              <a:gd name="connsiteY1" fmla="*/ 0 h 2146071"/>
              <a:gd name="connsiteX2" fmla="*/ 1143453 w 1143453"/>
              <a:gd name="connsiteY2" fmla="*/ 501092 h 2146071"/>
              <a:gd name="connsiteX3" fmla="*/ 17 w 1143453"/>
              <a:gd name="connsiteY3" fmla="*/ 2146071 h 2146071"/>
              <a:gd name="connsiteX4" fmla="*/ 4502 w 1143453"/>
              <a:gd name="connsiteY4" fmla="*/ 2004418 h 2146071"/>
              <a:gd name="connsiteX0" fmla="*/ 0 w 1138951"/>
              <a:gd name="connsiteY0" fmla="*/ 2004418 h 2146071"/>
              <a:gd name="connsiteX1" fmla="*/ 1138538 w 1138951"/>
              <a:gd name="connsiteY1" fmla="*/ 0 h 2146071"/>
              <a:gd name="connsiteX2" fmla="*/ 1138951 w 1138951"/>
              <a:gd name="connsiteY2" fmla="*/ 501092 h 2146071"/>
              <a:gd name="connsiteX3" fmla="*/ 2462 w 1138951"/>
              <a:gd name="connsiteY3" fmla="*/ 2146071 h 2146071"/>
              <a:gd name="connsiteX4" fmla="*/ 0 w 1138951"/>
              <a:gd name="connsiteY4" fmla="*/ 2004418 h 2146071"/>
              <a:gd name="connsiteX0" fmla="*/ 1057 w 1140008"/>
              <a:gd name="connsiteY0" fmla="*/ 2004418 h 2146071"/>
              <a:gd name="connsiteX1" fmla="*/ 1139595 w 1140008"/>
              <a:gd name="connsiteY1" fmla="*/ 0 h 2146071"/>
              <a:gd name="connsiteX2" fmla="*/ 1140008 w 1140008"/>
              <a:gd name="connsiteY2" fmla="*/ 501092 h 2146071"/>
              <a:gd name="connsiteX3" fmla="*/ 46 w 1140008"/>
              <a:gd name="connsiteY3" fmla="*/ 2146071 h 2146071"/>
              <a:gd name="connsiteX4" fmla="*/ 1057 w 1140008"/>
              <a:gd name="connsiteY4" fmla="*/ 2004418 h 214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40008" h="2146071">
                <a:moveTo>
                  <a:pt x="1057" y="2004418"/>
                </a:moveTo>
                <a:cubicBezTo>
                  <a:pt x="310597" y="1334573"/>
                  <a:pt x="830055" y="669845"/>
                  <a:pt x="1139595" y="0"/>
                </a:cubicBezTo>
                <a:cubicBezTo>
                  <a:pt x="1140007" y="139556"/>
                  <a:pt x="1139596" y="361536"/>
                  <a:pt x="1140008" y="501092"/>
                </a:cubicBezTo>
                <a:lnTo>
                  <a:pt x="46" y="2146071"/>
                </a:lnTo>
                <a:cubicBezTo>
                  <a:pt x="-301" y="2039685"/>
                  <a:pt x="1404" y="2110804"/>
                  <a:pt x="1057" y="2004418"/>
                </a:cubicBezTo>
                <a:close/>
              </a:path>
            </a:pathLst>
          </a:custGeom>
          <a:gradFill>
            <a:gsLst>
              <a:gs pos="41000">
                <a:srgbClr val="92D050"/>
              </a:gs>
              <a:gs pos="200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 dirty="0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B2A10075-EB0F-451C-A4DA-615D51CE22B4}"/>
              </a:ext>
            </a:extLst>
          </p:cNvPr>
          <p:cNvSpPr/>
          <p:nvPr/>
        </p:nvSpPr>
        <p:spPr>
          <a:xfrm>
            <a:off x="4676775" y="390525"/>
            <a:ext cx="5522913" cy="1031875"/>
          </a:xfrm>
          <a:prstGeom prst="rightArrow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92D05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grpSp>
        <p:nvGrpSpPr>
          <p:cNvPr id="21" name="Группа 2">
            <a:extLst>
              <a:ext uri="{FF2B5EF4-FFF2-40B4-BE49-F238E27FC236}">
                <a16:creationId xmlns:a16="http://schemas.microsoft.com/office/drawing/2014/main" id="{CBE62878-889D-4CC7-B3AE-0CFD2E68ABEC}"/>
              </a:ext>
            </a:extLst>
          </p:cNvPr>
          <p:cNvGrpSpPr>
            <a:grpSpLocks/>
          </p:cNvGrpSpPr>
          <p:nvPr/>
        </p:nvGrpSpPr>
        <p:grpSpPr bwMode="auto">
          <a:xfrm>
            <a:off x="447675" y="2212975"/>
            <a:ext cx="2693988" cy="2690813"/>
            <a:chOff x="447126" y="2213160"/>
            <a:chExt cx="2694528" cy="2691250"/>
          </a:xfrm>
        </p:grpSpPr>
        <p:sp>
          <p:nvSpPr>
            <p:cNvPr id="22" name="Овал 21">
              <a:extLst>
                <a:ext uri="{FF2B5EF4-FFF2-40B4-BE49-F238E27FC236}">
                  <a16:creationId xmlns:a16="http://schemas.microsoft.com/office/drawing/2014/main" id="{4F4F3861-9EA1-424A-8376-252FDB341F36}"/>
                </a:ext>
              </a:extLst>
            </p:cNvPr>
            <p:cNvSpPr/>
            <p:nvPr/>
          </p:nvSpPr>
          <p:spPr>
            <a:xfrm>
              <a:off x="447126" y="2213160"/>
              <a:ext cx="2694528" cy="2691250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tx2">
                  <a:lumMod val="60000"/>
                  <a:lumOff val="40000"/>
                  <a:alpha val="79000"/>
                </a:schemeClr>
              </a:solidFill>
            </a:ln>
            <a:effectLst>
              <a:glow rad="215900">
                <a:schemeClr val="accent1">
                  <a:lumMod val="50000"/>
                  <a:alpha val="48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uk-UA">
                <a:noFill/>
              </a:endParaRPr>
            </a:p>
          </p:txBody>
        </p:sp>
        <p:sp>
          <p:nvSpPr>
            <p:cNvPr id="23" name="Овал 22">
              <a:extLst>
                <a:ext uri="{FF2B5EF4-FFF2-40B4-BE49-F238E27FC236}">
                  <a16:creationId xmlns:a16="http://schemas.microsoft.com/office/drawing/2014/main" id="{98457770-2128-4B87-967A-1384119AEEBB}"/>
                </a:ext>
              </a:extLst>
            </p:cNvPr>
            <p:cNvSpPr/>
            <p:nvPr/>
          </p:nvSpPr>
          <p:spPr>
            <a:xfrm>
              <a:off x="680536" y="2425920"/>
              <a:ext cx="2216594" cy="226573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uk-UA">
                <a:noFill/>
              </a:endParaRPr>
            </a:p>
          </p:txBody>
        </p:sp>
        <p:sp>
          <p:nvSpPr>
            <p:cNvPr id="24" name="Овал 23">
              <a:extLst>
                <a:ext uri="{FF2B5EF4-FFF2-40B4-BE49-F238E27FC236}">
                  <a16:creationId xmlns:a16="http://schemas.microsoft.com/office/drawing/2014/main" id="{1822569D-38D8-4092-949B-3F00C1BA294B}"/>
                </a:ext>
              </a:extLst>
            </p:cNvPr>
            <p:cNvSpPr/>
            <p:nvPr/>
          </p:nvSpPr>
          <p:spPr>
            <a:xfrm>
              <a:off x="859018" y="2625073"/>
              <a:ext cx="1870745" cy="1853967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uk-UA" b="1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uk-UA" b="1" dirty="0">
                  <a:solidFill>
                    <a:schemeClr val="tx1"/>
                  </a:solidFill>
                </a:rPr>
                <a:t>Місцеві податки</a:t>
              </a:r>
            </a:p>
            <a:p>
              <a:pPr algn="ctr">
                <a:defRPr/>
              </a:pPr>
              <a:r>
                <a:rPr lang="ru-RU" sz="3200" b="1" dirty="0">
                  <a:solidFill>
                    <a:srgbClr val="0D5B2D"/>
                  </a:solidFill>
                  <a:cs typeface="Arial" charset="0"/>
                </a:rPr>
                <a:t>948,3</a:t>
              </a:r>
              <a:r>
                <a:rPr lang="ru-RU" sz="3200" b="1" dirty="0">
                  <a:solidFill>
                    <a:srgbClr val="000066"/>
                  </a:solidFill>
                  <a:cs typeface="Arial" charset="0"/>
                </a:rPr>
                <a:t> </a:t>
              </a:r>
            </a:p>
            <a:p>
              <a:pPr algn="ctr">
                <a:defRPr/>
              </a:pPr>
              <a:r>
                <a:rPr lang="ru-RU" b="1" dirty="0">
                  <a:solidFill>
                    <a:schemeClr val="tx1"/>
                  </a:solidFill>
                  <a:cs typeface="Arial" charset="0"/>
                </a:rPr>
                <a:t>млн</a:t>
              </a:r>
              <a:r>
                <a:rPr lang="ru-RU" b="1" dirty="0">
                  <a:solidFill>
                    <a:srgbClr val="000066"/>
                  </a:solidFill>
                  <a:cs typeface="Arial" charset="0"/>
                </a:rPr>
                <a:t> </a:t>
              </a:r>
              <a:r>
                <a:rPr lang="uk-UA" b="1" dirty="0">
                  <a:solidFill>
                    <a:schemeClr val="tx1"/>
                  </a:solidFill>
                </a:rPr>
                <a:t>грн</a:t>
              </a:r>
            </a:p>
            <a:p>
              <a:pPr algn="ctr">
                <a:defRPr/>
              </a:pPr>
              <a:endParaRPr lang="uk-UA" dirty="0">
                <a:noFill/>
              </a:endParaRPr>
            </a:p>
          </p:txBody>
        </p:sp>
      </p:grp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B1BC7D70-A351-4D76-8FB9-8D37F90797DC}"/>
              </a:ext>
            </a:extLst>
          </p:cNvPr>
          <p:cNvSpPr/>
          <p:nvPr/>
        </p:nvSpPr>
        <p:spPr>
          <a:xfrm>
            <a:off x="10167938" y="712788"/>
            <a:ext cx="1762125" cy="38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000"/>
            </a:pPr>
            <a:r>
              <a:rPr lang="uk-UA" sz="1600" b="1" dirty="0">
                <a:solidFill>
                  <a:srgbClr val="000000"/>
                </a:solidFill>
                <a:cs typeface="Times New Roman"/>
              </a:rPr>
              <a:t>Єдиний</a:t>
            </a:r>
            <a:r>
              <a:rPr lang="ru-UA" sz="1600" b="1" dirty="0">
                <a:solidFill>
                  <a:srgbClr val="000000"/>
                </a:solidFill>
                <a:cs typeface="Times New Roman"/>
              </a:rPr>
              <a:t> податок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3D2DD6D-B671-4539-819C-08CDA721A4C1}"/>
              </a:ext>
            </a:extLst>
          </p:cNvPr>
          <p:cNvSpPr/>
          <p:nvPr/>
        </p:nvSpPr>
        <p:spPr>
          <a:xfrm>
            <a:off x="8642350" y="1790700"/>
            <a:ext cx="1762125" cy="38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UA" sz="1600" b="1" dirty="0">
                <a:solidFill>
                  <a:srgbClr val="000000"/>
                </a:solidFill>
                <a:cs typeface="Times New Roman"/>
              </a:rPr>
              <a:t>Плата за землю</a:t>
            </a:r>
            <a:endParaRPr lang="uk-UA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3B1539B0-949C-43F1-A17A-DA608DA7FBEF}"/>
              </a:ext>
            </a:extLst>
          </p:cNvPr>
          <p:cNvSpPr/>
          <p:nvPr/>
        </p:nvSpPr>
        <p:spPr>
          <a:xfrm>
            <a:off x="7843838" y="2838450"/>
            <a:ext cx="3359150" cy="38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 sz="1000"/>
            </a:pPr>
            <a:r>
              <a:rPr lang="ru-UA" sz="1600" b="1" dirty="0">
                <a:solidFill>
                  <a:srgbClr val="000000"/>
                </a:solidFill>
                <a:cs typeface="Times New Roman"/>
              </a:rPr>
              <a:t>Податок на нерухоме майно, відмінне від земельної ділянки; 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FF611C5-3023-4F22-83A7-855F2FEB92F2}"/>
              </a:ext>
            </a:extLst>
          </p:cNvPr>
          <p:cNvSpPr/>
          <p:nvPr/>
        </p:nvSpPr>
        <p:spPr>
          <a:xfrm>
            <a:off x="6349205" y="5033169"/>
            <a:ext cx="1865313" cy="38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 sz="1000"/>
            </a:pPr>
            <a:r>
              <a:rPr lang="ru-UA" sz="1600" b="1" dirty="0">
                <a:solidFill>
                  <a:srgbClr val="000000"/>
                </a:solidFill>
                <a:cs typeface="Times New Roman"/>
              </a:rPr>
              <a:t>Туристичний збір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A130151-ECFA-43E3-868A-D8463E8A62C9}"/>
              </a:ext>
            </a:extLst>
          </p:cNvPr>
          <p:cNvSpPr/>
          <p:nvPr/>
        </p:nvSpPr>
        <p:spPr>
          <a:xfrm>
            <a:off x="6706962" y="3962401"/>
            <a:ext cx="1912937" cy="385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 sz="1000"/>
            </a:pPr>
            <a:r>
              <a:rPr lang="ru-RU" sz="1600" b="1" dirty="0">
                <a:solidFill>
                  <a:srgbClr val="000000"/>
                </a:solidFill>
                <a:cs typeface="Times New Roman"/>
              </a:rPr>
              <a:t>Транспортний податок</a:t>
            </a:r>
            <a:endParaRPr lang="ru-UA" sz="1600" b="1" dirty="0">
              <a:solidFill>
                <a:srgbClr val="000000"/>
              </a:solidFill>
              <a:cs typeface="Times New Roman"/>
            </a:endParaRPr>
          </a:p>
        </p:txBody>
      </p:sp>
      <p:pic>
        <p:nvPicPr>
          <p:cNvPr id="31" name="Рисунок 46">
            <a:extLst>
              <a:ext uri="{FF2B5EF4-FFF2-40B4-BE49-F238E27FC236}">
                <a16:creationId xmlns:a16="http://schemas.microsoft.com/office/drawing/2014/main" id="{A13F02D7-A404-420A-B647-B9FE60A9C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0488" y="1270000"/>
            <a:ext cx="1427162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Рисунок 47">
            <a:extLst>
              <a:ext uri="{FF2B5EF4-FFF2-40B4-BE49-F238E27FC236}">
                <a16:creationId xmlns:a16="http://schemas.microsoft.com/office/drawing/2014/main" id="{B8062848-EB72-46ED-9BAA-D137E077D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2850" y="19050"/>
            <a:ext cx="8318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Рисунок 48">
            <a:extLst>
              <a:ext uri="{FF2B5EF4-FFF2-40B4-BE49-F238E27FC236}">
                <a16:creationId xmlns:a16="http://schemas.microsoft.com/office/drawing/2014/main" id="{424E7CF7-5830-4232-B0A2-C9A90D502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3275" y="2549525"/>
            <a:ext cx="1123950" cy="87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C5BBDF8-CA49-4615-91F7-2EA26976BA99}"/>
              </a:ext>
            </a:extLst>
          </p:cNvPr>
          <p:cNvSpPr/>
          <p:nvPr/>
        </p:nvSpPr>
        <p:spPr>
          <a:xfrm>
            <a:off x="4676775" y="3960813"/>
            <a:ext cx="1617663" cy="38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000"/>
            </a:pPr>
            <a:r>
              <a:rPr lang="uk-UA" sz="2000" b="1" dirty="0">
                <a:solidFill>
                  <a:srgbClr val="000000"/>
                </a:solidFill>
                <a:cs typeface="Times New Roman"/>
              </a:rPr>
              <a:t>1,1</a:t>
            </a:r>
            <a:r>
              <a:rPr lang="ru-UA" sz="2000" b="1" dirty="0">
                <a:solidFill>
                  <a:srgbClr val="000000"/>
                </a:solidFill>
                <a:cs typeface="Times New Roman"/>
              </a:rPr>
              <a:t>;</a:t>
            </a:r>
            <a:r>
              <a:rPr lang="en-US" sz="2000" b="1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uk-UA" sz="2000" b="1" dirty="0">
                <a:solidFill>
                  <a:srgbClr val="000000"/>
                </a:solidFill>
                <a:cs typeface="Times New Roman"/>
              </a:rPr>
              <a:t>0,1</a:t>
            </a:r>
            <a:r>
              <a:rPr lang="ru-UA" sz="2000" b="1" dirty="0">
                <a:solidFill>
                  <a:srgbClr val="000000"/>
                </a:solidFill>
                <a:cs typeface="Times New Roman"/>
              </a:rPr>
              <a:t>%</a:t>
            </a:r>
            <a:r>
              <a:rPr lang="ru-UA" sz="1000" b="1" dirty="0">
                <a:solidFill>
                  <a:srgbClr val="000000"/>
                </a:solidFill>
                <a:cs typeface="Times New Roman"/>
              </a:rPr>
              <a:t> 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0C31691A-34C1-4E11-BB47-2D3294757B84}"/>
              </a:ext>
            </a:extLst>
          </p:cNvPr>
          <p:cNvSpPr/>
          <p:nvPr/>
        </p:nvSpPr>
        <p:spPr>
          <a:xfrm>
            <a:off x="4738688" y="5040313"/>
            <a:ext cx="1619250" cy="38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000"/>
            </a:pPr>
            <a:r>
              <a:rPr lang="uk-UA" sz="2000" b="1" dirty="0">
                <a:solidFill>
                  <a:srgbClr val="000000"/>
                </a:solidFill>
                <a:cs typeface="Times New Roman"/>
              </a:rPr>
              <a:t>0,8</a:t>
            </a:r>
            <a:r>
              <a:rPr lang="ru-UA" sz="2000" b="1" dirty="0">
                <a:solidFill>
                  <a:srgbClr val="000000"/>
                </a:solidFill>
                <a:cs typeface="Times New Roman"/>
              </a:rPr>
              <a:t>;</a:t>
            </a:r>
            <a:r>
              <a:rPr lang="en-US" sz="2000" b="1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uk-UA" sz="2000" b="1">
                <a:solidFill>
                  <a:srgbClr val="000000"/>
                </a:solidFill>
                <a:cs typeface="Times New Roman"/>
              </a:rPr>
              <a:t>0,1</a:t>
            </a:r>
            <a:r>
              <a:rPr lang="ru-UA" sz="2000" b="1">
                <a:solidFill>
                  <a:srgbClr val="000000"/>
                </a:solidFill>
                <a:cs typeface="Times New Roman"/>
              </a:rPr>
              <a:t>%</a:t>
            </a:r>
            <a:r>
              <a:rPr lang="ru-UA" sz="1000" b="1">
                <a:solidFill>
                  <a:srgbClr val="000000"/>
                </a:solidFill>
                <a:cs typeface="Times New Roman"/>
              </a:rPr>
              <a:t> </a:t>
            </a:r>
            <a:endParaRPr lang="ru-UA" sz="1000" b="1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4ACF8412-0442-4FC7-90D9-8006FF187BB6}"/>
              </a:ext>
            </a:extLst>
          </p:cNvPr>
          <p:cNvSpPr/>
          <p:nvPr/>
        </p:nvSpPr>
        <p:spPr>
          <a:xfrm>
            <a:off x="6357938" y="2876550"/>
            <a:ext cx="1362075" cy="38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000"/>
            </a:pPr>
            <a:r>
              <a:rPr lang="uk-UA" sz="2000" b="1" dirty="0">
                <a:solidFill>
                  <a:srgbClr val="000000"/>
                </a:solidFill>
                <a:cs typeface="Times New Roman"/>
              </a:rPr>
              <a:t>55,2</a:t>
            </a:r>
            <a:r>
              <a:rPr lang="ru-UA" sz="2000" b="1" dirty="0">
                <a:solidFill>
                  <a:srgbClr val="000000"/>
                </a:solidFill>
                <a:cs typeface="Times New Roman"/>
              </a:rPr>
              <a:t>;</a:t>
            </a:r>
            <a:r>
              <a:rPr lang="en-US" sz="2000" b="1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uk-UA" sz="2000" b="1" dirty="0">
                <a:solidFill>
                  <a:srgbClr val="000000"/>
                </a:solidFill>
                <a:cs typeface="Times New Roman"/>
              </a:rPr>
              <a:t>5,8</a:t>
            </a:r>
            <a:r>
              <a:rPr lang="ru-UA" sz="2000" b="1" dirty="0">
                <a:solidFill>
                  <a:srgbClr val="000000"/>
                </a:solidFill>
                <a:cs typeface="Times New Roman"/>
              </a:rPr>
              <a:t>%</a:t>
            </a:r>
            <a:r>
              <a:rPr lang="ru-UA" sz="1000" b="1" dirty="0">
                <a:solidFill>
                  <a:srgbClr val="000000"/>
                </a:solidFill>
                <a:cs typeface="Times New Roman"/>
              </a:rPr>
              <a:t> </a:t>
            </a: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E9FE4F10-0875-40F6-8C2D-CC4208DBFF2A}"/>
              </a:ext>
            </a:extLst>
          </p:cNvPr>
          <p:cNvSpPr/>
          <p:nvPr/>
        </p:nvSpPr>
        <p:spPr>
          <a:xfrm>
            <a:off x="6921428" y="1763713"/>
            <a:ext cx="1617662" cy="38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000"/>
            </a:pPr>
            <a:r>
              <a:rPr lang="uk-UA" sz="2000" b="1" dirty="0">
                <a:solidFill>
                  <a:srgbClr val="000000"/>
                </a:solidFill>
                <a:cs typeface="Times New Roman"/>
              </a:rPr>
              <a:t>225,0</a:t>
            </a:r>
            <a:r>
              <a:rPr lang="ru-UA" sz="2000" b="1" dirty="0">
                <a:solidFill>
                  <a:srgbClr val="000000"/>
                </a:solidFill>
                <a:cs typeface="Times New Roman"/>
              </a:rPr>
              <a:t>;</a:t>
            </a:r>
            <a:r>
              <a:rPr lang="en-US" sz="2000" b="1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uk-UA" sz="2000" b="1" dirty="0">
                <a:solidFill>
                  <a:srgbClr val="000000"/>
                </a:solidFill>
                <a:cs typeface="Times New Roman"/>
              </a:rPr>
              <a:t>23,7</a:t>
            </a:r>
            <a:r>
              <a:rPr lang="ru-UA" sz="2000" b="1" dirty="0">
                <a:solidFill>
                  <a:srgbClr val="000000"/>
                </a:solidFill>
                <a:cs typeface="Times New Roman"/>
              </a:rPr>
              <a:t>%</a:t>
            </a:r>
            <a:r>
              <a:rPr lang="ru-UA" sz="1000" b="1" dirty="0">
                <a:solidFill>
                  <a:srgbClr val="000000"/>
                </a:solidFill>
                <a:cs typeface="Times New Roman"/>
              </a:rPr>
              <a:t> 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D0B71D3E-C75D-48C6-8AF8-ECA53CD4512C}"/>
              </a:ext>
            </a:extLst>
          </p:cNvPr>
          <p:cNvSpPr/>
          <p:nvPr/>
        </p:nvSpPr>
        <p:spPr>
          <a:xfrm>
            <a:off x="8167688" y="725488"/>
            <a:ext cx="1724025" cy="385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000"/>
            </a:pPr>
            <a:r>
              <a:rPr lang="uk-UA" sz="2000" b="1" dirty="0">
                <a:solidFill>
                  <a:srgbClr val="000000"/>
                </a:solidFill>
                <a:cs typeface="Times New Roman"/>
              </a:rPr>
              <a:t>666,2</a:t>
            </a:r>
            <a:r>
              <a:rPr lang="ru-UA" sz="2000" b="1" dirty="0">
                <a:solidFill>
                  <a:srgbClr val="000000"/>
                </a:solidFill>
                <a:cs typeface="Times New Roman"/>
              </a:rPr>
              <a:t>;</a:t>
            </a:r>
            <a:r>
              <a:rPr lang="uk-UA" sz="2000" b="1" dirty="0">
                <a:solidFill>
                  <a:srgbClr val="000000"/>
                </a:solidFill>
                <a:cs typeface="Times New Roman"/>
              </a:rPr>
              <a:t> 70,3</a:t>
            </a:r>
            <a:r>
              <a:rPr lang="ru-UA" sz="2000" b="1" dirty="0">
                <a:solidFill>
                  <a:srgbClr val="000000"/>
                </a:solidFill>
                <a:cs typeface="Times New Roman"/>
              </a:rPr>
              <a:t>%</a:t>
            </a:r>
            <a:r>
              <a:rPr lang="ru-UA" sz="1000" b="1" dirty="0">
                <a:solidFill>
                  <a:srgbClr val="000000"/>
                </a:solidFill>
                <a:cs typeface="Times New Roman"/>
              </a:rPr>
              <a:t> </a:t>
            </a:r>
          </a:p>
        </p:txBody>
      </p:sp>
      <p:sp>
        <p:nvSpPr>
          <p:cNvPr id="42" name="Облачко с текстом: овальное 41">
            <a:extLst>
              <a:ext uri="{FF2B5EF4-FFF2-40B4-BE49-F238E27FC236}">
                <a16:creationId xmlns:a16="http://schemas.microsoft.com/office/drawing/2014/main" id="{22E648D6-EE77-461C-845B-3510DDBD36C1}"/>
              </a:ext>
            </a:extLst>
          </p:cNvPr>
          <p:cNvSpPr/>
          <p:nvPr/>
        </p:nvSpPr>
        <p:spPr>
          <a:xfrm>
            <a:off x="1457325" y="4908550"/>
            <a:ext cx="2693988" cy="1744663"/>
          </a:xfrm>
          <a:prstGeom prst="wedgeEllipseCallout">
            <a:avLst>
              <a:gd name="adj1" fmla="val -21880"/>
              <a:gd name="adj2" fmla="val -758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3600" b="1" dirty="0">
                <a:solidFill>
                  <a:srgbClr val="0D5B2D"/>
                </a:solidFill>
                <a:cs typeface="Times New Roman"/>
              </a:rPr>
              <a:t>+10,8</a:t>
            </a:r>
            <a:r>
              <a:rPr lang="ru-UA" sz="3600" b="1" dirty="0">
                <a:solidFill>
                  <a:srgbClr val="0D5B2D"/>
                </a:solidFill>
                <a:cs typeface="Times New Roman"/>
              </a:rPr>
              <a:t>%</a:t>
            </a:r>
            <a:r>
              <a:rPr lang="uk-UA" sz="3600" b="1" dirty="0">
                <a:solidFill>
                  <a:srgbClr val="0D5B2D"/>
                </a:solidFill>
                <a:cs typeface="Times New Roman"/>
              </a:rPr>
              <a:t> </a:t>
            </a:r>
            <a:r>
              <a:rPr lang="ru-UA" sz="3600" b="1" dirty="0">
                <a:solidFill>
                  <a:srgbClr val="0D5B2D"/>
                </a:solidFill>
                <a:cs typeface="Times New Roman"/>
              </a:rPr>
              <a:t> </a:t>
            </a:r>
            <a:endParaRPr lang="uk-UA" sz="3600" b="1" dirty="0">
              <a:solidFill>
                <a:srgbClr val="0D5B2D"/>
              </a:solidFill>
              <a:cs typeface="Times New Roman"/>
            </a:endParaRPr>
          </a:p>
          <a:p>
            <a:pPr algn="ctr">
              <a:defRPr/>
            </a:pPr>
            <a:r>
              <a:rPr lang="uk-UA" sz="2400" b="1" dirty="0">
                <a:solidFill>
                  <a:srgbClr val="0D5B2D"/>
                </a:solidFill>
                <a:cs typeface="Times New Roman"/>
              </a:rPr>
              <a:t>(+92,6</a:t>
            </a:r>
            <a:r>
              <a:rPr lang="ru-UA" sz="2400" b="1" dirty="0">
                <a:solidFill>
                  <a:srgbClr val="0D5B2D"/>
                </a:solidFill>
                <a:cs typeface="Times New Roman"/>
              </a:rPr>
              <a:t>)</a:t>
            </a:r>
            <a:r>
              <a:rPr lang="ru-UA" b="1" dirty="0">
                <a:solidFill>
                  <a:srgbClr val="0D5B2D"/>
                </a:solidFill>
                <a:cs typeface="Times New Roman"/>
              </a:rPr>
              <a:t> </a:t>
            </a:r>
            <a:r>
              <a:rPr lang="uk-UA" sz="1600" b="1" dirty="0">
                <a:solidFill>
                  <a:srgbClr val="000000"/>
                </a:solidFill>
                <a:cs typeface="Times New Roman"/>
              </a:rPr>
              <a:t>більше </a:t>
            </a:r>
            <a:r>
              <a:rPr lang="ru-UA" sz="1600" b="1" dirty="0">
                <a:solidFill>
                  <a:srgbClr val="000000"/>
                </a:solidFill>
                <a:cs typeface="Times New Roman"/>
              </a:rPr>
              <a:t>надходжень місцевих податків за 20</a:t>
            </a:r>
            <a:r>
              <a:rPr lang="uk-UA" sz="1600" b="1" dirty="0">
                <a:solidFill>
                  <a:srgbClr val="000000"/>
                </a:solidFill>
                <a:cs typeface="Times New Roman"/>
              </a:rPr>
              <a:t>24</a:t>
            </a:r>
            <a:r>
              <a:rPr lang="ru-UA" sz="1600" b="1" dirty="0">
                <a:solidFill>
                  <a:srgbClr val="000000"/>
                </a:solidFill>
                <a:cs typeface="Times New Roman"/>
              </a:rPr>
              <a:t> р</a:t>
            </a:r>
            <a:r>
              <a:rPr lang="uk-UA" sz="1600" b="1" dirty="0" err="1">
                <a:solidFill>
                  <a:srgbClr val="000000"/>
                </a:solidFill>
                <a:cs typeface="Times New Roman"/>
              </a:rPr>
              <a:t>ік</a:t>
            </a:r>
            <a:endParaRPr lang="ru-UA" sz="1600" b="1" dirty="0">
              <a:solidFill>
                <a:srgbClr val="000000"/>
              </a:solidFill>
              <a:cs typeface="Times New Roman"/>
            </a:endParaRPr>
          </a:p>
          <a:p>
            <a:pPr algn="ctr">
              <a:defRPr/>
            </a:pPr>
            <a:endParaRPr lang="uk-UA" dirty="0"/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06786D1-F3D8-4D43-B78C-69A8DEAB67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911" y="3659115"/>
            <a:ext cx="1619250" cy="669864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2CA7380D-7B5E-41CE-A8A7-B799106F0D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738" y="4450457"/>
            <a:ext cx="2116464" cy="1622623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0FC22C30-B07E-4469-998F-88CC63CA37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86" y="4504785"/>
            <a:ext cx="1533526" cy="1260701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96CF7A8-A4AC-40EB-B50B-2D3905E580E2}"/>
              </a:ext>
            </a:extLst>
          </p:cNvPr>
          <p:cNvSpPr/>
          <p:nvPr/>
        </p:nvSpPr>
        <p:spPr>
          <a:xfrm>
            <a:off x="5090326" y="717551"/>
            <a:ext cx="1411142" cy="385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000"/>
            </a:pPr>
            <a:r>
              <a:rPr lang="uk-UA" sz="1600" b="1" dirty="0">
                <a:solidFill>
                  <a:srgbClr val="000000"/>
                </a:solidFill>
                <a:cs typeface="Times New Roman"/>
              </a:rPr>
              <a:t>+59,9; 9,9% </a:t>
            </a:r>
            <a:endParaRPr lang="ru-UA" sz="1400" b="1" dirty="0">
              <a:solidFill>
                <a:srgbClr val="000000"/>
              </a:solidFill>
              <a:cs typeface="Times New Roman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671403C5-70ED-4F9D-8AEA-498817B41180}"/>
              </a:ext>
            </a:extLst>
          </p:cNvPr>
          <p:cNvCxnSpPr>
            <a:cxnSpLocks/>
          </p:cNvCxnSpPr>
          <p:nvPr/>
        </p:nvCxnSpPr>
        <p:spPr>
          <a:xfrm flipV="1">
            <a:off x="5090326" y="684156"/>
            <a:ext cx="0" cy="415982"/>
          </a:xfrm>
          <a:prstGeom prst="straightConnector1">
            <a:avLst/>
          </a:prstGeom>
          <a:ln w="69850">
            <a:solidFill>
              <a:srgbClr val="66FF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88420DBC-5280-4558-9ABC-124A386C1D29}"/>
              </a:ext>
            </a:extLst>
          </p:cNvPr>
          <p:cNvSpPr/>
          <p:nvPr/>
        </p:nvSpPr>
        <p:spPr>
          <a:xfrm>
            <a:off x="5090326" y="1765301"/>
            <a:ext cx="1411142" cy="385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000"/>
            </a:pPr>
            <a:r>
              <a:rPr lang="uk-UA" sz="1600" b="1" dirty="0">
                <a:solidFill>
                  <a:srgbClr val="000000"/>
                </a:solidFill>
                <a:cs typeface="Times New Roman"/>
              </a:rPr>
              <a:t>+18,7; 9,0%</a:t>
            </a:r>
            <a:endParaRPr lang="ru-UA" sz="1400" b="1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CC4A88B3-3AB1-425D-88BE-8D65BFA9D7D6}"/>
              </a:ext>
            </a:extLst>
          </p:cNvPr>
          <p:cNvSpPr/>
          <p:nvPr/>
        </p:nvSpPr>
        <p:spPr>
          <a:xfrm>
            <a:off x="5043488" y="2905919"/>
            <a:ext cx="1411142" cy="3857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 sz="1000"/>
            </a:pPr>
            <a:r>
              <a:rPr lang="uk-UA" sz="1600" b="1" dirty="0">
                <a:solidFill>
                  <a:srgbClr val="000000"/>
                </a:solidFill>
                <a:cs typeface="Times New Roman"/>
              </a:rPr>
              <a:t>+14,1; 34,3% </a:t>
            </a:r>
            <a:endParaRPr lang="ru-UA" sz="1400" b="1" dirty="0">
              <a:solidFill>
                <a:srgbClr val="000000"/>
              </a:solidFill>
              <a:cs typeface="Times New Roman"/>
            </a:endParaRPr>
          </a:p>
        </p:txBody>
      </p: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D65AC770-4B11-4A1F-9DDC-EBF94A64C6F3}"/>
              </a:ext>
            </a:extLst>
          </p:cNvPr>
          <p:cNvCxnSpPr>
            <a:cxnSpLocks/>
          </p:cNvCxnSpPr>
          <p:nvPr/>
        </p:nvCxnSpPr>
        <p:spPr>
          <a:xfrm flipV="1">
            <a:off x="5043488" y="2862234"/>
            <a:ext cx="0" cy="415982"/>
          </a:xfrm>
          <a:prstGeom prst="straightConnector1">
            <a:avLst/>
          </a:prstGeom>
          <a:ln w="69850">
            <a:solidFill>
              <a:srgbClr val="66FF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>
            <a:extLst>
              <a:ext uri="{FF2B5EF4-FFF2-40B4-BE49-F238E27FC236}">
                <a16:creationId xmlns:a16="http://schemas.microsoft.com/office/drawing/2014/main" id="{1356697D-E983-4A4B-A66A-B20E501F3FC6}"/>
              </a:ext>
            </a:extLst>
          </p:cNvPr>
          <p:cNvCxnSpPr>
            <a:cxnSpLocks/>
          </p:cNvCxnSpPr>
          <p:nvPr/>
        </p:nvCxnSpPr>
        <p:spPr>
          <a:xfrm flipV="1">
            <a:off x="5090326" y="1776384"/>
            <a:ext cx="0" cy="415982"/>
          </a:xfrm>
          <a:prstGeom prst="straightConnector1">
            <a:avLst/>
          </a:prstGeom>
          <a:ln w="69850">
            <a:solidFill>
              <a:srgbClr val="66FF6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Picture 12" descr="1200px-Coat_of_Arms_of_Chernihiv">
            <a:extLst>
              <a:ext uri="{FF2B5EF4-FFF2-40B4-BE49-F238E27FC236}">
                <a16:creationId xmlns:a16="http://schemas.microsoft.com/office/drawing/2014/main" id="{75488EEC-915C-40A8-BF39-25C444244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Рисунок 49">
            <a:extLst>
              <a:ext uri="{FF2B5EF4-FFF2-40B4-BE49-F238E27FC236}">
                <a16:creationId xmlns:a16="http://schemas.microsoft.com/office/drawing/2014/main" id="{17974F26-8B20-4F6D-B9FB-94D739FCED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952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96377-0E50-3E03-E5D4-3EE962279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>
            <a:extLst>
              <a:ext uri="{FF2B5EF4-FFF2-40B4-BE49-F238E27FC236}">
                <a16:creationId xmlns:a16="http://schemas.microsoft.com/office/drawing/2014/main" id="{79BAFD4E-FDED-FCB2-9E41-FD64F26115DD}"/>
              </a:ext>
            </a:extLst>
          </p:cNvPr>
          <p:cNvSpPr/>
          <p:nvPr/>
        </p:nvSpPr>
        <p:spPr>
          <a:xfrm>
            <a:off x="2878649" y="1304999"/>
            <a:ext cx="5225903" cy="5229151"/>
          </a:xfrm>
          <a:prstGeom prst="ellipse">
            <a:avLst/>
          </a:prstGeom>
          <a:solidFill>
            <a:srgbClr val="8A71E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3566C30-E699-60F1-7093-4044866D1AB7}"/>
              </a:ext>
            </a:extLst>
          </p:cNvPr>
          <p:cNvSpPr/>
          <p:nvPr/>
        </p:nvSpPr>
        <p:spPr>
          <a:xfrm>
            <a:off x="5548768" y="1313956"/>
            <a:ext cx="2555784" cy="313009"/>
          </a:xfrm>
          <a:prstGeom prst="roundRect">
            <a:avLst/>
          </a:prstGeom>
          <a:solidFill>
            <a:srgbClr val="8A71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269D9A8-1F05-7F2E-68E5-901717394B42}"/>
              </a:ext>
            </a:extLst>
          </p:cNvPr>
          <p:cNvSpPr txBox="1"/>
          <p:nvPr/>
        </p:nvSpPr>
        <p:spPr>
          <a:xfrm>
            <a:off x="1338470" y="0"/>
            <a:ext cx="10853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uk-UA" sz="1800" b="1" noProof="0" dirty="0">
                <a:ln/>
                <a:latin typeface="Calibri"/>
                <a:ea typeface="+mn-ea"/>
                <a:cs typeface="Arial" panose="020B0604020202020204" pitchFamily="34" charset="0"/>
              </a:rPr>
              <a:t>Структура дохідної частини спеціального фонду бюджету Чернігівської міської територіальної громади (без урахування міжбюджетних трансфертів) </a:t>
            </a:r>
            <a:r>
              <a:rPr lang="uk-UA" sz="1800" b="1" noProof="0" dirty="0">
                <a:latin typeface="Calibri" pitchFamily="34" charset="0"/>
                <a:cs typeface="Arial" charset="0"/>
              </a:rPr>
              <a:t>у 2025 р</a:t>
            </a:r>
            <a:r>
              <a:rPr lang="uk-UA" b="1" dirty="0">
                <a:latin typeface="Calibri" pitchFamily="34" charset="0"/>
                <a:cs typeface="Arial" charset="0"/>
              </a:rPr>
              <a:t>оці</a:t>
            </a:r>
            <a:r>
              <a:rPr lang="uk-UA" sz="1800" b="1" noProof="0" dirty="0">
                <a:ln/>
                <a:latin typeface="Calibri"/>
                <a:ea typeface="+mn-ea"/>
                <a:cs typeface="Arial" panose="020B0604020202020204" pitchFamily="34" charset="0"/>
              </a:rPr>
              <a:t>, млн гривень</a:t>
            </a:r>
          </a:p>
        </p:txBody>
      </p:sp>
      <p:pic>
        <p:nvPicPr>
          <p:cNvPr id="29" name="Picture 12" descr="1200px-Coat_of_Arms_of_Chernihiv">
            <a:extLst>
              <a:ext uri="{FF2B5EF4-FFF2-40B4-BE49-F238E27FC236}">
                <a16:creationId xmlns:a16="http://schemas.microsoft.com/office/drawing/2014/main" id="{BD8EB269-A885-A1EC-0B5E-9663968E4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2CE1B2F-C518-617C-BEE6-1239245398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  <p:sp>
        <p:nvSpPr>
          <p:cNvPr id="5" name="Овал 4">
            <a:extLst>
              <a:ext uri="{FF2B5EF4-FFF2-40B4-BE49-F238E27FC236}">
                <a16:creationId xmlns:a16="http://schemas.microsoft.com/office/drawing/2014/main" id="{BAFDBDD1-87E7-FEE4-45B9-32CA8BA723F0}"/>
              </a:ext>
            </a:extLst>
          </p:cNvPr>
          <p:cNvSpPr/>
          <p:nvPr/>
        </p:nvSpPr>
        <p:spPr>
          <a:xfrm>
            <a:off x="3239463" y="1676567"/>
            <a:ext cx="4524462" cy="4496499"/>
          </a:xfrm>
          <a:prstGeom prst="ellipse">
            <a:avLst/>
          </a:prstGeom>
          <a:solidFill>
            <a:srgbClr val="F5C64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8B64835-3E38-C2A1-35F1-BF741998A4B8}"/>
              </a:ext>
            </a:extLst>
          </p:cNvPr>
          <p:cNvSpPr/>
          <p:nvPr/>
        </p:nvSpPr>
        <p:spPr>
          <a:xfrm>
            <a:off x="3627801" y="2062163"/>
            <a:ext cx="3705225" cy="3738397"/>
          </a:xfrm>
          <a:prstGeom prst="ellipse">
            <a:avLst/>
          </a:prstGeom>
          <a:solidFill>
            <a:srgbClr val="53B0B5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CAA16A78-260E-710D-69FB-6CAA8107B143}"/>
              </a:ext>
            </a:extLst>
          </p:cNvPr>
          <p:cNvSpPr/>
          <p:nvPr/>
        </p:nvSpPr>
        <p:spPr>
          <a:xfrm>
            <a:off x="3974755" y="2453914"/>
            <a:ext cx="3015372" cy="3022962"/>
          </a:xfrm>
          <a:prstGeom prst="ellipse">
            <a:avLst/>
          </a:prstGeom>
          <a:solidFill>
            <a:srgbClr val="99CCF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E8267C9C-69A9-949F-481B-66506F353EAF}"/>
              </a:ext>
            </a:extLst>
          </p:cNvPr>
          <p:cNvSpPr/>
          <p:nvPr/>
        </p:nvSpPr>
        <p:spPr>
          <a:xfrm>
            <a:off x="5374895" y="5166499"/>
            <a:ext cx="3520234" cy="313009"/>
          </a:xfrm>
          <a:prstGeom prst="round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36C28253-DF6C-4630-E1E1-608AB5123682}"/>
              </a:ext>
            </a:extLst>
          </p:cNvPr>
          <p:cNvSpPr/>
          <p:nvPr/>
        </p:nvSpPr>
        <p:spPr>
          <a:xfrm>
            <a:off x="4275502" y="2777764"/>
            <a:ext cx="2400300" cy="237526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E211547F-A79E-2362-5CCE-513A58280404}"/>
              </a:ext>
            </a:extLst>
          </p:cNvPr>
          <p:cNvSpPr/>
          <p:nvPr/>
        </p:nvSpPr>
        <p:spPr>
          <a:xfrm>
            <a:off x="4876547" y="3078982"/>
            <a:ext cx="1238714" cy="6520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noProof="0" dirty="0">
                <a:solidFill>
                  <a:schemeClr val="tx1"/>
                </a:solidFill>
              </a:rPr>
              <a:t>307,0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FC547DB3-E3A0-203F-1E9B-BF6534A29F3D}"/>
              </a:ext>
            </a:extLst>
          </p:cNvPr>
          <p:cNvSpPr/>
          <p:nvPr/>
        </p:nvSpPr>
        <p:spPr>
          <a:xfrm>
            <a:off x="4437912" y="3915213"/>
            <a:ext cx="2073709" cy="9201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uk-UA" sz="3200" b="1" noProof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-105,9</a:t>
            </a:r>
          </a:p>
          <a:p>
            <a:pPr algn="ctr">
              <a:defRPr/>
            </a:pPr>
            <a:r>
              <a:rPr lang="uk-UA" b="1" noProof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(-25,7%)</a:t>
            </a:r>
            <a:r>
              <a:rPr lang="uk-UA" sz="1200" b="1" noProof="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uk-UA" sz="14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менше </a:t>
            </a:r>
          </a:p>
          <a:p>
            <a:pPr algn="ctr">
              <a:defRPr/>
            </a:pPr>
            <a:r>
              <a:rPr lang="uk-UA" sz="14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порівняно з 2024 роком</a:t>
            </a:r>
            <a:endParaRPr lang="uk-UA" sz="1800" b="1" i="0" u="none" strike="noStrike" baseline="0" noProof="0" dirty="0">
              <a:solidFill>
                <a:schemeClr val="tx1"/>
              </a:solidFill>
              <a:latin typeface="Calibri"/>
              <a:cs typeface="Calibri"/>
            </a:endParaRPr>
          </a:p>
          <a:p>
            <a:pPr algn="ctr"/>
            <a:endParaRPr lang="uk-UA" noProof="0" dirty="0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7F56080F-E1D0-93F1-04F4-887183C2EC6C}"/>
              </a:ext>
            </a:extLst>
          </p:cNvPr>
          <p:cNvSpPr/>
          <p:nvPr/>
        </p:nvSpPr>
        <p:spPr>
          <a:xfrm rot="16200000">
            <a:off x="1834820" y="2523971"/>
            <a:ext cx="3149753" cy="313009"/>
          </a:xfrm>
          <a:prstGeom prst="roundRect">
            <a:avLst/>
          </a:prstGeom>
          <a:solidFill>
            <a:srgbClr val="F5C6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A0222DFB-1347-1FCA-89F5-170BEA7B33DB}"/>
              </a:ext>
            </a:extLst>
          </p:cNvPr>
          <p:cNvSpPr/>
          <p:nvPr/>
        </p:nvSpPr>
        <p:spPr>
          <a:xfrm>
            <a:off x="2088072" y="5270540"/>
            <a:ext cx="2562773" cy="313009"/>
          </a:xfrm>
          <a:prstGeom prst="roundRect">
            <a:avLst/>
          </a:prstGeom>
          <a:solidFill>
            <a:srgbClr val="53B0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616DCE8F-C7E1-B6B0-610A-2FDF6353895D}"/>
              </a:ext>
            </a:extLst>
          </p:cNvPr>
          <p:cNvSpPr/>
          <p:nvPr/>
        </p:nvSpPr>
        <p:spPr>
          <a:xfrm>
            <a:off x="2810565" y="763845"/>
            <a:ext cx="1150712" cy="1144260"/>
          </a:xfrm>
          <a:prstGeom prst="ellipse">
            <a:avLst/>
          </a:prstGeom>
          <a:solidFill>
            <a:srgbClr val="F5C6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A2C95299-4F3D-8202-E3D8-693A7012F031}"/>
              </a:ext>
            </a:extLst>
          </p:cNvPr>
          <p:cNvSpPr/>
          <p:nvPr/>
        </p:nvSpPr>
        <p:spPr>
          <a:xfrm>
            <a:off x="1887975" y="4854914"/>
            <a:ext cx="1150712" cy="1144260"/>
          </a:xfrm>
          <a:prstGeom prst="ellipse">
            <a:avLst/>
          </a:prstGeom>
          <a:solidFill>
            <a:srgbClr val="53B0B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7791F54C-B41B-C9DB-E029-2C1277D0D99F}"/>
              </a:ext>
            </a:extLst>
          </p:cNvPr>
          <p:cNvSpPr/>
          <p:nvPr/>
        </p:nvSpPr>
        <p:spPr>
          <a:xfrm>
            <a:off x="7964701" y="4750873"/>
            <a:ext cx="1150712" cy="1144260"/>
          </a:xfrm>
          <a:prstGeom prst="ellipse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7B996034-BA21-E208-B050-DAF97FCD3F58}"/>
              </a:ext>
            </a:extLst>
          </p:cNvPr>
          <p:cNvSpPr/>
          <p:nvPr/>
        </p:nvSpPr>
        <p:spPr>
          <a:xfrm>
            <a:off x="7219369" y="883436"/>
            <a:ext cx="1150712" cy="1144260"/>
          </a:xfrm>
          <a:prstGeom prst="ellipse">
            <a:avLst/>
          </a:prstGeom>
          <a:solidFill>
            <a:srgbClr val="8A71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noProof="0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1068DCCC-8A48-745E-7222-3AC4673BA5DC}"/>
              </a:ext>
            </a:extLst>
          </p:cNvPr>
          <p:cNvSpPr/>
          <p:nvPr/>
        </p:nvSpPr>
        <p:spPr>
          <a:xfrm>
            <a:off x="7964701" y="5011165"/>
            <a:ext cx="1150712" cy="623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noProof="0" dirty="0">
                <a:solidFill>
                  <a:schemeClr val="tx1"/>
                </a:solidFill>
              </a:rPr>
              <a:t>0,2</a:t>
            </a: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91B6444-CCD0-3F0C-E090-B0C81A9AD1C4}"/>
              </a:ext>
            </a:extLst>
          </p:cNvPr>
          <p:cNvSpPr/>
          <p:nvPr/>
        </p:nvSpPr>
        <p:spPr>
          <a:xfrm>
            <a:off x="7219369" y="1135021"/>
            <a:ext cx="1150712" cy="623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>
                <a:solidFill>
                  <a:schemeClr val="tx1"/>
                </a:solidFill>
              </a:rPr>
              <a:t>305,9</a:t>
            </a:r>
            <a:endParaRPr lang="uk-UA" sz="3200" b="1" noProof="0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859EAEDB-0B3A-02ED-6849-67B066B203E6}"/>
              </a:ext>
            </a:extLst>
          </p:cNvPr>
          <p:cNvSpPr/>
          <p:nvPr/>
        </p:nvSpPr>
        <p:spPr>
          <a:xfrm>
            <a:off x="2834341" y="1003645"/>
            <a:ext cx="1150712" cy="623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noProof="0" dirty="0">
                <a:solidFill>
                  <a:schemeClr val="tx1"/>
                </a:solidFill>
              </a:rPr>
              <a:t>0,8</a:t>
            </a: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9C0341FB-E84C-BE43-CDBD-C0CDD6F0A87F}"/>
              </a:ext>
            </a:extLst>
          </p:cNvPr>
          <p:cNvSpPr/>
          <p:nvPr/>
        </p:nvSpPr>
        <p:spPr>
          <a:xfrm>
            <a:off x="1880723" y="5153026"/>
            <a:ext cx="1150712" cy="6236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noProof="0" dirty="0">
                <a:solidFill>
                  <a:schemeClr val="tx1"/>
                </a:solidFill>
              </a:rPr>
              <a:t>0,1</a:t>
            </a:r>
          </a:p>
        </p:txBody>
      </p:sp>
      <p:sp>
        <p:nvSpPr>
          <p:cNvPr id="37" name="Блок-схема: альтернативный процесс 36">
            <a:extLst>
              <a:ext uri="{FF2B5EF4-FFF2-40B4-BE49-F238E27FC236}">
                <a16:creationId xmlns:a16="http://schemas.microsoft.com/office/drawing/2014/main" id="{0C359B26-E40B-8993-9FE3-2D0D233B726C}"/>
              </a:ext>
            </a:extLst>
          </p:cNvPr>
          <p:cNvSpPr/>
          <p:nvPr/>
        </p:nvSpPr>
        <p:spPr>
          <a:xfrm>
            <a:off x="8465366" y="1181441"/>
            <a:ext cx="1889140" cy="577256"/>
          </a:xfrm>
          <a:prstGeom prst="flowChartAlternateProcess">
            <a:avLst/>
          </a:prstGeom>
          <a:solidFill>
            <a:srgbClr val="CABFF3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Власні надходження </a:t>
            </a:r>
          </a:p>
          <a:p>
            <a:pPr algn="ctr"/>
            <a:r>
              <a:rPr lang="uk-UA" sz="14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бюджетних установ</a:t>
            </a:r>
          </a:p>
        </p:txBody>
      </p:sp>
      <p:sp>
        <p:nvSpPr>
          <p:cNvPr id="38" name="Блок-схема: альтернативный процесс 37">
            <a:extLst>
              <a:ext uri="{FF2B5EF4-FFF2-40B4-BE49-F238E27FC236}">
                <a16:creationId xmlns:a16="http://schemas.microsoft.com/office/drawing/2014/main" id="{25C2631B-C4A4-9A98-219C-47162FDC62E4}"/>
              </a:ext>
            </a:extLst>
          </p:cNvPr>
          <p:cNvSpPr/>
          <p:nvPr/>
        </p:nvSpPr>
        <p:spPr>
          <a:xfrm>
            <a:off x="163896" y="1003645"/>
            <a:ext cx="2527481" cy="597823"/>
          </a:xfrm>
          <a:prstGeom prst="flowChartAlternateProcess">
            <a:avLst/>
          </a:prstGeom>
          <a:solidFill>
            <a:srgbClr val="FBE8B3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Міський фонд охорони </a:t>
            </a:r>
          </a:p>
          <a:p>
            <a:pPr algn="ctr"/>
            <a:r>
              <a:rPr lang="uk-UA" sz="14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навколишнього природного </a:t>
            </a:r>
          </a:p>
          <a:p>
            <a:pPr algn="ctr"/>
            <a:r>
              <a:rPr lang="uk-UA" sz="14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середовища</a:t>
            </a:r>
          </a:p>
        </p:txBody>
      </p:sp>
      <p:sp>
        <p:nvSpPr>
          <p:cNvPr id="39" name="Блок-схема: альтернативный процесс 38">
            <a:extLst>
              <a:ext uri="{FF2B5EF4-FFF2-40B4-BE49-F238E27FC236}">
                <a16:creationId xmlns:a16="http://schemas.microsoft.com/office/drawing/2014/main" id="{5C2694FC-C6B5-0B48-020A-1F282DFFCC23}"/>
              </a:ext>
            </a:extLst>
          </p:cNvPr>
          <p:cNvSpPr/>
          <p:nvPr/>
        </p:nvSpPr>
        <p:spPr>
          <a:xfrm>
            <a:off x="9057651" y="5037018"/>
            <a:ext cx="2003627" cy="597823"/>
          </a:xfrm>
          <a:prstGeom prst="flowChartAlternateProcess">
            <a:avLst/>
          </a:prstGeom>
          <a:solidFill>
            <a:srgbClr val="CDE6F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Гранти (дарунки), що надійшли до бюджету Чернігівської МТГ</a:t>
            </a:r>
          </a:p>
        </p:txBody>
      </p:sp>
      <p:sp>
        <p:nvSpPr>
          <p:cNvPr id="40" name="Блок-схема: альтернативный процесс 39">
            <a:extLst>
              <a:ext uri="{FF2B5EF4-FFF2-40B4-BE49-F238E27FC236}">
                <a16:creationId xmlns:a16="http://schemas.microsoft.com/office/drawing/2014/main" id="{B8D4DB68-AD36-2934-6199-43443BB6E7DC}"/>
              </a:ext>
            </a:extLst>
          </p:cNvPr>
          <p:cNvSpPr/>
          <p:nvPr/>
        </p:nvSpPr>
        <p:spPr>
          <a:xfrm>
            <a:off x="-17372" y="5189018"/>
            <a:ext cx="2003627" cy="597823"/>
          </a:xfrm>
          <a:prstGeom prst="flowChartAlternateProcess">
            <a:avLst/>
          </a:prstGeom>
          <a:solidFill>
            <a:srgbClr val="C4E4E6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Інші надходження</a:t>
            </a:r>
          </a:p>
        </p:txBody>
      </p:sp>
      <p:sp>
        <p:nvSpPr>
          <p:cNvPr id="41" name="Блок-схема: альтернативный процесс 40">
            <a:extLst>
              <a:ext uri="{FF2B5EF4-FFF2-40B4-BE49-F238E27FC236}">
                <a16:creationId xmlns:a16="http://schemas.microsoft.com/office/drawing/2014/main" id="{205B1517-F910-4BE7-B087-06AAE4C757CF}"/>
              </a:ext>
            </a:extLst>
          </p:cNvPr>
          <p:cNvSpPr/>
          <p:nvPr/>
        </p:nvSpPr>
        <p:spPr>
          <a:xfrm>
            <a:off x="9276056" y="3013445"/>
            <a:ext cx="1889140" cy="553663"/>
          </a:xfrm>
          <a:prstGeom prst="flowChartAlternateProcess">
            <a:avLst/>
          </a:prstGeom>
          <a:solidFill>
            <a:srgbClr val="CABFF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Благодійні внески, у т.ч. в натуральній формі</a:t>
            </a:r>
          </a:p>
        </p:txBody>
      </p:sp>
      <p:sp>
        <p:nvSpPr>
          <p:cNvPr id="42" name="Блок-схема: альтернативный процесс 41">
            <a:extLst>
              <a:ext uri="{FF2B5EF4-FFF2-40B4-BE49-F238E27FC236}">
                <a16:creationId xmlns:a16="http://schemas.microsoft.com/office/drawing/2014/main" id="{13B48C80-A757-4686-8C3D-E53CBADEA0AC}"/>
              </a:ext>
            </a:extLst>
          </p:cNvPr>
          <p:cNvSpPr/>
          <p:nvPr/>
        </p:nvSpPr>
        <p:spPr>
          <a:xfrm>
            <a:off x="9276055" y="2206371"/>
            <a:ext cx="1889141" cy="411810"/>
          </a:xfrm>
          <a:prstGeom prst="flowChartAlternateProcess">
            <a:avLst/>
          </a:prstGeom>
          <a:solidFill>
            <a:srgbClr val="CABFF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Надходження від плати за послуги</a:t>
            </a: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4052A99D-BFEB-BE11-2091-5303A4DBF3D9}"/>
              </a:ext>
            </a:extLst>
          </p:cNvPr>
          <p:cNvSpPr/>
          <p:nvPr/>
        </p:nvSpPr>
        <p:spPr>
          <a:xfrm>
            <a:off x="8688795" y="2076989"/>
            <a:ext cx="725145" cy="677917"/>
          </a:xfrm>
          <a:prstGeom prst="ellipse">
            <a:avLst/>
          </a:prstGeom>
          <a:solidFill>
            <a:srgbClr val="CABFF3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E886064F-1057-5887-2408-B24499A8ABC1}"/>
              </a:ext>
            </a:extLst>
          </p:cNvPr>
          <p:cNvSpPr/>
          <p:nvPr/>
        </p:nvSpPr>
        <p:spPr>
          <a:xfrm>
            <a:off x="8684791" y="2919180"/>
            <a:ext cx="725145" cy="677917"/>
          </a:xfrm>
          <a:prstGeom prst="ellipse">
            <a:avLst/>
          </a:prstGeom>
          <a:solidFill>
            <a:srgbClr val="CABFF3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F5DBCA7-8A02-137A-CBFB-BD4AB03024F4}"/>
              </a:ext>
            </a:extLst>
          </p:cNvPr>
          <p:cNvSpPr/>
          <p:nvPr/>
        </p:nvSpPr>
        <p:spPr>
          <a:xfrm>
            <a:off x="8687443" y="2219662"/>
            <a:ext cx="722493" cy="398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noProof="0" dirty="0">
                <a:solidFill>
                  <a:schemeClr val="tx1"/>
                </a:solidFill>
              </a:rPr>
              <a:t>50,4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D6A09462-F0C3-8B52-B42C-3E49D96BF42F}"/>
              </a:ext>
            </a:extLst>
          </p:cNvPr>
          <p:cNvSpPr/>
          <p:nvPr/>
        </p:nvSpPr>
        <p:spPr>
          <a:xfrm>
            <a:off x="8653309" y="3044623"/>
            <a:ext cx="788107" cy="398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noProof="0" dirty="0">
                <a:solidFill>
                  <a:schemeClr val="tx1"/>
                </a:solidFill>
              </a:rPr>
              <a:t>255,5</a:t>
            </a:r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27488584-FD39-5DF9-73F1-5D04CD6A5EC9}"/>
              </a:ext>
            </a:extLst>
          </p:cNvPr>
          <p:cNvCxnSpPr>
            <a:cxnSpLocks/>
            <a:stCxn id="37" idx="1"/>
          </p:cNvCxnSpPr>
          <p:nvPr/>
        </p:nvCxnSpPr>
        <p:spPr>
          <a:xfrm>
            <a:off x="8465366" y="1470069"/>
            <a:ext cx="0" cy="178806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id="{19A4AD6D-29D0-82D1-8331-CE0BB9506927}"/>
              </a:ext>
            </a:extLst>
          </p:cNvPr>
          <p:cNvCxnSpPr>
            <a:stCxn id="44" idx="2"/>
          </p:cNvCxnSpPr>
          <p:nvPr/>
        </p:nvCxnSpPr>
        <p:spPr>
          <a:xfrm flipH="1" flipV="1">
            <a:off x="8465366" y="2415947"/>
            <a:ext cx="223429" cy="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6FBD1A4A-3DB5-12CF-4D4E-64646F9684C0}"/>
              </a:ext>
            </a:extLst>
          </p:cNvPr>
          <p:cNvCxnSpPr>
            <a:cxnSpLocks/>
            <a:stCxn id="45" idx="2"/>
          </p:cNvCxnSpPr>
          <p:nvPr/>
        </p:nvCxnSpPr>
        <p:spPr>
          <a:xfrm flipH="1" flipV="1">
            <a:off x="8465366" y="3238128"/>
            <a:ext cx="219425" cy="20011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B81EDB4-F719-4636-9174-83B55AF914A1}"/>
              </a:ext>
            </a:extLst>
          </p:cNvPr>
          <p:cNvSpPr/>
          <p:nvPr/>
        </p:nvSpPr>
        <p:spPr>
          <a:xfrm>
            <a:off x="10715320" y="1044494"/>
            <a:ext cx="1617964" cy="685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-64,3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до 2024 року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CCB040F7-E3A5-4F0F-868E-55044999D922}"/>
              </a:ext>
            </a:extLst>
          </p:cNvPr>
          <p:cNvCxnSpPr>
            <a:cxnSpLocks/>
          </p:cNvCxnSpPr>
          <p:nvPr/>
        </p:nvCxnSpPr>
        <p:spPr>
          <a:xfrm>
            <a:off x="10921855" y="1062433"/>
            <a:ext cx="0" cy="696264"/>
          </a:xfrm>
          <a:prstGeom prst="straightConnector1">
            <a:avLst/>
          </a:prstGeom>
          <a:ln w="57150">
            <a:gradFill>
              <a:gsLst>
                <a:gs pos="100000">
                  <a:srgbClr val="FF0000"/>
                </a:gs>
                <a:gs pos="1000">
                  <a:srgbClr val="59D13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BD39FDDF-69CF-4C36-85A1-6DB1C4B27F86}"/>
              </a:ext>
            </a:extLst>
          </p:cNvPr>
          <p:cNvSpPr/>
          <p:nvPr/>
        </p:nvSpPr>
        <p:spPr>
          <a:xfrm>
            <a:off x="10819191" y="2027696"/>
            <a:ext cx="1617964" cy="685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-5,0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до 2024 року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91C19E82-2841-4FDC-8717-5C55BF89115E}"/>
              </a:ext>
            </a:extLst>
          </p:cNvPr>
          <p:cNvCxnSpPr>
            <a:cxnSpLocks/>
          </p:cNvCxnSpPr>
          <p:nvPr/>
        </p:nvCxnSpPr>
        <p:spPr>
          <a:xfrm>
            <a:off x="11061278" y="2067815"/>
            <a:ext cx="0" cy="696264"/>
          </a:xfrm>
          <a:prstGeom prst="straightConnector1">
            <a:avLst/>
          </a:prstGeom>
          <a:ln w="57150">
            <a:gradFill>
              <a:gsLst>
                <a:gs pos="100000">
                  <a:srgbClr val="FF0000"/>
                </a:gs>
                <a:gs pos="1000">
                  <a:srgbClr val="59D13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E2A6B269-CF2D-4BA2-B88C-45FCC8C0EFC4}"/>
              </a:ext>
            </a:extLst>
          </p:cNvPr>
          <p:cNvSpPr/>
          <p:nvPr/>
        </p:nvSpPr>
        <p:spPr>
          <a:xfrm>
            <a:off x="10819191" y="2919532"/>
            <a:ext cx="1617964" cy="685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-59,3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до 2024 року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4" name="Прямая со стрелкой 53">
            <a:extLst>
              <a:ext uri="{FF2B5EF4-FFF2-40B4-BE49-F238E27FC236}">
                <a16:creationId xmlns:a16="http://schemas.microsoft.com/office/drawing/2014/main" id="{937051B4-FB38-4B60-869A-FFCDBEF03455}"/>
              </a:ext>
            </a:extLst>
          </p:cNvPr>
          <p:cNvCxnSpPr>
            <a:cxnSpLocks/>
          </p:cNvCxnSpPr>
          <p:nvPr/>
        </p:nvCxnSpPr>
        <p:spPr>
          <a:xfrm>
            <a:off x="11061278" y="2919180"/>
            <a:ext cx="0" cy="696264"/>
          </a:xfrm>
          <a:prstGeom prst="straightConnector1">
            <a:avLst/>
          </a:prstGeom>
          <a:ln w="57150">
            <a:gradFill>
              <a:gsLst>
                <a:gs pos="100000">
                  <a:srgbClr val="FF0000"/>
                </a:gs>
                <a:gs pos="1000">
                  <a:srgbClr val="59D13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AC8BBED5-B9D2-4B4F-8C30-4D2066E91D79}"/>
              </a:ext>
            </a:extLst>
          </p:cNvPr>
          <p:cNvSpPr/>
          <p:nvPr/>
        </p:nvSpPr>
        <p:spPr>
          <a:xfrm>
            <a:off x="10819191" y="4994732"/>
            <a:ext cx="1617964" cy="685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-37,3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до 2024 року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7" name="Прямая со стрелкой 56">
            <a:extLst>
              <a:ext uri="{FF2B5EF4-FFF2-40B4-BE49-F238E27FC236}">
                <a16:creationId xmlns:a16="http://schemas.microsoft.com/office/drawing/2014/main" id="{B05A5101-8134-440E-8169-E33A65B401EC}"/>
              </a:ext>
            </a:extLst>
          </p:cNvPr>
          <p:cNvCxnSpPr>
            <a:cxnSpLocks/>
          </p:cNvCxnSpPr>
          <p:nvPr/>
        </p:nvCxnSpPr>
        <p:spPr>
          <a:xfrm>
            <a:off x="11063870" y="5037018"/>
            <a:ext cx="0" cy="696264"/>
          </a:xfrm>
          <a:prstGeom prst="straightConnector1">
            <a:avLst/>
          </a:prstGeom>
          <a:ln w="57150">
            <a:gradFill>
              <a:gsLst>
                <a:gs pos="100000">
                  <a:srgbClr val="FF0000"/>
                </a:gs>
                <a:gs pos="1000">
                  <a:srgbClr val="59D13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4D4AA292-4C0B-4B8A-B001-92E06E287DF7}"/>
              </a:ext>
            </a:extLst>
          </p:cNvPr>
          <p:cNvSpPr/>
          <p:nvPr/>
        </p:nvSpPr>
        <p:spPr>
          <a:xfrm>
            <a:off x="-17372" y="1684824"/>
            <a:ext cx="1617964" cy="685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-0,6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до 2024 року</a:t>
            </a:r>
            <a:endParaRPr kumimoji="0" lang="uk-UA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0C9412C2-3577-4C5E-BACB-1A5C6CE68870}"/>
              </a:ext>
            </a:extLst>
          </p:cNvPr>
          <p:cNvCxnSpPr>
            <a:cxnSpLocks/>
          </p:cNvCxnSpPr>
          <p:nvPr/>
        </p:nvCxnSpPr>
        <p:spPr>
          <a:xfrm>
            <a:off x="189163" y="1702763"/>
            <a:ext cx="0" cy="696264"/>
          </a:xfrm>
          <a:prstGeom prst="straightConnector1">
            <a:avLst/>
          </a:prstGeom>
          <a:ln w="57150">
            <a:gradFill>
              <a:gsLst>
                <a:gs pos="100000">
                  <a:srgbClr val="FF0000"/>
                </a:gs>
                <a:gs pos="1000">
                  <a:srgbClr val="59D133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372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28D07678-E621-4B81-DE1F-A9E4BE257F2B}"/>
              </a:ext>
            </a:extLst>
          </p:cNvPr>
          <p:cNvGraphicFramePr/>
          <p:nvPr/>
        </p:nvGraphicFramePr>
        <p:xfrm>
          <a:off x="53445" y="660101"/>
          <a:ext cx="12085110" cy="619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Rectangle 13">
            <a:extLst>
              <a:ext uri="{FF2B5EF4-FFF2-40B4-BE49-F238E27FC236}">
                <a16:creationId xmlns:a16="http://schemas.microsoft.com/office/drawing/2014/main" id="{DE2FADDF-6B1B-9553-EB3F-D846172B8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9504" y="-26860"/>
            <a:ext cx="10641012" cy="686961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uk-UA" sz="2000" b="1" kern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Структура виконання видатків бюджету Чернігівської міської</a:t>
            </a:r>
          </a:p>
          <a:p>
            <a:pPr>
              <a:defRPr/>
            </a:pPr>
            <a:r>
              <a:rPr lang="uk-UA" sz="2000" b="1" kern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територіальної громади в розрізі галузей за 2025 рік, млн грн</a:t>
            </a:r>
            <a:endParaRPr lang="en-US" sz="2000" b="1" kern="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5" name="Picture 12" descr="1200px-Coat_of_Arms_of_Chernihiv">
            <a:extLst>
              <a:ext uri="{FF2B5EF4-FFF2-40B4-BE49-F238E27FC236}">
                <a16:creationId xmlns:a16="http://schemas.microsoft.com/office/drawing/2014/main" id="{269DCCBA-3CC8-4C2E-A52B-AB095CFD3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45593BE-AFDD-4319-A18B-F654B344A5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736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Picture 6">
            <a:extLst>
              <a:ext uri="{FF2B5EF4-FFF2-40B4-BE49-F238E27FC236}">
                <a16:creationId xmlns:a16="http://schemas.microsoft.com/office/drawing/2014/main" id="{8ABFAB52-5D4A-DD30-EF3A-EFA995B0CC9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0361646" y="5769657"/>
            <a:ext cx="1518450" cy="835147"/>
          </a:xfrm>
          <a:prstGeom prst="rect">
            <a:avLst/>
          </a:prstGeom>
        </p:spPr>
      </p:pic>
      <p:pic>
        <p:nvPicPr>
          <p:cNvPr id="71" name="Picture 6">
            <a:extLst>
              <a:ext uri="{FF2B5EF4-FFF2-40B4-BE49-F238E27FC236}">
                <a16:creationId xmlns:a16="http://schemas.microsoft.com/office/drawing/2014/main" id="{B4AD74DF-D446-87FE-82E7-50D29E5F8F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colorTemperature colorTemp="7759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rot="20959761">
            <a:off x="7108430" y="4381084"/>
            <a:ext cx="1518450" cy="835147"/>
          </a:xfrm>
          <a:prstGeom prst="rect">
            <a:avLst/>
          </a:prstGeom>
        </p:spPr>
      </p:pic>
      <p:pic>
        <p:nvPicPr>
          <p:cNvPr id="70" name="Picture 6">
            <a:extLst>
              <a:ext uri="{FF2B5EF4-FFF2-40B4-BE49-F238E27FC236}">
                <a16:creationId xmlns:a16="http://schemas.microsoft.com/office/drawing/2014/main" id="{83D39230-1C00-404F-7213-9564DF56DEA5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8900820" y="3316614"/>
            <a:ext cx="1518450" cy="835147"/>
          </a:xfrm>
          <a:prstGeom prst="rect">
            <a:avLst/>
          </a:prstGeom>
        </p:spPr>
      </p:pic>
      <p:pic>
        <p:nvPicPr>
          <p:cNvPr id="77" name="Picture 6">
            <a:extLst>
              <a:ext uri="{FF2B5EF4-FFF2-40B4-BE49-F238E27FC236}">
                <a16:creationId xmlns:a16="http://schemas.microsoft.com/office/drawing/2014/main" id="{A5DCF494-1820-64DA-1A86-CE1FE73C7C9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963800" y="1660249"/>
            <a:ext cx="1518450" cy="835147"/>
          </a:xfrm>
          <a:prstGeom prst="rect">
            <a:avLst/>
          </a:prstGeom>
        </p:spPr>
      </p:pic>
      <p:pic>
        <p:nvPicPr>
          <p:cNvPr id="66" name="Picture 6">
            <a:extLst>
              <a:ext uri="{FF2B5EF4-FFF2-40B4-BE49-F238E27FC236}">
                <a16:creationId xmlns:a16="http://schemas.microsoft.com/office/drawing/2014/main" id="{17CA66A1-20E2-C442-0625-525F3DF8AD3D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0102158" y="902860"/>
            <a:ext cx="1518450" cy="835147"/>
          </a:xfrm>
          <a:prstGeom prst="rect">
            <a:avLst/>
          </a:prstGeom>
        </p:spPr>
      </p:pic>
      <p:pic>
        <p:nvPicPr>
          <p:cNvPr id="69" name="Picture 6">
            <a:extLst>
              <a:ext uri="{FF2B5EF4-FFF2-40B4-BE49-F238E27FC236}">
                <a16:creationId xmlns:a16="http://schemas.microsoft.com/office/drawing/2014/main" id="{767EC0AF-5823-0209-86AC-E036C500935B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0254558" y="1055260"/>
            <a:ext cx="1518450" cy="835147"/>
          </a:xfrm>
          <a:prstGeom prst="rect">
            <a:avLst/>
          </a:prstGeom>
        </p:spPr>
      </p:pic>
      <p:pic>
        <p:nvPicPr>
          <p:cNvPr id="74" name="Picture 6">
            <a:extLst>
              <a:ext uri="{FF2B5EF4-FFF2-40B4-BE49-F238E27FC236}">
                <a16:creationId xmlns:a16="http://schemas.microsoft.com/office/drawing/2014/main" id="{2D8C3D34-860A-8DF1-735D-BDEF6EF647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colorTemperature colorTemp="7759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rot="20959761">
            <a:off x="8153943" y="1824848"/>
            <a:ext cx="1518450" cy="835147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41DE531A-A021-AFBD-91E9-51B39128698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24945" t="9803" r="-24730" b="-9803"/>
          <a:stretch/>
        </p:blipFill>
        <p:spPr>
          <a:xfrm>
            <a:off x="897932" y="541815"/>
            <a:ext cx="8244000" cy="5508684"/>
          </a:xfrm>
          <a:prstGeom prst="rect">
            <a:avLst/>
          </a:prstGeom>
          <a:noFill/>
          <a:effectLst>
            <a:softEdge rad="215900"/>
          </a:effectLst>
        </p:spPr>
      </p:pic>
      <p:pic>
        <p:nvPicPr>
          <p:cNvPr id="102" name="Picture 6">
            <a:extLst>
              <a:ext uri="{FF2B5EF4-FFF2-40B4-BE49-F238E27FC236}">
                <a16:creationId xmlns:a16="http://schemas.microsoft.com/office/drawing/2014/main" id="{DDED5580-417B-B2B7-AE5B-61083D57C09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593027" y="6038867"/>
            <a:ext cx="1518450" cy="835147"/>
          </a:xfrm>
          <a:prstGeom prst="rect">
            <a:avLst/>
          </a:prstGeom>
        </p:spPr>
      </p:pic>
      <p:pic>
        <p:nvPicPr>
          <p:cNvPr id="103" name="Picture 6">
            <a:extLst>
              <a:ext uri="{FF2B5EF4-FFF2-40B4-BE49-F238E27FC236}">
                <a16:creationId xmlns:a16="http://schemas.microsoft.com/office/drawing/2014/main" id="{4D56918F-2E58-2C72-1F89-8209F13EF0CF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 rot="20959761">
            <a:off x="9234624" y="4870179"/>
            <a:ext cx="1518450" cy="835147"/>
          </a:xfrm>
          <a:prstGeom prst="rect">
            <a:avLst/>
          </a:prstGeom>
        </p:spPr>
      </p:pic>
      <p:pic>
        <p:nvPicPr>
          <p:cNvPr id="104" name="Picture 6">
            <a:extLst>
              <a:ext uri="{FF2B5EF4-FFF2-40B4-BE49-F238E27FC236}">
                <a16:creationId xmlns:a16="http://schemas.microsoft.com/office/drawing/2014/main" id="{B839DC61-CF25-881B-A613-6507BD25620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0100982" y="884863"/>
            <a:ext cx="1518450" cy="835147"/>
          </a:xfrm>
          <a:prstGeom prst="rect">
            <a:avLst/>
          </a:prstGeom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BA5BADE6-DF0A-DECE-7A15-39A3FF21A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9635" y="54215"/>
            <a:ext cx="10807005" cy="7620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uk-UA" sz="2400" b="1" kern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Структура виконання видатків бюджету Чернігівської міської</a:t>
            </a:r>
          </a:p>
          <a:p>
            <a:pPr>
              <a:defRPr/>
            </a:pPr>
            <a:r>
              <a:rPr lang="uk-UA" sz="2400" b="1" kern="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територіальної громади за економічною суттю 2025 рік, млн грн</a:t>
            </a:r>
            <a:endParaRPr lang="en-US" sz="2400" b="1" kern="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56CFC1D5-ACE4-A9F9-29ED-4DA0F9FC1736}"/>
              </a:ext>
            </a:extLst>
          </p:cNvPr>
          <p:cNvSpPr>
            <a:spLocks noChangeArrowheads="1"/>
          </p:cNvSpPr>
          <p:nvPr/>
        </p:nvSpPr>
        <p:spPr bwMode="gray">
          <a:xfrm rot="5400000">
            <a:off x="-71736" y="1223614"/>
            <a:ext cx="6227763" cy="4968601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0">
            <a:gsLst>
              <a:gs pos="0">
                <a:srgbClr val="0099FF">
                  <a:gamma/>
                  <a:tint val="0"/>
                  <a:invGamma/>
                  <a:alpha val="0"/>
                </a:srgbClr>
              </a:gs>
              <a:gs pos="100000">
                <a:srgbClr val="0066FF"/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2800" kern="0">
              <a:solidFill>
                <a:srgbClr val="000000"/>
              </a:solidFill>
            </a:endParaRPr>
          </a:p>
        </p:txBody>
      </p:sp>
      <p:sp>
        <p:nvSpPr>
          <p:cNvPr id="3" name="AutoShape 18">
            <a:extLst>
              <a:ext uri="{FF2B5EF4-FFF2-40B4-BE49-F238E27FC236}">
                <a16:creationId xmlns:a16="http://schemas.microsoft.com/office/drawing/2014/main" id="{10B4D337-72E0-93D6-23A7-D7137C9BCD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112362" y="2222596"/>
            <a:ext cx="6744278" cy="55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31000">
                <a:srgbClr val="CCB3E6"/>
              </a:gs>
              <a:gs pos="3000">
                <a:srgbClr val="9999FF"/>
              </a:gs>
              <a:gs pos="95000">
                <a:srgbClr val="FFFFFF"/>
              </a:gs>
              <a:gs pos="75000">
                <a:srgbClr val="FFCCCC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/>
            <a:endParaRPr lang="en-US" sz="1600" b="1" i="1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24">
            <a:extLst>
              <a:ext uri="{FF2B5EF4-FFF2-40B4-BE49-F238E27FC236}">
                <a16:creationId xmlns:a16="http://schemas.microsoft.com/office/drawing/2014/main" id="{1AC9A7DE-D227-146D-A94D-BF6175663119}"/>
              </a:ext>
            </a:extLst>
          </p:cNvPr>
          <p:cNvSpPr>
            <a:spLocks noChangeArrowheads="1"/>
          </p:cNvSpPr>
          <p:nvPr/>
        </p:nvSpPr>
        <p:spPr bwMode="gray">
          <a:xfrm>
            <a:off x="4511584" y="5495538"/>
            <a:ext cx="7345056" cy="55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rgbClr val="FFFFFF"/>
              </a:gs>
              <a:gs pos="32000">
                <a:srgbClr val="FFC000"/>
              </a:gs>
              <a:gs pos="75000">
                <a:srgbClr val="FFFF00"/>
              </a:gs>
            </a:gsLst>
            <a:lin ang="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/>
            <a:endParaRPr lang="en-US" sz="1600" b="1" i="1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83DF3E29-8C74-3EA0-AE98-8699EFF8D10D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87099" y="1572916"/>
            <a:ext cx="6969541" cy="55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rgbClr val="FFFFFF"/>
              </a:gs>
              <a:gs pos="32000">
                <a:srgbClr val="FFC000"/>
              </a:gs>
              <a:gs pos="75000">
                <a:srgbClr val="FFFF00"/>
              </a:gs>
            </a:gsLst>
            <a:lin ang="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b="1" i="1" kern="0" dirty="0">
              <a:solidFill>
                <a:srgbClr val="FFE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E64D09BD-5565-48C6-8A1D-2D7304765EF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820010" y="2326082"/>
            <a:ext cx="4236839" cy="376532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defPPr>
              <a:defRPr lang="uk-UA"/>
            </a:defPPr>
            <a:lvl1pPr indent="0" algn="ctr">
              <a:defRPr sz="16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>
              <a:defRPr sz="1100">
                <a:solidFill>
                  <a:schemeClr val="lt1"/>
                </a:solidFill>
              </a:defRPr>
            </a:lvl2pPr>
            <a:lvl3pPr indent="0">
              <a:defRPr sz="1100">
                <a:solidFill>
                  <a:schemeClr val="lt1"/>
                </a:solidFill>
              </a:defRPr>
            </a:lvl3pPr>
            <a:lvl4pPr indent="0">
              <a:defRPr sz="1100">
                <a:solidFill>
                  <a:schemeClr val="lt1"/>
                </a:solidFill>
              </a:defRPr>
            </a:lvl4pPr>
            <a:lvl5pPr indent="0">
              <a:defRPr sz="1100">
                <a:solidFill>
                  <a:schemeClr val="lt1"/>
                </a:solidFill>
              </a:defRPr>
            </a:lvl5pPr>
            <a:lvl6pPr indent="0">
              <a:defRPr sz="1100">
                <a:solidFill>
                  <a:schemeClr val="lt1"/>
                </a:solidFill>
              </a:defRPr>
            </a:lvl6pPr>
            <a:lvl7pPr indent="0">
              <a:defRPr sz="1100">
                <a:solidFill>
                  <a:schemeClr val="lt1"/>
                </a:solidFill>
              </a:defRPr>
            </a:lvl7pPr>
            <a:lvl8pPr indent="0">
              <a:defRPr sz="1100">
                <a:solidFill>
                  <a:schemeClr val="lt1"/>
                </a:solidFill>
              </a:defRPr>
            </a:lvl8pPr>
            <a:lvl9pPr indent="0">
              <a:defRPr sz="11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uk-UA" sz="1800" kern="0" dirty="0">
                <a:latin typeface="+mn-lt"/>
                <a:cs typeface="Arial" panose="020B0604020202020204" pitchFamily="34" charset="0"/>
              </a:rPr>
              <a:t>Інші поточні видатки</a:t>
            </a:r>
            <a:r>
              <a:rPr lang="en-US" sz="1800" kern="0" dirty="0">
                <a:latin typeface="+mn-lt"/>
                <a:cs typeface="Arial" panose="020B0604020202020204" pitchFamily="34" charset="0"/>
              </a:rPr>
              <a:t> –</a:t>
            </a:r>
            <a:r>
              <a:rPr lang="uk-UA" sz="1800" kern="0" dirty="0">
                <a:latin typeface="+mn-lt"/>
                <a:cs typeface="Arial" panose="020B0604020202020204" pitchFamily="34" charset="0"/>
              </a:rPr>
              <a:t> 717,5 млн грн</a:t>
            </a:r>
            <a:endParaRPr lang="en-US" sz="1800" kern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53" name="Text Box 11">
            <a:extLst>
              <a:ext uri="{FF2B5EF4-FFF2-40B4-BE49-F238E27FC236}">
                <a16:creationId xmlns:a16="http://schemas.microsoft.com/office/drawing/2014/main" id="{BF9CDFFB-CEFB-040F-3C3A-99F11431DE8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311899" y="5569297"/>
            <a:ext cx="4824455" cy="4270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defPPr>
              <a:defRPr lang="uk-UA"/>
            </a:defPPr>
            <a:lvl1pPr indent="0" algn="ctr">
              <a:defRPr sz="16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>
              <a:defRPr sz="1100">
                <a:solidFill>
                  <a:schemeClr val="lt1"/>
                </a:solidFill>
              </a:defRPr>
            </a:lvl2pPr>
            <a:lvl3pPr indent="0">
              <a:defRPr sz="1100">
                <a:solidFill>
                  <a:schemeClr val="lt1"/>
                </a:solidFill>
              </a:defRPr>
            </a:lvl3pPr>
            <a:lvl4pPr indent="0">
              <a:defRPr sz="1100">
                <a:solidFill>
                  <a:schemeClr val="lt1"/>
                </a:solidFill>
              </a:defRPr>
            </a:lvl4pPr>
            <a:lvl5pPr indent="0">
              <a:defRPr sz="1100">
                <a:solidFill>
                  <a:schemeClr val="lt1"/>
                </a:solidFill>
              </a:defRPr>
            </a:lvl5pPr>
            <a:lvl6pPr indent="0">
              <a:defRPr sz="1100">
                <a:solidFill>
                  <a:schemeClr val="lt1"/>
                </a:solidFill>
              </a:defRPr>
            </a:lvl6pPr>
            <a:lvl7pPr indent="0">
              <a:defRPr sz="1100">
                <a:solidFill>
                  <a:schemeClr val="lt1"/>
                </a:solidFill>
              </a:defRPr>
            </a:lvl7pPr>
            <a:lvl8pPr indent="0">
              <a:defRPr sz="1100">
                <a:solidFill>
                  <a:schemeClr val="lt1"/>
                </a:solidFill>
              </a:defRPr>
            </a:lvl8pPr>
            <a:lvl9pPr indent="0">
              <a:defRPr sz="11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uk-UA" sz="1800" kern="0" dirty="0">
                <a:latin typeface="+mn-lt"/>
                <a:cs typeface="Arial" panose="020B0604020202020204" pitchFamily="34" charset="0"/>
              </a:rPr>
              <a:t>Медикаменти та продукти харчування</a:t>
            </a:r>
            <a:r>
              <a:rPr lang="en-US" sz="1800" kern="0" dirty="0">
                <a:latin typeface="+mn-lt"/>
                <a:cs typeface="Arial" panose="020B0604020202020204" pitchFamily="34" charset="0"/>
              </a:rPr>
              <a:t> –</a:t>
            </a:r>
            <a:r>
              <a:rPr lang="uk-UA" sz="1800" kern="0" dirty="0">
                <a:latin typeface="+mn-lt"/>
                <a:cs typeface="Arial" panose="020B0604020202020204" pitchFamily="34" charset="0"/>
              </a:rPr>
              <a:t> 152,4 млн грн</a:t>
            </a:r>
            <a:endParaRPr lang="en-US" sz="1800" kern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AutoShape 4">
            <a:extLst>
              <a:ext uri="{FF2B5EF4-FFF2-40B4-BE49-F238E27FC236}">
                <a16:creationId xmlns:a16="http://schemas.microsoft.com/office/drawing/2014/main" id="{F0A48F4A-154D-F25A-66FD-B779FF2E712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35875" y="3558621"/>
            <a:ext cx="6620765" cy="55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rgbClr val="FFFFFF"/>
              </a:gs>
              <a:gs pos="32000">
                <a:srgbClr val="FFC000"/>
              </a:gs>
              <a:gs pos="75000">
                <a:srgbClr val="FFFF00"/>
              </a:gs>
            </a:gsLst>
            <a:lin ang="0" scaled="1"/>
            <a:tileRect/>
          </a:gradFill>
          <a:ln>
            <a:noFill/>
          </a:ln>
          <a:effectLst/>
        </p:spPr>
        <p:txBody>
          <a:bodyPr anchor="ctr"/>
          <a:lstStyle/>
          <a:p>
            <a:pPr algn="ctr"/>
            <a:endParaRPr lang="en-US" sz="1600" b="1" i="1" kern="0">
              <a:solidFill>
                <a:srgbClr val="FFE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 Box 11">
            <a:extLst>
              <a:ext uri="{FF2B5EF4-FFF2-40B4-BE49-F238E27FC236}">
                <a16:creationId xmlns:a16="http://schemas.microsoft.com/office/drawing/2014/main" id="{430D9572-73AA-C05A-C11F-BC37D24939B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909263" y="3603995"/>
            <a:ext cx="5491495" cy="4270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defPPr>
              <a:defRPr lang="uk-UA"/>
            </a:defPPr>
            <a:lvl1pPr indent="0" algn="ctr">
              <a:defRPr sz="16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>
              <a:defRPr sz="1100">
                <a:solidFill>
                  <a:schemeClr val="lt1"/>
                </a:solidFill>
              </a:defRPr>
            </a:lvl2pPr>
            <a:lvl3pPr indent="0">
              <a:defRPr sz="1100">
                <a:solidFill>
                  <a:schemeClr val="lt1"/>
                </a:solidFill>
              </a:defRPr>
            </a:lvl3pPr>
            <a:lvl4pPr indent="0">
              <a:defRPr sz="1100">
                <a:solidFill>
                  <a:schemeClr val="lt1"/>
                </a:solidFill>
              </a:defRPr>
            </a:lvl4pPr>
            <a:lvl5pPr indent="0">
              <a:defRPr sz="1100">
                <a:solidFill>
                  <a:schemeClr val="lt1"/>
                </a:solidFill>
              </a:defRPr>
            </a:lvl5pPr>
            <a:lvl6pPr indent="0">
              <a:defRPr sz="1100">
                <a:solidFill>
                  <a:schemeClr val="lt1"/>
                </a:solidFill>
              </a:defRPr>
            </a:lvl6pPr>
            <a:lvl7pPr indent="0">
              <a:defRPr sz="1100">
                <a:solidFill>
                  <a:schemeClr val="lt1"/>
                </a:solidFill>
              </a:defRPr>
            </a:lvl7pPr>
            <a:lvl8pPr indent="0">
              <a:defRPr sz="1100">
                <a:solidFill>
                  <a:schemeClr val="lt1"/>
                </a:solidFill>
              </a:defRPr>
            </a:lvl8pPr>
            <a:lvl9pPr indent="0">
              <a:defRPr sz="11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uk-UA" sz="1800" kern="0" dirty="0">
                <a:latin typeface="+mn-lt"/>
                <a:cs typeface="Arial" panose="020B0604020202020204" pitchFamily="34" charset="0"/>
              </a:rPr>
              <a:t>Комунальні послуги та енергоносії</a:t>
            </a:r>
            <a:r>
              <a:rPr lang="en-US" sz="1800" kern="0" dirty="0">
                <a:latin typeface="+mn-lt"/>
                <a:cs typeface="Arial" panose="020B0604020202020204" pitchFamily="34" charset="0"/>
              </a:rPr>
              <a:t> –</a:t>
            </a:r>
            <a:r>
              <a:rPr lang="uk-UA" sz="1800" kern="0" dirty="0">
                <a:latin typeface="+mn-lt"/>
                <a:cs typeface="Arial" panose="020B0604020202020204" pitchFamily="34" charset="0"/>
              </a:rPr>
              <a:t> 328,2 млн грн</a:t>
            </a:r>
            <a:endParaRPr lang="en-US" sz="1800" kern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ext Box 9">
            <a:extLst>
              <a:ext uri="{FF2B5EF4-FFF2-40B4-BE49-F238E27FC236}">
                <a16:creationId xmlns:a16="http://schemas.microsoft.com/office/drawing/2014/main" id="{48CD353F-E456-B343-834C-D600CB568808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59173" y="1120993"/>
            <a:ext cx="4199293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uk-UA" sz="2400" b="1" dirty="0">
                <a:latin typeface="+mn-lt"/>
                <a:cs typeface="Arial" panose="020B0604020202020204" pitchFamily="34" charset="0"/>
              </a:rPr>
              <a:t>Виконання</a:t>
            </a:r>
          </a:p>
          <a:p>
            <a:pPr algn="ctr"/>
            <a:r>
              <a:rPr lang="uk-UA" altLang="uk-UA" sz="2400" b="1" dirty="0">
                <a:latin typeface="+mn-lt"/>
                <a:cs typeface="Arial" panose="020B0604020202020204" pitchFamily="34" charset="0"/>
              </a:rPr>
              <a:t>бюджету 2025 рік</a:t>
            </a:r>
          </a:p>
          <a:p>
            <a:pPr algn="ctr"/>
            <a:r>
              <a:rPr lang="uk-UA" altLang="uk-UA" sz="2400" b="1" dirty="0">
                <a:latin typeface="+mn-lt"/>
                <a:cs typeface="Arial" panose="020B0604020202020204" pitchFamily="34" charset="0"/>
              </a:rPr>
              <a:t>4 928,7 млн грн</a:t>
            </a:r>
            <a:endParaRPr lang="en-US" altLang="uk-UA" sz="2400" b="1" dirty="0">
              <a:latin typeface="+mn-lt"/>
              <a:cs typeface="Arial" panose="020B0604020202020204" pitchFamily="34" charset="0"/>
            </a:endParaRPr>
          </a:p>
          <a:p>
            <a:pPr algn="ctr"/>
            <a:r>
              <a:rPr lang="uk-UA" b="1" dirty="0">
                <a:latin typeface="+mn-lt"/>
                <a:cs typeface="Arial" panose="020B0604020202020204" pitchFamily="34" charset="0"/>
              </a:rPr>
              <a:t>(з них: захищені статті – 2 353,1; 47,7%</a:t>
            </a:r>
            <a:r>
              <a:rPr lang="en-US" b="1" dirty="0">
                <a:latin typeface="+mn-lt"/>
                <a:cs typeface="Arial" panose="020B0604020202020204" pitchFamily="34" charset="0"/>
              </a:rPr>
              <a:t>)</a:t>
            </a:r>
            <a:endParaRPr lang="uk-UA" b="1" dirty="0">
              <a:latin typeface="+mn-lt"/>
              <a:cs typeface="Arial" panose="020B0604020202020204" pitchFamily="34" charset="0"/>
            </a:endParaRPr>
          </a:p>
          <a:p>
            <a:pPr algn="ctr"/>
            <a:endParaRPr lang="uk-UA" altLang="uk-UA" sz="2400" b="1" dirty="0">
              <a:latin typeface="+mn-lt"/>
              <a:cs typeface="Arial" panose="020B0604020202020204" pitchFamily="34" charset="0"/>
            </a:endParaRPr>
          </a:p>
          <a:p>
            <a:pPr algn="ctr"/>
            <a:endParaRPr lang="uk-UA" altLang="uk-UA" sz="2400" b="1" dirty="0">
              <a:latin typeface="+mn-lt"/>
              <a:cs typeface="Arial" panose="020B0604020202020204" pitchFamily="34" charset="0"/>
            </a:endParaRPr>
          </a:p>
          <a:p>
            <a:pPr algn="ctr"/>
            <a:endParaRPr lang="uk-UA" altLang="uk-UA" sz="2400" b="1" dirty="0">
              <a:latin typeface="+mn-lt"/>
              <a:cs typeface="Arial" panose="020B0604020202020204" pitchFamily="34" charset="0"/>
            </a:endParaRPr>
          </a:p>
          <a:p>
            <a:pPr algn="ctr"/>
            <a:endParaRPr lang="uk-UA" altLang="uk-UA" sz="2400" b="1" dirty="0">
              <a:latin typeface="+mn-lt"/>
              <a:cs typeface="Arial" panose="020B0604020202020204" pitchFamily="34" charset="0"/>
            </a:endParaRPr>
          </a:p>
          <a:p>
            <a:pPr algn="ctr"/>
            <a:endParaRPr lang="uk-UA" altLang="uk-UA" sz="2400" b="1" dirty="0">
              <a:latin typeface="+mn-lt"/>
              <a:cs typeface="Arial" panose="020B0604020202020204" pitchFamily="34" charset="0"/>
            </a:endParaRPr>
          </a:p>
          <a:p>
            <a:pPr algn="ctr"/>
            <a:endParaRPr lang="uk-UA" altLang="uk-UA" sz="2400" b="1" dirty="0">
              <a:latin typeface="+mn-lt"/>
              <a:cs typeface="Arial" panose="020B0604020202020204" pitchFamily="34" charset="0"/>
            </a:endParaRPr>
          </a:p>
          <a:p>
            <a:pPr algn="ctr"/>
            <a:endParaRPr lang="uk-UA" altLang="uk-UA" sz="2400" b="1" dirty="0">
              <a:latin typeface="+mn-lt"/>
              <a:cs typeface="Arial" panose="020B0604020202020204" pitchFamily="34" charset="0"/>
            </a:endParaRPr>
          </a:p>
          <a:p>
            <a:pPr algn="ctr"/>
            <a:endParaRPr lang="uk-UA" altLang="uk-UA" sz="1200" b="1" dirty="0">
              <a:latin typeface="+mn-lt"/>
              <a:cs typeface="Arial" panose="020B0604020202020204" pitchFamily="34" charset="0"/>
            </a:endParaRPr>
          </a:p>
          <a:p>
            <a:pPr algn="ctr"/>
            <a:endParaRPr lang="uk-UA" altLang="uk-UA" sz="1200" b="1" dirty="0">
              <a:latin typeface="+mn-lt"/>
              <a:cs typeface="Arial" panose="020B0604020202020204" pitchFamily="34" charset="0"/>
            </a:endParaRPr>
          </a:p>
          <a:p>
            <a:pPr algn="ctr"/>
            <a:r>
              <a:rPr lang="uk-UA" altLang="uk-UA" sz="2000" b="1" dirty="0">
                <a:latin typeface="+mn-lt"/>
                <a:cs typeface="Arial" panose="020B0604020202020204" pitchFamily="34" charset="0"/>
              </a:rPr>
              <a:t>(+13,0% або +566,6 млн грн</a:t>
            </a:r>
          </a:p>
          <a:p>
            <a:pPr algn="ctr">
              <a:lnSpc>
                <a:spcPct val="100000"/>
              </a:lnSpc>
            </a:pPr>
            <a:r>
              <a:rPr lang="ru-RU" sz="2000" b="1" dirty="0" err="1">
                <a:latin typeface="+mn-lt"/>
                <a:cs typeface="Arial" panose="020B0604020202020204" pitchFamily="34" charset="0"/>
              </a:rPr>
              <a:t>порівняно</a:t>
            </a:r>
            <a:r>
              <a:rPr lang="ru-RU" sz="2000" b="1" dirty="0">
                <a:latin typeface="+mn-lt"/>
                <a:cs typeface="Arial" panose="020B0604020202020204" pitchFamily="34" charset="0"/>
              </a:rPr>
              <a:t> </a:t>
            </a:r>
            <a:r>
              <a:rPr lang="uk-UA" sz="2000" b="1" dirty="0">
                <a:latin typeface="+mn-lt"/>
                <a:cs typeface="Arial" panose="020B0604020202020204" pitchFamily="34" charset="0"/>
              </a:rPr>
              <a:t>до показників</a:t>
            </a:r>
          </a:p>
          <a:p>
            <a:pPr algn="ctr">
              <a:lnSpc>
                <a:spcPct val="100000"/>
              </a:lnSpc>
            </a:pPr>
            <a:r>
              <a:rPr lang="uk-UA" sz="2000" b="1" dirty="0">
                <a:latin typeface="+mn-lt"/>
                <a:cs typeface="Arial" panose="020B0604020202020204" pitchFamily="34" charset="0"/>
              </a:rPr>
              <a:t>за </a:t>
            </a:r>
            <a:r>
              <a:rPr lang="ru-RU" sz="2000" b="1" dirty="0">
                <a:latin typeface="+mn-lt"/>
                <a:cs typeface="Arial" panose="020B0604020202020204" pitchFamily="34" charset="0"/>
              </a:rPr>
              <a:t>2024 </a:t>
            </a:r>
            <a:r>
              <a:rPr lang="ru-RU" sz="2000" b="1" dirty="0" err="1">
                <a:latin typeface="+mn-lt"/>
                <a:cs typeface="Arial" panose="020B0604020202020204" pitchFamily="34" charset="0"/>
              </a:rPr>
              <a:t>рік</a:t>
            </a:r>
            <a:r>
              <a:rPr lang="uk-UA" altLang="uk-UA" sz="2000" b="1" dirty="0">
                <a:latin typeface="+mn-lt"/>
                <a:cs typeface="Arial" panose="020B0604020202020204" pitchFamily="34" charset="0"/>
              </a:rPr>
              <a:t>)</a:t>
            </a:r>
            <a:endParaRPr lang="en-US" altLang="uk-UA" sz="2000" b="1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7" name="Picture 12" descr="1200px-Coat_of_Arms_of_Chernihiv">
            <a:extLst>
              <a:ext uri="{FF2B5EF4-FFF2-40B4-BE49-F238E27FC236}">
                <a16:creationId xmlns:a16="http://schemas.microsoft.com/office/drawing/2014/main" id="{269DCCBA-3CC8-4C2E-A52B-AB095CFD3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545593BE-AFDD-4319-A18B-F654B344A5C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  <p:sp>
        <p:nvSpPr>
          <p:cNvPr id="15" name="AutoShape 30">
            <a:extLst>
              <a:ext uri="{FF2B5EF4-FFF2-40B4-BE49-F238E27FC236}">
                <a16:creationId xmlns:a16="http://schemas.microsoft.com/office/drawing/2014/main" id="{56BF48D1-C6F9-6E44-04FC-973D8954BEF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199458" y="4203324"/>
            <a:ext cx="6680638" cy="55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31000">
                <a:srgbClr val="CCB3E6"/>
              </a:gs>
              <a:gs pos="3000">
                <a:srgbClr val="9999FF"/>
              </a:gs>
              <a:gs pos="95000">
                <a:srgbClr val="FFFFFF"/>
              </a:gs>
              <a:gs pos="75000">
                <a:srgbClr val="FFCCCC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/>
            <a:endParaRPr lang="en-US" sz="1600" b="1" i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 Box 11">
            <a:extLst>
              <a:ext uri="{FF2B5EF4-FFF2-40B4-BE49-F238E27FC236}">
                <a16:creationId xmlns:a16="http://schemas.microsoft.com/office/drawing/2014/main" id="{4BEAF7C4-DA53-7FFA-9341-A0B92DDA03E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792642" y="4241416"/>
            <a:ext cx="4513454" cy="427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defPPr>
              <a:defRPr lang="uk-UA"/>
            </a:defPPr>
            <a:lvl1pPr indent="0" algn="ctr">
              <a:defRPr sz="16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>
              <a:defRPr sz="1100">
                <a:solidFill>
                  <a:schemeClr val="lt1"/>
                </a:solidFill>
              </a:defRPr>
            </a:lvl2pPr>
            <a:lvl3pPr indent="0">
              <a:defRPr sz="1100">
                <a:solidFill>
                  <a:schemeClr val="lt1"/>
                </a:solidFill>
              </a:defRPr>
            </a:lvl3pPr>
            <a:lvl4pPr indent="0">
              <a:defRPr sz="1100">
                <a:solidFill>
                  <a:schemeClr val="lt1"/>
                </a:solidFill>
              </a:defRPr>
            </a:lvl4pPr>
            <a:lvl5pPr indent="0">
              <a:defRPr sz="1100">
                <a:solidFill>
                  <a:schemeClr val="lt1"/>
                </a:solidFill>
              </a:defRPr>
            </a:lvl5pPr>
            <a:lvl6pPr indent="0">
              <a:defRPr sz="1100">
                <a:solidFill>
                  <a:schemeClr val="lt1"/>
                </a:solidFill>
              </a:defRPr>
            </a:lvl6pPr>
            <a:lvl7pPr indent="0">
              <a:defRPr sz="1100">
                <a:solidFill>
                  <a:schemeClr val="lt1"/>
                </a:solidFill>
              </a:defRPr>
            </a:lvl7pPr>
            <a:lvl8pPr indent="0">
              <a:defRPr sz="1100">
                <a:solidFill>
                  <a:schemeClr val="lt1"/>
                </a:solidFill>
              </a:defRPr>
            </a:lvl8pPr>
            <a:lvl9pPr indent="0">
              <a:defRPr sz="11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uk-UA" sz="1800" kern="0" dirty="0">
                <a:latin typeface="+mn-lt"/>
                <a:cs typeface="Arial" panose="020B0604020202020204" pitchFamily="34" charset="0"/>
              </a:rPr>
              <a:t>Соціальне забезпечення</a:t>
            </a:r>
            <a:r>
              <a:rPr lang="en-US" sz="1800" kern="0" dirty="0">
                <a:latin typeface="+mn-lt"/>
                <a:cs typeface="Arial" panose="020B0604020202020204" pitchFamily="34" charset="0"/>
              </a:rPr>
              <a:t> –</a:t>
            </a:r>
            <a:r>
              <a:rPr lang="uk-UA" sz="1800" kern="0" dirty="0">
                <a:latin typeface="+mn-lt"/>
                <a:cs typeface="Arial" panose="020B0604020202020204" pitchFamily="34" charset="0"/>
              </a:rPr>
              <a:t> 196,2 млн грн</a:t>
            </a:r>
            <a:endParaRPr lang="en-US" sz="1800" kern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9" name="AutoShape 4">
            <a:extLst>
              <a:ext uri="{FF2B5EF4-FFF2-40B4-BE49-F238E27FC236}">
                <a16:creationId xmlns:a16="http://schemas.microsoft.com/office/drawing/2014/main" id="{094F16A9-503E-2CDE-B380-B3B477B10F6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23932" y="2917485"/>
            <a:ext cx="6632708" cy="55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000">
                <a:srgbClr val="CCFF33"/>
              </a:gs>
              <a:gs pos="98883">
                <a:srgbClr val="FFFFFF"/>
              </a:gs>
              <a:gs pos="77000">
                <a:srgbClr val="92D05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/>
            <a:endParaRPr lang="en-US" sz="1600" b="1" i="1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0" name="Text Box 11">
            <a:extLst>
              <a:ext uri="{FF2B5EF4-FFF2-40B4-BE49-F238E27FC236}">
                <a16:creationId xmlns:a16="http://schemas.microsoft.com/office/drawing/2014/main" id="{E3ED390E-EDFF-A8B1-77C3-3206D1764BD4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380467" y="1658538"/>
            <a:ext cx="5530580" cy="427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defPPr>
              <a:defRPr lang="uk-UA"/>
            </a:defPPr>
            <a:lvl1pPr indent="0" algn="ctr">
              <a:defRPr sz="16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>
              <a:defRPr sz="1100">
                <a:solidFill>
                  <a:schemeClr val="lt1"/>
                </a:solidFill>
              </a:defRPr>
            </a:lvl2pPr>
            <a:lvl3pPr indent="0">
              <a:defRPr sz="1100">
                <a:solidFill>
                  <a:schemeClr val="lt1"/>
                </a:solidFill>
              </a:defRPr>
            </a:lvl3pPr>
            <a:lvl4pPr indent="0">
              <a:defRPr sz="1100">
                <a:solidFill>
                  <a:schemeClr val="lt1"/>
                </a:solidFill>
              </a:defRPr>
            </a:lvl4pPr>
            <a:lvl5pPr indent="0">
              <a:defRPr sz="1100">
                <a:solidFill>
                  <a:schemeClr val="lt1"/>
                </a:solidFill>
              </a:defRPr>
            </a:lvl5pPr>
            <a:lvl6pPr indent="0">
              <a:defRPr sz="1100">
                <a:solidFill>
                  <a:schemeClr val="lt1"/>
                </a:solidFill>
              </a:defRPr>
            </a:lvl6pPr>
            <a:lvl7pPr indent="0">
              <a:defRPr sz="1100">
                <a:solidFill>
                  <a:schemeClr val="lt1"/>
                </a:solidFill>
              </a:defRPr>
            </a:lvl7pPr>
            <a:lvl8pPr indent="0">
              <a:defRPr sz="1100">
                <a:solidFill>
                  <a:schemeClr val="lt1"/>
                </a:solidFill>
              </a:defRPr>
            </a:lvl8pPr>
            <a:lvl9pPr indent="0">
              <a:defRPr sz="1100"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uk-UA" sz="1800" kern="0" dirty="0">
                <a:latin typeface="+mn-lt"/>
                <a:cs typeface="Arial" panose="020B0604020202020204" pitchFamily="34" charset="0"/>
              </a:rPr>
              <a:t>  Капітальні видатки</a:t>
            </a:r>
            <a:r>
              <a:rPr lang="en-US" sz="1800" kern="0" dirty="0">
                <a:latin typeface="+mn-lt"/>
                <a:cs typeface="Arial" panose="020B0604020202020204" pitchFamily="34" charset="0"/>
              </a:rPr>
              <a:t> –</a:t>
            </a:r>
            <a:r>
              <a:rPr lang="uk-UA" sz="1800" kern="0" dirty="0">
                <a:latin typeface="+mn-lt"/>
                <a:cs typeface="Arial" panose="020B0604020202020204" pitchFamily="34" charset="0"/>
              </a:rPr>
              <a:t> 922,1 млн грн</a:t>
            </a:r>
            <a:endParaRPr lang="en-US" sz="1800" kern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18" name="AutoShape 30">
            <a:extLst>
              <a:ext uri="{FF2B5EF4-FFF2-40B4-BE49-F238E27FC236}">
                <a16:creationId xmlns:a16="http://schemas.microsoft.com/office/drawing/2014/main" id="{03FB8C87-2875-9D2F-0D73-E4CBCE43B551}"/>
              </a:ext>
            </a:extLst>
          </p:cNvPr>
          <p:cNvSpPr>
            <a:spLocks noChangeArrowheads="1"/>
          </p:cNvSpPr>
          <p:nvPr/>
        </p:nvSpPr>
        <p:spPr bwMode="gray">
          <a:xfrm>
            <a:off x="4989826" y="4854402"/>
            <a:ext cx="6890270" cy="55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000">
                <a:srgbClr val="CCFF33"/>
              </a:gs>
              <a:gs pos="98883">
                <a:srgbClr val="FFFFFF"/>
              </a:gs>
              <a:gs pos="77000">
                <a:srgbClr val="92D05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/>
            <a:endParaRPr lang="en-US" sz="1600" b="1" i="1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" name="Text Box 11">
            <a:extLst>
              <a:ext uri="{FF2B5EF4-FFF2-40B4-BE49-F238E27FC236}">
                <a16:creationId xmlns:a16="http://schemas.microsoft.com/office/drawing/2014/main" id="{6B91CF5F-9122-E739-053D-CD6778C1565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504267" y="4921581"/>
            <a:ext cx="6019546" cy="4254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defPPr>
              <a:defRPr lang="uk-UA"/>
            </a:defPPr>
            <a:lvl1pPr indent="0" algn="ctr">
              <a:defRPr sz="16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>
              <a:defRPr sz="1100">
                <a:solidFill>
                  <a:schemeClr val="lt1"/>
                </a:solidFill>
              </a:defRPr>
            </a:lvl2pPr>
            <a:lvl3pPr indent="0">
              <a:defRPr sz="1100">
                <a:solidFill>
                  <a:schemeClr val="lt1"/>
                </a:solidFill>
              </a:defRPr>
            </a:lvl3pPr>
            <a:lvl4pPr indent="0">
              <a:defRPr sz="1100">
                <a:solidFill>
                  <a:schemeClr val="lt1"/>
                </a:solidFill>
              </a:defRPr>
            </a:lvl4pPr>
            <a:lvl5pPr indent="0">
              <a:defRPr sz="1100">
                <a:solidFill>
                  <a:schemeClr val="lt1"/>
                </a:solidFill>
              </a:defRPr>
            </a:lvl5pPr>
            <a:lvl6pPr indent="0">
              <a:defRPr sz="1100">
                <a:solidFill>
                  <a:schemeClr val="lt1"/>
                </a:solidFill>
              </a:defRPr>
            </a:lvl6pPr>
            <a:lvl7pPr indent="0">
              <a:defRPr sz="1100">
                <a:solidFill>
                  <a:schemeClr val="lt1"/>
                </a:solidFill>
              </a:defRPr>
            </a:lvl7pPr>
            <a:lvl8pPr indent="0">
              <a:defRPr sz="1100">
                <a:solidFill>
                  <a:schemeClr val="lt1"/>
                </a:solidFill>
              </a:defRPr>
            </a:lvl8pPr>
            <a:lvl9pPr indent="0">
              <a:defRPr sz="11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uk-UA" sz="1800" kern="0" dirty="0">
                <a:latin typeface="+mn-lt"/>
                <a:cs typeface="Arial" panose="020B0604020202020204" pitchFamily="34" charset="0"/>
              </a:rPr>
              <a:t>Поточні видатки одержувачів бюджетних коштів</a:t>
            </a:r>
            <a:r>
              <a:rPr lang="en-US" sz="1800" kern="0" dirty="0">
                <a:latin typeface="+mn-lt"/>
                <a:cs typeface="Arial" panose="020B0604020202020204" pitchFamily="34" charset="0"/>
              </a:rPr>
              <a:t> –</a:t>
            </a:r>
            <a:r>
              <a:rPr lang="uk-UA" sz="1800" kern="0" dirty="0">
                <a:latin typeface="+mn-lt"/>
                <a:cs typeface="Arial" panose="020B0604020202020204" pitchFamily="34" charset="0"/>
              </a:rPr>
              <a:t> 176,6 млн грн</a:t>
            </a:r>
            <a:endParaRPr lang="en-US" sz="1800" kern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00" name="AutoShape 30">
            <a:extLst>
              <a:ext uri="{FF2B5EF4-FFF2-40B4-BE49-F238E27FC236}">
                <a16:creationId xmlns:a16="http://schemas.microsoft.com/office/drawing/2014/main" id="{F38ECC7A-490F-6E5B-B37D-0A384D449EC5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74819" y="894151"/>
            <a:ext cx="7405277" cy="55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8000">
                <a:srgbClr val="CCFF33"/>
              </a:gs>
              <a:gs pos="98883">
                <a:srgbClr val="FFFFFF"/>
              </a:gs>
              <a:gs pos="77000">
                <a:srgbClr val="92D050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600" b="1" i="1" kern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1" name="Text Box 11">
            <a:extLst>
              <a:ext uri="{FF2B5EF4-FFF2-40B4-BE49-F238E27FC236}">
                <a16:creationId xmlns:a16="http://schemas.microsoft.com/office/drawing/2014/main" id="{EA901E5E-E81D-6A38-411A-B3B9DBD0278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080963" y="978628"/>
            <a:ext cx="5479534" cy="4254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defPPr>
              <a:defRPr lang="uk-UA"/>
            </a:defPPr>
            <a:lvl1pPr indent="0" algn="ctr">
              <a:defRPr sz="16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>
              <a:defRPr sz="1100">
                <a:solidFill>
                  <a:schemeClr val="lt1"/>
                </a:solidFill>
              </a:defRPr>
            </a:lvl2pPr>
            <a:lvl3pPr indent="0">
              <a:defRPr sz="1100">
                <a:solidFill>
                  <a:schemeClr val="lt1"/>
                </a:solidFill>
              </a:defRPr>
            </a:lvl3pPr>
            <a:lvl4pPr indent="0">
              <a:defRPr sz="1100">
                <a:solidFill>
                  <a:schemeClr val="lt1"/>
                </a:solidFill>
              </a:defRPr>
            </a:lvl4pPr>
            <a:lvl5pPr indent="0">
              <a:defRPr sz="1100">
                <a:solidFill>
                  <a:schemeClr val="lt1"/>
                </a:solidFill>
              </a:defRPr>
            </a:lvl5pPr>
            <a:lvl6pPr indent="0">
              <a:defRPr sz="1100">
                <a:solidFill>
                  <a:schemeClr val="lt1"/>
                </a:solidFill>
              </a:defRPr>
            </a:lvl6pPr>
            <a:lvl7pPr indent="0">
              <a:defRPr sz="1100">
                <a:solidFill>
                  <a:schemeClr val="lt1"/>
                </a:solidFill>
              </a:defRPr>
            </a:lvl7pPr>
            <a:lvl8pPr indent="0">
              <a:defRPr sz="1100">
                <a:solidFill>
                  <a:schemeClr val="lt1"/>
                </a:solidFill>
              </a:defRPr>
            </a:lvl8pPr>
            <a:lvl9pPr indent="0">
              <a:defRPr sz="1100">
                <a:solidFill>
                  <a:schemeClr val="lt1"/>
                </a:solidFill>
              </a:defRPr>
            </a:lvl9pPr>
          </a:lstStyle>
          <a:p>
            <a:pPr algn="l">
              <a:defRPr/>
            </a:pPr>
            <a:r>
              <a:rPr lang="uk-UA" sz="1800" kern="0" dirty="0">
                <a:latin typeface="+mn-lt"/>
                <a:cs typeface="Arial" panose="020B0604020202020204" pitchFamily="34" charset="0"/>
              </a:rPr>
              <a:t>Оплата праці з нарахуваннями</a:t>
            </a:r>
            <a:r>
              <a:rPr lang="en-US" sz="1800" kern="0" dirty="0">
                <a:latin typeface="+mn-lt"/>
                <a:cs typeface="Arial" panose="020B0604020202020204" pitchFamily="34" charset="0"/>
              </a:rPr>
              <a:t> –</a:t>
            </a:r>
            <a:r>
              <a:rPr lang="uk-UA" sz="1800" kern="0" dirty="0">
                <a:latin typeface="+mn-lt"/>
                <a:cs typeface="Arial" panose="020B0604020202020204" pitchFamily="34" charset="0"/>
              </a:rPr>
              <a:t> 1 676,3 млн грн</a:t>
            </a:r>
            <a:endParaRPr lang="en-US" sz="1800" kern="0" dirty="0"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205" name="Группа 204">
            <a:extLst>
              <a:ext uri="{FF2B5EF4-FFF2-40B4-BE49-F238E27FC236}">
                <a16:creationId xmlns:a16="http://schemas.microsoft.com/office/drawing/2014/main" id="{4E48024A-5CB9-B322-AFFD-3EFD658D2AA0}"/>
              </a:ext>
            </a:extLst>
          </p:cNvPr>
          <p:cNvGrpSpPr/>
          <p:nvPr/>
        </p:nvGrpSpPr>
        <p:grpSpPr>
          <a:xfrm>
            <a:off x="4739644" y="1566521"/>
            <a:ext cx="576000" cy="576000"/>
            <a:chOff x="4280545" y="839605"/>
            <a:chExt cx="576000" cy="576000"/>
          </a:xfrm>
        </p:grpSpPr>
        <p:sp>
          <p:nvSpPr>
            <p:cNvPr id="203" name="Блок-схема: узел 202">
              <a:extLst>
                <a:ext uri="{FF2B5EF4-FFF2-40B4-BE49-F238E27FC236}">
                  <a16:creationId xmlns:a16="http://schemas.microsoft.com/office/drawing/2014/main" id="{E386A631-CA4C-75D7-D4BA-0BA1294B9EF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0545" y="839605"/>
              <a:ext cx="576000" cy="57600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4" name="Блок-схема: узел 203">
              <a:extLst>
                <a:ext uri="{FF2B5EF4-FFF2-40B4-BE49-F238E27FC236}">
                  <a16:creationId xmlns:a16="http://schemas.microsoft.com/office/drawing/2014/main" id="{F2832979-3F05-FE2B-1C32-EF513656D62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470" y="929605"/>
              <a:ext cx="396000" cy="396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206" name="Группа 205">
            <a:extLst>
              <a:ext uri="{FF2B5EF4-FFF2-40B4-BE49-F238E27FC236}">
                <a16:creationId xmlns:a16="http://schemas.microsoft.com/office/drawing/2014/main" id="{64BA0EDB-FBFF-B9E8-56EE-0487AF1AF969}"/>
              </a:ext>
            </a:extLst>
          </p:cNvPr>
          <p:cNvGrpSpPr/>
          <p:nvPr/>
        </p:nvGrpSpPr>
        <p:grpSpPr>
          <a:xfrm>
            <a:off x="5117408" y="3545935"/>
            <a:ext cx="563188" cy="576000"/>
            <a:chOff x="4280545" y="839605"/>
            <a:chExt cx="576000" cy="576000"/>
          </a:xfrm>
        </p:grpSpPr>
        <p:sp>
          <p:nvSpPr>
            <p:cNvPr id="207" name="Блок-схема: узел 206">
              <a:extLst>
                <a:ext uri="{FF2B5EF4-FFF2-40B4-BE49-F238E27FC236}">
                  <a16:creationId xmlns:a16="http://schemas.microsoft.com/office/drawing/2014/main" id="{6F563668-6A93-1DB3-D289-4CAFED0FD8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0545" y="839605"/>
              <a:ext cx="576000" cy="57600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8" name="Блок-схема: узел 207">
              <a:extLst>
                <a:ext uri="{FF2B5EF4-FFF2-40B4-BE49-F238E27FC236}">
                  <a16:creationId xmlns:a16="http://schemas.microsoft.com/office/drawing/2014/main" id="{8CA67672-0D87-9223-85D9-14B369FF98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470" y="929605"/>
              <a:ext cx="396000" cy="396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</p:grpSp>
      <p:grpSp>
        <p:nvGrpSpPr>
          <p:cNvPr id="209" name="Группа 208">
            <a:extLst>
              <a:ext uri="{FF2B5EF4-FFF2-40B4-BE49-F238E27FC236}">
                <a16:creationId xmlns:a16="http://schemas.microsoft.com/office/drawing/2014/main" id="{5059CDF6-17A1-90B5-2BEB-5A704EB7C309}"/>
              </a:ext>
            </a:extLst>
          </p:cNvPr>
          <p:cNvGrpSpPr/>
          <p:nvPr/>
        </p:nvGrpSpPr>
        <p:grpSpPr>
          <a:xfrm>
            <a:off x="4993923" y="2206162"/>
            <a:ext cx="564025" cy="576000"/>
            <a:chOff x="4280545" y="839605"/>
            <a:chExt cx="576000" cy="576000"/>
          </a:xfrm>
        </p:grpSpPr>
        <p:sp>
          <p:nvSpPr>
            <p:cNvPr id="210" name="Блок-схема: узел 209">
              <a:extLst>
                <a:ext uri="{FF2B5EF4-FFF2-40B4-BE49-F238E27FC236}">
                  <a16:creationId xmlns:a16="http://schemas.microsoft.com/office/drawing/2014/main" id="{0F8C29CF-C178-8BD4-CA02-F4E7314D6D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0545" y="839605"/>
              <a:ext cx="576000" cy="576000"/>
            </a:xfrm>
            <a:prstGeom prst="flowChartConnector">
              <a:avLst/>
            </a:prstGeom>
            <a:solidFill>
              <a:srgbClr val="9F9C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1" name="Блок-схема: узел 210">
              <a:extLst>
                <a:ext uri="{FF2B5EF4-FFF2-40B4-BE49-F238E27FC236}">
                  <a16:creationId xmlns:a16="http://schemas.microsoft.com/office/drawing/2014/main" id="{C6BA46AA-1488-F9E6-6BCF-9B49A5471D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470" y="929605"/>
              <a:ext cx="396000" cy="396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212" name="Группа 211">
            <a:extLst>
              <a:ext uri="{FF2B5EF4-FFF2-40B4-BE49-F238E27FC236}">
                <a16:creationId xmlns:a16="http://schemas.microsoft.com/office/drawing/2014/main" id="{943A14D6-4598-6BFB-D649-0EF538093EC1}"/>
              </a:ext>
            </a:extLst>
          </p:cNvPr>
          <p:cNvGrpSpPr/>
          <p:nvPr/>
        </p:nvGrpSpPr>
        <p:grpSpPr>
          <a:xfrm>
            <a:off x="5088454" y="2901642"/>
            <a:ext cx="576000" cy="576000"/>
            <a:chOff x="4280545" y="839605"/>
            <a:chExt cx="576000" cy="576000"/>
          </a:xfrm>
        </p:grpSpPr>
        <p:sp>
          <p:nvSpPr>
            <p:cNvPr id="213" name="Блок-схема: узел 212">
              <a:extLst>
                <a:ext uri="{FF2B5EF4-FFF2-40B4-BE49-F238E27FC236}">
                  <a16:creationId xmlns:a16="http://schemas.microsoft.com/office/drawing/2014/main" id="{670BD250-7166-94E1-2E63-F7CBA3CF67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0545" y="839605"/>
              <a:ext cx="576000" cy="576000"/>
            </a:xfrm>
            <a:prstGeom prst="flowChartConnector">
              <a:avLst/>
            </a:prstGeom>
            <a:solidFill>
              <a:srgbClr val="A1DC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4" name="Блок-схема: узел 213">
              <a:extLst>
                <a:ext uri="{FF2B5EF4-FFF2-40B4-BE49-F238E27FC236}">
                  <a16:creationId xmlns:a16="http://schemas.microsoft.com/office/drawing/2014/main" id="{153E96DD-1DE6-2D8C-4EFF-F28133A921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470" y="929605"/>
              <a:ext cx="396000" cy="396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</p:grpSp>
      <p:grpSp>
        <p:nvGrpSpPr>
          <p:cNvPr id="215" name="Группа 214">
            <a:extLst>
              <a:ext uri="{FF2B5EF4-FFF2-40B4-BE49-F238E27FC236}">
                <a16:creationId xmlns:a16="http://schemas.microsoft.com/office/drawing/2014/main" id="{4E5C9CE9-1575-0CCB-7CEC-26379608AFC1}"/>
              </a:ext>
            </a:extLst>
          </p:cNvPr>
          <p:cNvGrpSpPr/>
          <p:nvPr/>
        </p:nvGrpSpPr>
        <p:grpSpPr>
          <a:xfrm>
            <a:off x="4387894" y="5480685"/>
            <a:ext cx="576000" cy="576000"/>
            <a:chOff x="4280545" y="839605"/>
            <a:chExt cx="576000" cy="576000"/>
          </a:xfrm>
        </p:grpSpPr>
        <p:sp>
          <p:nvSpPr>
            <p:cNvPr id="216" name="Блок-схема: узел 215">
              <a:extLst>
                <a:ext uri="{FF2B5EF4-FFF2-40B4-BE49-F238E27FC236}">
                  <a16:creationId xmlns:a16="http://schemas.microsoft.com/office/drawing/2014/main" id="{0005F4CB-B629-70CE-1647-2E2D220187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0545" y="839605"/>
              <a:ext cx="576000" cy="576000"/>
            </a:xfrm>
            <a:prstGeom prst="flowChartConnector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7" name="Блок-схема: узел 216">
              <a:extLst>
                <a:ext uri="{FF2B5EF4-FFF2-40B4-BE49-F238E27FC236}">
                  <a16:creationId xmlns:a16="http://schemas.microsoft.com/office/drawing/2014/main" id="{0FEA5E49-355A-FF7B-34A0-53CF6145A6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470" y="929605"/>
              <a:ext cx="396000" cy="396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218" name="Группа 217">
            <a:extLst>
              <a:ext uri="{FF2B5EF4-FFF2-40B4-BE49-F238E27FC236}">
                <a16:creationId xmlns:a16="http://schemas.microsoft.com/office/drawing/2014/main" id="{A1820342-D341-696A-DF09-3B1F92F9F31C}"/>
              </a:ext>
            </a:extLst>
          </p:cNvPr>
          <p:cNvGrpSpPr/>
          <p:nvPr/>
        </p:nvGrpSpPr>
        <p:grpSpPr>
          <a:xfrm>
            <a:off x="5092172" y="4201051"/>
            <a:ext cx="576000" cy="576000"/>
            <a:chOff x="4280545" y="839605"/>
            <a:chExt cx="576000" cy="576000"/>
          </a:xfrm>
        </p:grpSpPr>
        <p:sp>
          <p:nvSpPr>
            <p:cNvPr id="219" name="Блок-схема: узел 218">
              <a:extLst>
                <a:ext uri="{FF2B5EF4-FFF2-40B4-BE49-F238E27FC236}">
                  <a16:creationId xmlns:a16="http://schemas.microsoft.com/office/drawing/2014/main" id="{E98E70A9-B552-1D19-A8E0-82EA70858A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0545" y="839605"/>
              <a:ext cx="576000" cy="576000"/>
            </a:xfrm>
            <a:prstGeom prst="flowChartConnector">
              <a:avLst/>
            </a:prstGeom>
            <a:solidFill>
              <a:srgbClr val="9F9C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0" name="Блок-схема: узел 219">
              <a:extLst>
                <a:ext uri="{FF2B5EF4-FFF2-40B4-BE49-F238E27FC236}">
                  <a16:creationId xmlns:a16="http://schemas.microsoft.com/office/drawing/2014/main" id="{67BA36CB-E7A4-865F-ADE0-A465EF86140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470" y="929605"/>
              <a:ext cx="396000" cy="396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</p:grpSp>
      <p:grpSp>
        <p:nvGrpSpPr>
          <p:cNvPr id="221" name="Группа 220">
            <a:extLst>
              <a:ext uri="{FF2B5EF4-FFF2-40B4-BE49-F238E27FC236}">
                <a16:creationId xmlns:a16="http://schemas.microsoft.com/office/drawing/2014/main" id="{7BD7BE59-2F10-E33C-6CDE-BF032984C610}"/>
              </a:ext>
            </a:extLst>
          </p:cNvPr>
          <p:cNvGrpSpPr/>
          <p:nvPr/>
        </p:nvGrpSpPr>
        <p:grpSpPr>
          <a:xfrm>
            <a:off x="4877836" y="4849089"/>
            <a:ext cx="576000" cy="576000"/>
            <a:chOff x="4280545" y="839605"/>
            <a:chExt cx="576000" cy="576000"/>
          </a:xfrm>
        </p:grpSpPr>
        <p:sp>
          <p:nvSpPr>
            <p:cNvPr id="222" name="Блок-схема: узел 221">
              <a:extLst>
                <a:ext uri="{FF2B5EF4-FFF2-40B4-BE49-F238E27FC236}">
                  <a16:creationId xmlns:a16="http://schemas.microsoft.com/office/drawing/2014/main" id="{D9AAD969-ED7C-FDCE-7B2C-281D10BA629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0545" y="839605"/>
              <a:ext cx="576000" cy="576000"/>
            </a:xfrm>
            <a:prstGeom prst="flowChartConnector">
              <a:avLst/>
            </a:prstGeom>
            <a:solidFill>
              <a:srgbClr val="A1DC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3" name="Блок-схема: узел 222">
              <a:extLst>
                <a:ext uri="{FF2B5EF4-FFF2-40B4-BE49-F238E27FC236}">
                  <a16:creationId xmlns:a16="http://schemas.microsoft.com/office/drawing/2014/main" id="{06953A0B-1875-292D-F145-C7858AF230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470" y="929605"/>
              <a:ext cx="396000" cy="396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</p:grpSp>
      <p:grpSp>
        <p:nvGrpSpPr>
          <p:cNvPr id="224" name="Группа 223">
            <a:extLst>
              <a:ext uri="{FF2B5EF4-FFF2-40B4-BE49-F238E27FC236}">
                <a16:creationId xmlns:a16="http://schemas.microsoft.com/office/drawing/2014/main" id="{51B78C66-8931-A40A-AF69-19DB6BC169EF}"/>
              </a:ext>
            </a:extLst>
          </p:cNvPr>
          <p:cNvGrpSpPr/>
          <p:nvPr/>
        </p:nvGrpSpPr>
        <p:grpSpPr>
          <a:xfrm>
            <a:off x="4287961" y="895177"/>
            <a:ext cx="599138" cy="576000"/>
            <a:chOff x="4280545" y="839605"/>
            <a:chExt cx="576000" cy="576000"/>
          </a:xfrm>
        </p:grpSpPr>
        <p:sp>
          <p:nvSpPr>
            <p:cNvPr id="226" name="Блок-схема: узел 225">
              <a:extLst>
                <a:ext uri="{FF2B5EF4-FFF2-40B4-BE49-F238E27FC236}">
                  <a16:creationId xmlns:a16="http://schemas.microsoft.com/office/drawing/2014/main" id="{B895FCAE-4449-6640-B734-D36C727A6B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0545" y="839605"/>
              <a:ext cx="576000" cy="576000"/>
            </a:xfrm>
            <a:prstGeom prst="flowChartConnector">
              <a:avLst/>
            </a:prstGeom>
            <a:solidFill>
              <a:srgbClr val="A1DC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7" name="Блок-схема: узел 226">
              <a:extLst>
                <a:ext uri="{FF2B5EF4-FFF2-40B4-BE49-F238E27FC236}">
                  <a16:creationId xmlns:a16="http://schemas.microsoft.com/office/drawing/2014/main" id="{8E46DDF7-2CFC-1183-90B6-6406A7280D6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470" y="929605"/>
              <a:ext cx="396000" cy="396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19" name="Text Box 12">
            <a:extLst>
              <a:ext uri="{FF2B5EF4-FFF2-40B4-BE49-F238E27FC236}">
                <a16:creationId xmlns:a16="http://schemas.microsoft.com/office/drawing/2014/main" id="{833D90BC-D639-8302-7841-00AAF6F6C562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953003" y="2316745"/>
            <a:ext cx="827471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i="1" kern="0" dirty="0">
                <a:solidFill>
                  <a:srgbClr val="000000"/>
                </a:solidFill>
                <a:cs typeface="Arial" panose="020B0604020202020204" pitchFamily="34" charset="0"/>
              </a:rPr>
              <a:t>14,5%</a:t>
            </a:r>
            <a:endParaRPr lang="en-US" sz="2000" b="1" i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29" name="Text Box 12">
            <a:extLst>
              <a:ext uri="{FF2B5EF4-FFF2-40B4-BE49-F238E27FC236}">
                <a16:creationId xmlns:a16="http://schemas.microsoft.com/office/drawing/2014/main" id="{F7AAA050-8DB8-F864-F6A9-FEBF6A9899A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086923" y="3645890"/>
            <a:ext cx="733087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i="1" kern="0" dirty="0">
                <a:solidFill>
                  <a:srgbClr val="000000"/>
                </a:solidFill>
                <a:cs typeface="Arial" panose="020B0604020202020204" pitchFamily="34" charset="0"/>
              </a:rPr>
              <a:t>6,7%</a:t>
            </a:r>
            <a:endParaRPr lang="en-US" sz="2000" b="1" i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31" name="Text Box 12">
            <a:extLst>
              <a:ext uri="{FF2B5EF4-FFF2-40B4-BE49-F238E27FC236}">
                <a16:creationId xmlns:a16="http://schemas.microsoft.com/office/drawing/2014/main" id="{416D578A-485D-18ED-B67C-5DD09322146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646935" y="1670910"/>
            <a:ext cx="827471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i="1" kern="0" dirty="0">
                <a:solidFill>
                  <a:srgbClr val="000000"/>
                </a:solidFill>
                <a:cs typeface="Arial" panose="020B0604020202020204" pitchFamily="34" charset="0"/>
              </a:rPr>
              <a:t>18,7%</a:t>
            </a:r>
            <a:endParaRPr lang="en-US" sz="2000" b="1" i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32" name="Text Box 12">
            <a:extLst>
              <a:ext uri="{FF2B5EF4-FFF2-40B4-BE49-F238E27FC236}">
                <a16:creationId xmlns:a16="http://schemas.microsoft.com/office/drawing/2014/main" id="{08DFDDB7-57B3-8719-5F2D-D0F9F7D574E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389263" y="5586162"/>
            <a:ext cx="697627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i="1" kern="0" dirty="0">
                <a:solidFill>
                  <a:srgbClr val="000000"/>
                </a:solidFill>
                <a:cs typeface="Arial" panose="020B0604020202020204" pitchFamily="34" charset="0"/>
              </a:rPr>
              <a:t>3,1%</a:t>
            </a:r>
            <a:endParaRPr lang="en-US" sz="2000" b="1" i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33" name="Text Box 12">
            <a:extLst>
              <a:ext uri="{FF2B5EF4-FFF2-40B4-BE49-F238E27FC236}">
                <a16:creationId xmlns:a16="http://schemas.microsoft.com/office/drawing/2014/main" id="{64AE7CE3-7306-9412-6647-0E91C5CA054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109559" y="4305360"/>
            <a:ext cx="697627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i="1" kern="0" dirty="0">
                <a:solidFill>
                  <a:srgbClr val="000000"/>
                </a:solidFill>
                <a:cs typeface="Arial" panose="020B0604020202020204" pitchFamily="34" charset="0"/>
              </a:rPr>
              <a:t>4,0%</a:t>
            </a:r>
            <a:endParaRPr lang="en-US" sz="2000" b="1" i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34" name="Text Box 12">
            <a:extLst>
              <a:ext uri="{FF2B5EF4-FFF2-40B4-BE49-F238E27FC236}">
                <a16:creationId xmlns:a16="http://schemas.microsoft.com/office/drawing/2014/main" id="{8CB050D2-94C5-3E60-B4CA-BF90365A8695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870819" y="4957119"/>
            <a:ext cx="697627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i="1" kern="0" dirty="0">
                <a:solidFill>
                  <a:srgbClr val="000000"/>
                </a:solidFill>
                <a:cs typeface="Arial" panose="020B0604020202020204" pitchFamily="34" charset="0"/>
              </a:rPr>
              <a:t>3,6%</a:t>
            </a:r>
            <a:endParaRPr lang="en-US" sz="2000" b="1" i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35" name="Text Box 12">
            <a:extLst>
              <a:ext uri="{FF2B5EF4-FFF2-40B4-BE49-F238E27FC236}">
                <a16:creationId xmlns:a16="http://schemas.microsoft.com/office/drawing/2014/main" id="{A88F2C2B-CBF0-0764-BB81-B03C74F517E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259324" y="996948"/>
            <a:ext cx="872381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i="1" kern="0" dirty="0">
                <a:solidFill>
                  <a:srgbClr val="000000"/>
                </a:solidFill>
                <a:cs typeface="Arial" panose="020B0604020202020204" pitchFamily="34" charset="0"/>
              </a:rPr>
              <a:t>34,0%</a:t>
            </a:r>
            <a:endParaRPr lang="en-US" sz="2000" b="1" i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" name="AutoShape 30">
            <a:extLst>
              <a:ext uri="{FF2B5EF4-FFF2-40B4-BE49-F238E27FC236}">
                <a16:creationId xmlns:a16="http://schemas.microsoft.com/office/drawing/2014/main" id="{455A62E6-02F9-25C4-C5FD-0B961C32120E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07374" y="6131440"/>
            <a:ext cx="7672722" cy="55800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31000">
                <a:srgbClr val="CCB3E6"/>
              </a:gs>
              <a:gs pos="3000">
                <a:srgbClr val="9999FF"/>
              </a:gs>
              <a:gs pos="95000">
                <a:srgbClr val="FFFFFF"/>
              </a:gs>
              <a:gs pos="75000">
                <a:srgbClr val="FFCCCC"/>
              </a:gs>
            </a:gsLst>
            <a:lin ang="0" scaled="1"/>
            <a:tileRect/>
          </a:gra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/>
            <a:endParaRPr lang="en-US" sz="1600" b="1" i="1" kern="0" dirty="0">
              <a:solidFill>
                <a:sysClr val="windowText" lastClr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11">
            <a:extLst>
              <a:ext uri="{FF2B5EF4-FFF2-40B4-BE49-F238E27FC236}">
                <a16:creationId xmlns:a16="http://schemas.microsoft.com/office/drawing/2014/main" id="{6B9D1CD3-86F5-D8BF-90C5-6367EFCB880C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109013" y="6194229"/>
            <a:ext cx="3756889" cy="427038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defPPr>
              <a:defRPr lang="uk-UA"/>
            </a:defPPr>
            <a:lvl1pPr indent="0" algn="ctr">
              <a:defRPr sz="16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>
              <a:defRPr sz="1100">
                <a:solidFill>
                  <a:schemeClr val="lt1"/>
                </a:solidFill>
              </a:defRPr>
            </a:lvl2pPr>
            <a:lvl3pPr indent="0">
              <a:defRPr sz="1100">
                <a:solidFill>
                  <a:schemeClr val="lt1"/>
                </a:solidFill>
              </a:defRPr>
            </a:lvl3pPr>
            <a:lvl4pPr indent="0">
              <a:defRPr sz="1100">
                <a:solidFill>
                  <a:schemeClr val="lt1"/>
                </a:solidFill>
              </a:defRPr>
            </a:lvl4pPr>
            <a:lvl5pPr indent="0">
              <a:defRPr sz="1100">
                <a:solidFill>
                  <a:schemeClr val="lt1"/>
                </a:solidFill>
              </a:defRPr>
            </a:lvl5pPr>
            <a:lvl6pPr indent="0">
              <a:defRPr sz="1100">
                <a:solidFill>
                  <a:schemeClr val="lt1"/>
                </a:solidFill>
              </a:defRPr>
            </a:lvl6pPr>
            <a:lvl7pPr indent="0">
              <a:defRPr sz="1100">
                <a:solidFill>
                  <a:schemeClr val="lt1"/>
                </a:solidFill>
              </a:defRPr>
            </a:lvl7pPr>
            <a:lvl8pPr indent="0">
              <a:defRPr sz="1100">
                <a:solidFill>
                  <a:schemeClr val="lt1"/>
                </a:solidFill>
              </a:defRPr>
            </a:lvl8pPr>
            <a:lvl9pPr indent="0">
              <a:defRPr sz="1100">
                <a:solidFill>
                  <a:schemeClr val="lt1"/>
                </a:solidFill>
              </a:defRPr>
            </a:lvl9pPr>
          </a:lstStyle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800" kern="0" dirty="0">
                <a:latin typeface="+mn-lt"/>
                <a:cs typeface="Arial" panose="020B0604020202020204" pitchFamily="34" charset="0"/>
              </a:rPr>
              <a:t>Реверсна дотація</a:t>
            </a:r>
            <a:r>
              <a:rPr lang="en-US" sz="1800" kern="0" dirty="0">
                <a:latin typeface="+mn-lt"/>
                <a:cs typeface="Arial" panose="020B0604020202020204" pitchFamily="34" charset="0"/>
              </a:rPr>
              <a:t> –</a:t>
            </a:r>
            <a:r>
              <a:rPr lang="uk-UA" sz="1800" kern="0" dirty="0">
                <a:latin typeface="+mn-lt"/>
                <a:cs typeface="Arial" panose="020B0604020202020204" pitchFamily="34" charset="0"/>
              </a:rPr>
              <a:t> 77,4 млн грн</a:t>
            </a:r>
            <a:endParaRPr lang="en-US" sz="1800" kern="0" dirty="0">
              <a:latin typeface="+mn-lt"/>
              <a:cs typeface="Arial" panose="020B0604020202020204" pitchFamily="34" charset="0"/>
            </a:endParaRP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5659E3D4-5EE7-24EC-ABC0-05928B721557}"/>
              </a:ext>
            </a:extLst>
          </p:cNvPr>
          <p:cNvGrpSpPr/>
          <p:nvPr/>
        </p:nvGrpSpPr>
        <p:grpSpPr>
          <a:xfrm>
            <a:off x="4070183" y="6119748"/>
            <a:ext cx="599138" cy="576000"/>
            <a:chOff x="4280545" y="839605"/>
            <a:chExt cx="576000" cy="576000"/>
          </a:xfrm>
        </p:grpSpPr>
        <p:sp>
          <p:nvSpPr>
            <p:cNvPr id="24" name="Блок-схема: узел 23">
              <a:extLst>
                <a:ext uri="{FF2B5EF4-FFF2-40B4-BE49-F238E27FC236}">
                  <a16:creationId xmlns:a16="http://schemas.microsoft.com/office/drawing/2014/main" id="{38C623B8-0DB0-EB3E-0971-AD13119452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280545" y="839605"/>
              <a:ext cx="576000" cy="576000"/>
            </a:xfrm>
            <a:prstGeom prst="flowChartConnector">
              <a:avLst/>
            </a:prstGeom>
            <a:solidFill>
              <a:srgbClr val="9F9C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5" name="Блок-схема: узел 24">
              <a:extLst>
                <a:ext uri="{FF2B5EF4-FFF2-40B4-BE49-F238E27FC236}">
                  <a16:creationId xmlns:a16="http://schemas.microsoft.com/office/drawing/2014/main" id="{17CBD0B8-457C-9DB0-C430-3D72E1C23D6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367470" y="929605"/>
              <a:ext cx="396000" cy="39600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26" name="Text Box 12">
            <a:extLst>
              <a:ext uri="{FF2B5EF4-FFF2-40B4-BE49-F238E27FC236}">
                <a16:creationId xmlns:a16="http://schemas.microsoft.com/office/drawing/2014/main" id="{64270F75-8869-E3F0-8D53-18145E05887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4071334" y="6210230"/>
            <a:ext cx="716466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i="1" kern="0" dirty="0">
                <a:solidFill>
                  <a:srgbClr val="000000"/>
                </a:solidFill>
                <a:cs typeface="Arial" panose="020B0604020202020204" pitchFamily="34" charset="0"/>
              </a:rPr>
              <a:t>1,6%</a:t>
            </a:r>
            <a:endParaRPr lang="en-US" sz="2000" b="1" i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48" name="Text Box 11">
            <a:extLst>
              <a:ext uri="{FF2B5EF4-FFF2-40B4-BE49-F238E27FC236}">
                <a16:creationId xmlns:a16="http://schemas.microsoft.com/office/drawing/2014/main" id="{5E36B421-C20D-6523-4336-A64B8863DAAD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811120" y="2994211"/>
            <a:ext cx="5640915" cy="427037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defPPr>
              <a:defRPr lang="uk-UA"/>
            </a:defPPr>
            <a:lvl1pPr indent="0" algn="ctr">
              <a:defRPr sz="1600" b="1" i="1">
                <a:solidFill>
                  <a:sysClr val="windowText" lastClr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>
              <a:defRPr sz="1100">
                <a:solidFill>
                  <a:schemeClr val="lt1"/>
                </a:solidFill>
              </a:defRPr>
            </a:lvl2pPr>
            <a:lvl3pPr indent="0">
              <a:defRPr sz="1100">
                <a:solidFill>
                  <a:schemeClr val="lt1"/>
                </a:solidFill>
              </a:defRPr>
            </a:lvl3pPr>
            <a:lvl4pPr indent="0">
              <a:defRPr sz="1100">
                <a:solidFill>
                  <a:schemeClr val="lt1"/>
                </a:solidFill>
              </a:defRPr>
            </a:lvl4pPr>
            <a:lvl5pPr indent="0">
              <a:defRPr sz="1100">
                <a:solidFill>
                  <a:schemeClr val="lt1"/>
                </a:solidFill>
              </a:defRPr>
            </a:lvl5pPr>
            <a:lvl6pPr indent="0">
              <a:defRPr sz="1100">
                <a:solidFill>
                  <a:schemeClr val="lt1"/>
                </a:solidFill>
              </a:defRPr>
            </a:lvl6pPr>
            <a:lvl7pPr indent="0">
              <a:defRPr sz="1100">
                <a:solidFill>
                  <a:schemeClr val="lt1"/>
                </a:solidFill>
              </a:defRPr>
            </a:lvl7pPr>
            <a:lvl8pPr indent="0">
              <a:defRPr sz="1100">
                <a:solidFill>
                  <a:schemeClr val="lt1"/>
                </a:solidFill>
              </a:defRPr>
            </a:lvl8pPr>
            <a:lvl9pPr indent="0">
              <a:defRPr sz="1100">
                <a:solidFill>
                  <a:schemeClr val="lt1"/>
                </a:solidFill>
              </a:defRPr>
            </a:lvl9pPr>
          </a:lstStyle>
          <a:p>
            <a:pPr>
              <a:defRPr/>
            </a:pPr>
            <a:r>
              <a:rPr lang="uk-UA" sz="1800" kern="0" dirty="0">
                <a:latin typeface="+mn-lt"/>
                <a:cs typeface="Arial" panose="020B0604020202020204" pitchFamily="34" charset="0"/>
              </a:rPr>
              <a:t>Трансферти державному і обласному бюджетам </a:t>
            </a:r>
            <a:r>
              <a:rPr lang="en-US" sz="1800" kern="0" dirty="0">
                <a:latin typeface="+mn-lt"/>
                <a:cs typeface="Arial" panose="020B0604020202020204" pitchFamily="34" charset="0"/>
              </a:rPr>
              <a:t>–</a:t>
            </a:r>
            <a:r>
              <a:rPr lang="uk-UA" sz="1800" kern="0" dirty="0">
                <a:latin typeface="+mn-lt"/>
                <a:cs typeface="Arial" panose="020B0604020202020204" pitchFamily="34" charset="0"/>
              </a:rPr>
              <a:t> 682,0 млн грн</a:t>
            </a:r>
            <a:endParaRPr lang="en-US" sz="1800" kern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30" name="Text Box 12">
            <a:extLst>
              <a:ext uri="{FF2B5EF4-FFF2-40B4-BE49-F238E27FC236}">
                <a16:creationId xmlns:a16="http://schemas.microsoft.com/office/drawing/2014/main" id="{8E2643D6-4E73-373D-25B2-BDCA1C34C27E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5079041" y="3001813"/>
            <a:ext cx="876296" cy="400110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b="1" i="1" kern="0" dirty="0">
                <a:solidFill>
                  <a:srgbClr val="000000"/>
                </a:solidFill>
                <a:cs typeface="Arial" panose="020B0604020202020204" pitchFamily="34" charset="0"/>
              </a:rPr>
              <a:t>13,8%</a:t>
            </a:r>
            <a:endParaRPr lang="en-US" sz="2000" b="1" i="1" kern="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121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2">
            <a:extLst>
              <a:ext uri="{FF2B5EF4-FFF2-40B4-BE49-F238E27FC236}">
                <a16:creationId xmlns:a16="http://schemas.microsoft.com/office/drawing/2014/main" id="{8058CD73-2C0A-819E-9EA8-52ED15B74D52}"/>
              </a:ext>
            </a:extLst>
          </p:cNvPr>
          <p:cNvSpPr/>
          <p:nvPr/>
        </p:nvSpPr>
        <p:spPr>
          <a:xfrm>
            <a:off x="322186" y="4153363"/>
            <a:ext cx="4371824" cy="2295512"/>
          </a:xfrm>
          <a:custGeom>
            <a:avLst/>
            <a:gdLst/>
            <a:ahLst/>
            <a:cxnLst/>
            <a:rect l="l" t="t" r="r" b="b"/>
            <a:pathLst>
              <a:path w="4884336" h="2625331">
                <a:moveTo>
                  <a:pt x="0" y="0"/>
                </a:moveTo>
                <a:lnTo>
                  <a:pt x="4884336" y="0"/>
                </a:lnTo>
                <a:lnTo>
                  <a:pt x="4884336" y="2625331"/>
                </a:lnTo>
                <a:lnTo>
                  <a:pt x="0" y="2625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</p:sp>
      <p:sp>
        <p:nvSpPr>
          <p:cNvPr id="15" name="Бульбашка прямої мови: прямокутна з округленими кутами 9">
            <a:extLst>
              <a:ext uri="{FF2B5EF4-FFF2-40B4-BE49-F238E27FC236}">
                <a16:creationId xmlns:a16="http://schemas.microsoft.com/office/drawing/2014/main" id="{DD6D2633-A639-ED90-51E1-BFE5D7E7A739}"/>
              </a:ext>
            </a:extLst>
          </p:cNvPr>
          <p:cNvSpPr/>
          <p:nvPr/>
        </p:nvSpPr>
        <p:spPr>
          <a:xfrm>
            <a:off x="1911189" y="145449"/>
            <a:ext cx="8640960" cy="425377"/>
          </a:xfrm>
          <a:prstGeom prst="wedgeRoundRectCallout">
            <a:avLst>
              <a:gd name="adj1" fmla="val -20189"/>
              <a:gd name="adj2" fmla="val 48743"/>
              <a:gd name="adj3" fmla="val 16667"/>
            </a:avLst>
          </a:prstGeom>
          <a:noFill/>
          <a:ln>
            <a:noFill/>
          </a:ln>
        </p:spPr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altLang="uk-UA" sz="2400" b="1" kern="0" dirty="0">
              <a:solidFill>
                <a:srgbClr val="000000"/>
              </a:solidFill>
              <a:ea typeface="+mj-ea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uk-UA" altLang="uk-UA" sz="2400" b="1" kern="0" dirty="0">
              <a:solidFill>
                <a:srgbClr val="000000"/>
              </a:solidFill>
              <a:ea typeface="+mj-ea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2400" b="1" kern="0" dirty="0">
                <a:solidFill>
                  <a:srgbClr val="000000"/>
                </a:solidFill>
                <a:ea typeface="+mj-ea"/>
                <a:cs typeface="Arial" panose="020B0604020202020204" pitchFamily="34" charset="0"/>
              </a:rPr>
              <a:t>Видатки на галузь “Освіта” за 2025 рік, млн грн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altLang="uk-UA" sz="2400" b="1" kern="0" dirty="0">
                <a:solidFill>
                  <a:srgbClr val="000000"/>
                </a:solidFill>
                <a:ea typeface="+mj-ea"/>
                <a:cs typeface="Arial" panose="020B0604020202020204" pitchFamily="34" charset="0"/>
              </a:rPr>
              <a:t> </a:t>
            </a:r>
            <a:br>
              <a:rPr lang="uk-UA" altLang="uk-UA" sz="2400" b="1" kern="0" dirty="0">
                <a:solidFill>
                  <a:srgbClr val="000000"/>
                </a:solidFill>
                <a:ea typeface="+mj-ea"/>
                <a:cs typeface="Arial" panose="020B0604020202020204" pitchFamily="34" charset="0"/>
              </a:rPr>
            </a:br>
            <a:endParaRPr lang="uk-UA" sz="2400" b="1" kern="0" dirty="0">
              <a:solidFill>
                <a:srgbClr val="000000"/>
              </a:solidFill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054059-CDDA-8363-AAD6-55291E425981}"/>
              </a:ext>
            </a:extLst>
          </p:cNvPr>
          <p:cNvSpPr txBox="1"/>
          <p:nvPr/>
        </p:nvSpPr>
        <p:spPr>
          <a:xfrm>
            <a:off x="4184204" y="3751736"/>
            <a:ext cx="3885375" cy="1676115"/>
          </a:xfrm>
          <a:prstGeom prst="rect">
            <a:avLst/>
          </a:prstGeom>
          <a:noFill/>
        </p:spPr>
        <p:txBody>
          <a:bodyPr spcFirstLastPara="1" wrap="square" numCol="1" rtlCol="0">
            <a:prstTxWarp prst="textArchDown">
              <a:avLst/>
            </a:prstTxWarp>
            <a:spAutoFit/>
          </a:bodyPr>
          <a:lstStyle>
            <a:defPPr>
              <a:defRPr lang="ko-KR"/>
            </a:defPPr>
            <a:lvl1pPr algn="ctr">
              <a:defRPr sz="2800" b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uk-UA" sz="1800" dirty="0">
                <a:solidFill>
                  <a:schemeClr val="tx1"/>
                </a:solidFill>
                <a:latin typeface="+mn-lt"/>
              </a:rPr>
              <a:t>більше 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на 234,3 млн грн</a:t>
            </a:r>
          </a:p>
          <a:p>
            <a:r>
              <a:rPr lang="ru-RU" sz="1800" dirty="0" err="1">
                <a:solidFill>
                  <a:schemeClr val="tx1"/>
                </a:solidFill>
                <a:latin typeface="+mn-lt"/>
              </a:rPr>
              <a:t>або</a:t>
            </a:r>
            <a:r>
              <a:rPr lang="ru-RU" sz="1800" dirty="0">
                <a:solidFill>
                  <a:schemeClr val="tx1"/>
                </a:solidFill>
                <a:latin typeface="+mn-lt"/>
              </a:rPr>
              <a:t> на 13,2% до </a:t>
            </a:r>
            <a:r>
              <a:rPr lang="ru-RU" sz="1800" dirty="0" err="1">
                <a:solidFill>
                  <a:schemeClr val="tx1"/>
                </a:solidFill>
                <a:latin typeface="+mn-lt"/>
              </a:rPr>
              <a:t>показників</a:t>
            </a:r>
            <a:endParaRPr lang="ru-RU" sz="1800" dirty="0">
              <a:solidFill>
                <a:schemeClr val="tx1"/>
              </a:solidFill>
              <a:latin typeface="+mn-lt"/>
            </a:endParaRPr>
          </a:p>
          <a:p>
            <a:r>
              <a:rPr lang="uk-UA" sz="1800" dirty="0">
                <a:solidFill>
                  <a:schemeClr val="tx1"/>
                </a:solidFill>
                <a:latin typeface="+mn-lt"/>
              </a:rPr>
              <a:t>за 2024 рік</a:t>
            </a:r>
          </a:p>
        </p:txBody>
      </p:sp>
      <p:pic>
        <p:nvPicPr>
          <p:cNvPr id="13" name="Picture 12" descr="1200px-Coat_of_Arms_of_Chernihiv">
            <a:extLst>
              <a:ext uri="{FF2B5EF4-FFF2-40B4-BE49-F238E27FC236}">
                <a16:creationId xmlns:a16="http://schemas.microsoft.com/office/drawing/2014/main" id="{269DCCBA-3CC8-4C2E-A52B-AB095CFD3F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788020" cy="838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545593BE-AFDD-4319-A18B-F654B344A5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6365"/>
            <a:ext cx="788020" cy="951635"/>
          </a:xfrm>
          <a:prstGeom prst="rect">
            <a:avLst/>
          </a:prstGeom>
        </p:spPr>
      </p:pic>
      <p:sp>
        <p:nvSpPr>
          <p:cNvPr id="11" name="Freeform 2">
            <a:extLst>
              <a:ext uri="{FF2B5EF4-FFF2-40B4-BE49-F238E27FC236}">
                <a16:creationId xmlns:a16="http://schemas.microsoft.com/office/drawing/2014/main" id="{81F2A240-B8C2-05AA-8AA6-53935C99906D}"/>
              </a:ext>
            </a:extLst>
          </p:cNvPr>
          <p:cNvSpPr/>
          <p:nvPr/>
        </p:nvSpPr>
        <p:spPr>
          <a:xfrm>
            <a:off x="7499637" y="2887100"/>
            <a:ext cx="4606701" cy="1588794"/>
          </a:xfrm>
          <a:custGeom>
            <a:avLst/>
            <a:gdLst/>
            <a:ahLst/>
            <a:cxnLst/>
            <a:rect l="l" t="t" r="r" b="b"/>
            <a:pathLst>
              <a:path w="4114800" h="1241921">
                <a:moveTo>
                  <a:pt x="0" y="0"/>
                </a:moveTo>
                <a:lnTo>
                  <a:pt x="4114800" y="0"/>
                </a:lnTo>
                <a:lnTo>
                  <a:pt x="4114800" y="1241921"/>
                </a:lnTo>
                <a:lnTo>
                  <a:pt x="0" y="124192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948556-3631-AB7C-7447-EC03CFC4A64C}"/>
              </a:ext>
            </a:extLst>
          </p:cNvPr>
          <p:cNvSpPr txBox="1"/>
          <p:nvPr/>
        </p:nvSpPr>
        <p:spPr>
          <a:xfrm>
            <a:off x="7672009" y="2933869"/>
            <a:ext cx="39082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Інші видатки – 133,1; 6,6 %,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з них: облаштування </a:t>
            </a:r>
            <a:r>
              <a:rPr lang="uk-UA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укриттів</a:t>
            </a:r>
            <a:endParaRPr lang="uk-UA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закладів освіти – 15,4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та ліквідація наслідків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воєнних дій – 22,3</a:t>
            </a:r>
            <a:endParaRPr lang="uk-UA" dirty="0"/>
          </a:p>
        </p:txBody>
      </p:sp>
      <p:sp>
        <p:nvSpPr>
          <p:cNvPr id="21" name="Freeform 12">
            <a:extLst>
              <a:ext uri="{FF2B5EF4-FFF2-40B4-BE49-F238E27FC236}">
                <a16:creationId xmlns:a16="http://schemas.microsoft.com/office/drawing/2014/main" id="{0CF75358-FC7C-0DA2-43AD-0581CDFF6057}"/>
              </a:ext>
            </a:extLst>
          </p:cNvPr>
          <p:cNvSpPr/>
          <p:nvPr/>
        </p:nvSpPr>
        <p:spPr>
          <a:xfrm>
            <a:off x="7391219" y="777519"/>
            <a:ext cx="4774801" cy="1770141"/>
          </a:xfrm>
          <a:custGeom>
            <a:avLst/>
            <a:gdLst/>
            <a:ahLst/>
            <a:cxnLst/>
            <a:rect l="l" t="t" r="r" b="b"/>
            <a:pathLst>
              <a:path w="4884336" h="2625331">
                <a:moveTo>
                  <a:pt x="0" y="0"/>
                </a:moveTo>
                <a:lnTo>
                  <a:pt x="4884336" y="0"/>
                </a:lnTo>
                <a:lnTo>
                  <a:pt x="4884336" y="2625331"/>
                </a:lnTo>
                <a:lnTo>
                  <a:pt x="0" y="262533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a:blipFill>
        </p:spPr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BF3662-BD91-A4E0-FC89-6F4F97309D0A}"/>
              </a:ext>
            </a:extLst>
          </p:cNvPr>
          <p:cNvSpPr txBox="1"/>
          <p:nvPr/>
        </p:nvSpPr>
        <p:spPr>
          <a:xfrm>
            <a:off x="7632041" y="1106944"/>
            <a:ext cx="43418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Капітальні видатки – 256,8; 12,8 %,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з них: усунення аварій, облаштування, 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ремонт </a:t>
            </a:r>
            <a:r>
              <a:rPr lang="uk-UA" b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укриттів</a:t>
            </a:r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 у закладах освіти – 132,2</a:t>
            </a:r>
            <a:endParaRPr lang="uk-UA" dirty="0"/>
          </a:p>
        </p:txBody>
      </p:sp>
      <p:sp>
        <p:nvSpPr>
          <p:cNvPr id="23" name="Freeform 9">
            <a:extLst>
              <a:ext uri="{FF2B5EF4-FFF2-40B4-BE49-F238E27FC236}">
                <a16:creationId xmlns:a16="http://schemas.microsoft.com/office/drawing/2014/main" id="{AFBFB608-BF59-BE66-DC6A-41DD2E664B16}"/>
              </a:ext>
            </a:extLst>
          </p:cNvPr>
          <p:cNvSpPr/>
          <p:nvPr/>
        </p:nvSpPr>
        <p:spPr>
          <a:xfrm>
            <a:off x="450698" y="2837576"/>
            <a:ext cx="4114800" cy="1149398"/>
          </a:xfrm>
          <a:custGeom>
            <a:avLst/>
            <a:gdLst/>
            <a:ahLst/>
            <a:cxnLst/>
            <a:rect l="l" t="t" r="r" b="b"/>
            <a:pathLst>
              <a:path w="4114800" h="822960">
                <a:moveTo>
                  <a:pt x="0" y="0"/>
                </a:moveTo>
                <a:lnTo>
                  <a:pt x="4114800" y="0"/>
                </a:lnTo>
                <a:lnTo>
                  <a:pt x="4114800" y="822960"/>
                </a:lnTo>
                <a:lnTo>
                  <a:pt x="0" y="82296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duotone>
                <a:prstClr val="black"/>
                <a:schemeClr val="accent4">
                  <a:tint val="45000"/>
                  <a:satMod val="400000"/>
                </a:schemeClr>
              </a:duotone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4" name="Freeform 4">
            <a:extLst>
              <a:ext uri="{FF2B5EF4-FFF2-40B4-BE49-F238E27FC236}">
                <a16:creationId xmlns:a16="http://schemas.microsoft.com/office/drawing/2014/main" id="{57F4E91C-7C5D-064E-C548-FD5E8439CB40}"/>
              </a:ext>
            </a:extLst>
          </p:cNvPr>
          <p:cNvSpPr/>
          <p:nvPr/>
        </p:nvSpPr>
        <p:spPr>
          <a:xfrm>
            <a:off x="7732634" y="5016757"/>
            <a:ext cx="4114800" cy="1174588"/>
          </a:xfrm>
          <a:custGeom>
            <a:avLst/>
            <a:gdLst/>
            <a:ahLst/>
            <a:cxnLst/>
            <a:rect l="l" t="t" r="r" b="b"/>
            <a:pathLst>
              <a:path w="4114800" h="1174588">
                <a:moveTo>
                  <a:pt x="0" y="0"/>
                </a:moveTo>
                <a:lnTo>
                  <a:pt x="4114800" y="0"/>
                </a:lnTo>
                <a:lnTo>
                  <a:pt x="4114800" y="1174589"/>
                </a:lnTo>
                <a:lnTo>
                  <a:pt x="0" y="117458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lum bright="70000" contrast="-70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5F5DFFF-A8B4-0DC5-65EB-F0BBCD5F58A9}"/>
              </a:ext>
            </a:extLst>
          </p:cNvPr>
          <p:cNvSpPr txBox="1"/>
          <p:nvPr/>
        </p:nvSpPr>
        <p:spPr>
          <a:xfrm>
            <a:off x="8548189" y="5104686"/>
            <a:ext cx="24368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Стипендії та соціальні 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виплати учням ПТНЗ;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31,3; 1,6 %</a:t>
            </a:r>
            <a:endParaRPr lang="uk-UA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E1716FF-0991-1A8B-B82C-6AD9752735FC}"/>
              </a:ext>
            </a:extLst>
          </p:cNvPr>
          <p:cNvSpPr txBox="1"/>
          <p:nvPr/>
        </p:nvSpPr>
        <p:spPr>
          <a:xfrm>
            <a:off x="1787612" y="3035166"/>
            <a:ext cx="1440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Енергоносії; 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196,8; 9,8 %</a:t>
            </a:r>
            <a:endParaRPr lang="uk-UA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AAB63F3-C5F8-B2DD-F47C-ACB861DB2D37}"/>
              </a:ext>
            </a:extLst>
          </p:cNvPr>
          <p:cNvSpPr txBox="1"/>
          <p:nvPr/>
        </p:nvSpPr>
        <p:spPr>
          <a:xfrm>
            <a:off x="682777" y="4475894"/>
            <a:ext cx="36473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Харчування – </a:t>
            </a:r>
            <a:r>
              <a:rPr lang="uk-UA" b="1" dirty="0">
                <a:cs typeface="Times New Roman" panose="02020603050405020304" pitchFamily="18" charset="0"/>
              </a:rPr>
              <a:t>144,5;</a:t>
            </a:r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 7,2 %,</a:t>
            </a:r>
          </a:p>
          <a:p>
            <a:pPr algn="ctr"/>
            <a:r>
              <a:rPr lang="uk-UA" b="1" dirty="0">
                <a:cs typeface="Times New Roman" panose="02020603050405020304" pitchFamily="18" charset="0"/>
              </a:rPr>
              <a:t>з них: кошти міської </a:t>
            </a:r>
            <a:endParaRPr lang="en-US" b="1" dirty="0"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cs typeface="Times New Roman" panose="02020603050405020304" pitchFamily="18" charset="0"/>
              </a:rPr>
              <a:t>територіальної громади – 107,5,</a:t>
            </a:r>
          </a:p>
          <a:p>
            <a:pPr algn="ctr"/>
            <a:r>
              <a:rPr lang="uk-UA" b="1" dirty="0">
                <a:cs typeface="Times New Roman" panose="02020603050405020304" pitchFamily="18" charset="0"/>
              </a:rPr>
              <a:t>субвенція з ДБУ на забезпечення </a:t>
            </a:r>
            <a:endParaRPr lang="en-US" b="1" dirty="0"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cs typeface="Times New Roman" panose="02020603050405020304" pitchFamily="18" charset="0"/>
              </a:rPr>
              <a:t>харчування учнів закладів </a:t>
            </a:r>
          </a:p>
          <a:p>
            <a:pPr algn="ctr"/>
            <a:r>
              <a:rPr lang="uk-UA" b="1" dirty="0">
                <a:cs typeface="Times New Roman" panose="02020603050405020304" pitchFamily="18" charset="0"/>
              </a:rPr>
              <a:t>загальної середньої освіти – 37,0</a:t>
            </a:r>
            <a:endParaRPr lang="uk-UA" dirty="0"/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2990188A-4EF3-8286-C96E-DD356F565ABF}"/>
              </a:ext>
            </a:extLst>
          </p:cNvPr>
          <p:cNvSpPr/>
          <p:nvPr/>
        </p:nvSpPr>
        <p:spPr>
          <a:xfrm>
            <a:off x="682777" y="922204"/>
            <a:ext cx="3885376" cy="1438823"/>
          </a:xfrm>
          <a:custGeom>
            <a:avLst/>
            <a:gdLst/>
            <a:ahLst/>
            <a:cxnLst/>
            <a:rect l="l" t="t" r="r" b="b"/>
            <a:pathLst>
              <a:path w="4114800" h="1102360">
                <a:moveTo>
                  <a:pt x="0" y="0"/>
                </a:moveTo>
                <a:lnTo>
                  <a:pt x="4114800" y="0"/>
                </a:lnTo>
                <a:lnTo>
                  <a:pt x="4114800" y="1102360"/>
                </a:lnTo>
                <a:lnTo>
                  <a:pt x="0" y="110236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  <a:lum bright="51000" contrast="-40000"/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ctr"/>
            <a:endParaRPr lang="uk-UA" b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Заробітна плата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з нарахуваннями; 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cs typeface="Times New Roman" panose="02020603050405020304" pitchFamily="18" charset="0"/>
              </a:rPr>
              <a:t>1 240,7; 62,0 %</a:t>
            </a:r>
            <a:endParaRPr lang="uk-UA" b="1" dirty="0"/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442466AD-8F37-9C7C-6425-B280C6E627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24618" y="1439685"/>
            <a:ext cx="3908281" cy="3978630"/>
          </a:xfrm>
          <a:prstGeom prst="rect">
            <a:avLst/>
          </a:prstGeom>
          <a:effectLst>
            <a:softEdge rad="53340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87F93C-81F7-8F78-CEFF-BE40B67C3735}"/>
              </a:ext>
            </a:extLst>
          </p:cNvPr>
          <p:cNvSpPr txBox="1"/>
          <p:nvPr/>
        </p:nvSpPr>
        <p:spPr>
          <a:xfrm>
            <a:off x="4347463" y="1774902"/>
            <a:ext cx="3352110" cy="955810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55122"/>
              </a:avLst>
            </a:prstTxWarp>
            <a:spAutoFit/>
          </a:bodyPr>
          <a:lstStyle/>
          <a:p>
            <a:pPr algn="ctr"/>
            <a:r>
              <a:rPr lang="uk-UA" sz="2800" b="1" dirty="0">
                <a:cs typeface="Arial" panose="020B0604020202020204" pitchFamily="34" charset="0"/>
              </a:rPr>
              <a:t>2 003,2 млн грн</a:t>
            </a:r>
            <a:endParaRPr lang="en-US" sz="2800" b="1" dirty="0">
              <a:cs typeface="Arial" panose="020B0604020202020204" pitchFamily="34" charset="0"/>
            </a:endParaRPr>
          </a:p>
          <a:p>
            <a:pPr algn="ctr"/>
            <a:endParaRPr lang="uk-UA" b="1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274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718</TotalTime>
  <Words>2120</Words>
  <Application>Microsoft Office PowerPoint</Application>
  <PresentationFormat>Широкоэкранный</PresentationFormat>
  <Paragraphs>457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shut</cp:lastModifiedBy>
  <cp:revision>101</cp:revision>
  <cp:lastPrinted>2021-02-11T10:43:24Z</cp:lastPrinted>
  <dcterms:created xsi:type="dcterms:W3CDTF">2018-09-04T12:10:47Z</dcterms:created>
  <dcterms:modified xsi:type="dcterms:W3CDTF">2026-02-12T12:12:49Z</dcterms:modified>
</cp:coreProperties>
</file>