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311" r:id="rId3"/>
    <p:sldId id="304" r:id="rId4"/>
    <p:sldId id="340" r:id="rId5"/>
    <p:sldId id="341" r:id="rId6"/>
    <p:sldId id="323" r:id="rId7"/>
    <p:sldId id="334" r:id="rId8"/>
    <p:sldId id="335" r:id="rId9"/>
    <p:sldId id="336" r:id="rId10"/>
    <p:sldId id="337" r:id="rId11"/>
    <p:sldId id="338" r:id="rId12"/>
    <p:sldId id="339" r:id="rId13"/>
    <p:sldId id="333" r:id="rId14"/>
    <p:sldId id="332" r:id="rId15"/>
    <p:sldId id="331" r:id="rId16"/>
    <p:sldId id="312" r:id="rId17"/>
    <p:sldId id="313" r:id="rId18"/>
    <p:sldId id="314" r:id="rId19"/>
    <p:sldId id="316" r:id="rId20"/>
    <p:sldId id="317" r:id="rId21"/>
    <p:sldId id="315" r:id="rId22"/>
    <p:sldId id="318" r:id="rId23"/>
    <p:sldId id="321" r:id="rId24"/>
    <p:sldId id="320" r:id="rId25"/>
    <p:sldId id="322" r:id="rId26"/>
    <p:sldId id="266" r:id="rId27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34C"/>
    <a:srgbClr val="50DF4D"/>
    <a:srgbClr val="2FD92B"/>
    <a:srgbClr val="23B220"/>
    <a:srgbClr val="66FF33"/>
    <a:srgbClr val="00CC00"/>
    <a:srgbClr val="FF9900"/>
    <a:srgbClr val="0099FF"/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2" autoAdjust="0"/>
    <p:restoredTop sz="94590" autoAdjust="0"/>
  </p:normalViewPr>
  <p:slideViewPr>
    <p:cSldViewPr>
      <p:cViewPr>
        <p:scale>
          <a:sx n="100" d="100"/>
          <a:sy n="100" d="100"/>
        </p:scale>
        <p:origin x="-45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2000" dirty="0">
                <a:latin typeface="Calibri" pitchFamily="34" charset="0"/>
              </a:rPr>
              <a:t>По рокам забудови, кількість будинків</a:t>
            </a:r>
            <a:endParaRPr lang="ru-RU" sz="20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12999889777581827"/>
          <c:y val="2.948833330082651E-3"/>
        </c:manualLayout>
      </c:layout>
      <c:overlay val="0"/>
    </c:title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Будинки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2.2577817916120738E-2"/>
                  <c:y val="-0.15333933316429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044499634665965E-2"/>
                  <c:y val="-0.28308799968793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755590676605646E-2"/>
                  <c:y val="-0.20346949977570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933363437090451E-2"/>
                  <c:y val="-6.7823166591900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1914-1917</c:v>
                </c:pt>
                <c:pt idx="1">
                  <c:v>1960-1970</c:v>
                </c:pt>
                <c:pt idx="2">
                  <c:v>1980-1990</c:v>
                </c:pt>
                <c:pt idx="3">
                  <c:v>2000 роки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118</c:v>
                </c:pt>
                <c:pt idx="2">
                  <c:v>81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1704832"/>
        <c:axId val="102940672"/>
        <c:axId val="0"/>
      </c:bar3DChart>
      <c:catAx>
        <c:axId val="101704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2940672"/>
        <c:crosses val="autoZero"/>
        <c:auto val="1"/>
        <c:lblAlgn val="ctr"/>
        <c:lblOffset val="100"/>
        <c:noMultiLvlLbl val="0"/>
      </c:catAx>
      <c:valAx>
        <c:axId val="102940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70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327515049768177E-3"/>
          <c:y val="7.4335031956616976E-2"/>
          <c:w val="0.79914694163111011"/>
          <c:h val="0.52822511335218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17398592348597902"/>
                  <c:y val="-1.3693447059341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684490011620322"/>
                  <c:y val="-1.7274286085613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249574371616367"/>
                  <c:y val="-2.1133134054287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889272062863886E-2"/>
                  <c:y val="1.083920444898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19601575800887"/>
                  <c:y val="2.1687317761338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Матеріальні витрати</c:v>
                </c:pt>
                <c:pt idx="1">
                  <c:v>Витрати на оплату праці</c:v>
                </c:pt>
                <c:pt idx="2">
                  <c:v>Відрахування на соціальні заходи (ЄСВ)</c:v>
                </c:pt>
                <c:pt idx="3">
                  <c:v>Амортизація (без амортизації ж/ф)</c:v>
                </c:pt>
                <c:pt idx="4">
                  <c:v>Інші витрати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12404.6</c:v>
                </c:pt>
                <c:pt idx="1">
                  <c:v>7971.6</c:v>
                </c:pt>
                <c:pt idx="2">
                  <c:v>1745.2</c:v>
                </c:pt>
                <c:pt idx="3">
                  <c:v>156.69999999999999</c:v>
                </c:pt>
                <c:pt idx="4">
                  <c:v>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619152379295383"/>
          <c:w val="0.77917179589846042"/>
          <c:h val="0.243842141229590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тис.грн.</c:v>
                </c:pt>
              </c:strCache>
            </c:strRef>
          </c:tx>
          <c:dLbls>
            <c:dLbl>
              <c:idx val="0"/>
              <c:layout>
                <c:manualLayout>
                  <c:x val="-5.9761495738306393E-2"/>
                  <c:y val="6.516209645340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982338968764716E-2"/>
                  <c:y val="8.231001657272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436672190907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660779656254906E-2"/>
                  <c:y val="-0.126894878928932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412.6</a:t>
                    </a:r>
                    <a:r>
                      <a:rPr lang="uk-UA" dirty="0" smtClean="0"/>
                      <a:t> (факт)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477145320270629E-7"/>
                  <c:y val="-3.086652626075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рік</c:v>
                </c:pt>
                <c:pt idx="1">
                  <c:v>2015 рік</c:v>
                </c:pt>
                <c:pt idx="2">
                  <c:v>2016 рік</c:v>
                </c:pt>
                <c:pt idx="3">
                  <c:v>2017 рік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-2334.6</c:v>
                </c:pt>
                <c:pt idx="1">
                  <c:v>-208.3</c:v>
                </c:pt>
                <c:pt idx="2">
                  <c:v>1174.5999999999999</c:v>
                </c:pt>
                <c:pt idx="3">
                  <c:v>-412.6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58816"/>
        <c:axId val="143238272"/>
      </c:lineChart>
      <c:catAx>
        <c:axId val="10305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500"/>
            </a:pPr>
            <a:endParaRPr lang="ru-RU"/>
          </a:p>
        </c:txPr>
        <c:crossAx val="143238272"/>
        <c:crosses val="autoZero"/>
        <c:auto val="1"/>
        <c:lblAlgn val="ctr"/>
        <c:lblOffset val="100"/>
        <c:noMultiLvlLbl val="0"/>
      </c:catAx>
      <c:valAx>
        <c:axId val="14323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305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457338073547382"/>
          <c:y val="9.7407315954707391E-2"/>
          <c:w val="0.6522978928267229"/>
          <c:h val="0.731823579902877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Приріст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591</c:v>
                </c:pt>
                <c:pt idx="1">
                  <c:v>1497.3</c:v>
                </c:pt>
                <c:pt idx="2">
                  <c:v>2088.3000000000002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43136640"/>
        <c:axId val="143138176"/>
      </c:barChart>
      <c:catAx>
        <c:axId val="14313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3138176"/>
        <c:crosses val="autoZero"/>
        <c:auto val="1"/>
        <c:lblAlgn val="ctr"/>
        <c:lblOffset val="100"/>
        <c:noMultiLvlLbl val="0"/>
      </c:catAx>
      <c:valAx>
        <c:axId val="143138176"/>
        <c:scaling>
          <c:orientation val="minMax"/>
          <c:max val="250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4313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457338073547382"/>
          <c:y val="9.7407315954707391E-2"/>
          <c:w val="0.6522978928267229"/>
          <c:h val="0.731823579902877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65173527727688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Приріст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278.8</c:v>
                </c:pt>
                <c:pt idx="1">
                  <c:v>2102.3000000000002</c:v>
                </c:pt>
                <c:pt idx="2">
                  <c:v>2381.1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47541376"/>
        <c:axId val="147543168"/>
      </c:barChart>
      <c:catAx>
        <c:axId val="14754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7543168"/>
        <c:crosses val="autoZero"/>
        <c:auto val="1"/>
        <c:lblAlgn val="ctr"/>
        <c:lblOffset val="100"/>
        <c:noMultiLvlLbl val="0"/>
      </c:catAx>
      <c:valAx>
        <c:axId val="147543168"/>
        <c:scaling>
          <c:orientation val="minMax"/>
          <c:max val="250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47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2016</a:t>
            </a:r>
            <a:r>
              <a:rPr lang="uk-UA" sz="2000" dirty="0"/>
              <a:t> рік</a:t>
            </a:r>
            <a:endParaRPr lang="en-US" sz="2000" dirty="0"/>
          </a:p>
        </c:rich>
      </c:tx>
      <c:layout>
        <c:manualLayout>
          <c:xMode val="edge"/>
          <c:yMode val="edge"/>
          <c:x val="8.6044628921012412E-4"/>
          <c:y val="5.761905366829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944495238234021E-2"/>
          <c:y val="0.13357548458985216"/>
          <c:w val="0.2798293359025682"/>
          <c:h val="0.557655802828505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1.3010849432030321E-2"/>
                  <c:y val="6.338095903512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1"/>
              <c:layout>
                <c:manualLayout>
                  <c:x val="-2.3130398990276111E-2"/>
                  <c:y val="9.7952391236096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2"/>
              <c:layout>
                <c:manualLayout>
                  <c:x val="5.7824859168653393E-3"/>
                  <c:y val="7.49047697687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3"/>
              <c:layout>
                <c:manualLayout>
                  <c:x val="-3.6141248422306448E-2"/>
                  <c:y val="-0.10371429660292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4"/>
              <c:layout>
                <c:manualLayout>
                  <c:x val="-1.4456499368922579E-2"/>
                  <c:y val="-0.16421430295463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5"/>
              <c:layout>
                <c:manualLayout>
                  <c:x val="2.3130398990276125E-2"/>
                  <c:y val="-0.16133335027121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6"/>
              <c:layout>
                <c:manualLayout>
                  <c:x val="4.9151984023633077E-2"/>
                  <c:y val="-0.12676191807024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numFmt formatCode="General" sourceLinked="0"/>
            <c:spPr>
              <a:effectLst>
                <a:outerShdw sx="1000" sy="1000" algn="ctr" rotWithShape="0">
                  <a:srgbClr val="000000"/>
                </a:outerShdw>
              </a:effectLst>
            </c:spPr>
            <c:txPr>
              <a:bodyPr rot="0" vert="horz"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Квартирна плата (населення)</c:v>
                </c:pt>
                <c:pt idx="1">
                  <c:v>Нежитлові приміщення</c:v>
                </c:pt>
                <c:pt idx="2">
                  <c:v>Пільги та субсидії</c:v>
                </c:pt>
                <c:pt idx="3">
                  <c:v>За придбані матеріали та послуги</c:v>
                </c:pt>
                <c:pt idx="4">
                  <c:v>Інформаційне обслуговування</c:v>
                </c:pt>
                <c:pt idx="5">
                  <c:v>Оренда</c:v>
                </c:pt>
                <c:pt idx="6">
                  <c:v>Інші послуги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2744</c:v>
                </c:pt>
                <c:pt idx="1">
                  <c:v>7</c:v>
                </c:pt>
                <c:pt idx="2">
                  <c:v>1820</c:v>
                </c:pt>
                <c:pt idx="3">
                  <c:v>97</c:v>
                </c:pt>
                <c:pt idx="4">
                  <c:v>21</c:v>
                </c:pt>
                <c:pt idx="5">
                  <c:v>1</c:v>
                </c:pt>
                <c:pt idx="6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2282496844612897E-3"/>
          <c:y val="0.80358844207152758"/>
          <c:w val="0.63137588537521327"/>
          <c:h val="0.179125841827984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2017</a:t>
            </a:r>
            <a:r>
              <a:rPr lang="uk-UA" sz="2000"/>
              <a:t> рік</a:t>
            </a:r>
            <a:endParaRPr lang="en-US" sz="2000"/>
          </a:p>
        </c:rich>
      </c:tx>
      <c:layout>
        <c:manualLayout>
          <c:xMode val="edge"/>
          <c:yMode val="edge"/>
          <c:x val="0.48056788333042366"/>
          <c:y val="2.22543590631941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944495238234021E-2"/>
          <c:y val="0.14332559195553221"/>
          <c:w val="0.6534930676252545"/>
          <c:h val="0.632884306066176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20167</c:v>
                </c:pt>
              </c:strCache>
            </c:strRef>
          </c:tx>
          <c:dLbls>
            <c:dLbl>
              <c:idx val="0"/>
              <c:layout>
                <c:manualLayout>
                  <c:x val="-2.8345064834066055E-2"/>
                  <c:y val="9.5375824556546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43968130525178E-2"/>
                  <c:y val="0.13034696022727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95613185836494E-2"/>
                  <c:y val="6.3583883037697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98054581237006E-2"/>
                  <c:y val="3.1791941518848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643968130525178E-2"/>
                  <c:y val="-0.1780348725055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652971098449381"/>
                  <c:y val="-0.14942212513858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0942871426984301E-2"/>
                  <c:y val="-0.14624293098670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Квартирна плата (населення)</c:v>
                </c:pt>
                <c:pt idx="1">
                  <c:v>Нежитлові приміщення</c:v>
                </c:pt>
                <c:pt idx="2">
                  <c:v>Пільги та субсидії</c:v>
                </c:pt>
                <c:pt idx="3">
                  <c:v>За придбані матеріали та послуги</c:v>
                </c:pt>
                <c:pt idx="4">
                  <c:v>Інформаційне обслуговування</c:v>
                </c:pt>
                <c:pt idx="5">
                  <c:v>Оренда</c:v>
                </c:pt>
                <c:pt idx="6">
                  <c:v>Інші послуги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3396</c:v>
                </c:pt>
                <c:pt idx="1">
                  <c:v>5</c:v>
                </c:pt>
                <c:pt idx="2">
                  <c:v>2105</c:v>
                </c:pt>
                <c:pt idx="3">
                  <c:v>570</c:v>
                </c:pt>
                <c:pt idx="4">
                  <c:v>10</c:v>
                </c:pt>
                <c:pt idx="5">
                  <c:v>8</c:v>
                </c:pt>
                <c:pt idx="6">
                  <c:v>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5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2016</a:t>
            </a:r>
            <a:r>
              <a:rPr lang="uk-UA" sz="2000" dirty="0"/>
              <a:t> рік</a:t>
            </a:r>
            <a:endParaRPr lang="en-US" sz="2000" dirty="0"/>
          </a:p>
        </c:rich>
      </c:tx>
      <c:layout>
        <c:manualLayout>
          <c:xMode val="edge"/>
          <c:yMode val="edge"/>
          <c:x val="6.4469043512469473E-2"/>
          <c:y val="3.45714322009752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944495238234021E-2"/>
          <c:y val="0.13357548458985216"/>
          <c:w val="0.2798293359025682"/>
          <c:h val="0.557655802828505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3"/>
              <c:layout>
                <c:manualLayout>
                  <c:x val="-4.6260797980552243E-2"/>
                  <c:y val="7.202381708536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КП "Новозаводське"</c:v>
                </c:pt>
                <c:pt idx="1">
                  <c:v>ЗАТ СЛУ-5 "ОТІС"</c:v>
                </c:pt>
                <c:pt idx="2">
                  <c:v>КП "Деснянське"</c:v>
                </c:pt>
                <c:pt idx="3">
                  <c:v>ПКВП "Поліссяліфтсервіс"</c:v>
                </c:pt>
                <c:pt idx="4">
                  <c:v>КП "АТП-2528"</c:v>
                </c:pt>
                <c:pt idx="5">
                  <c:v>Інша заборгованість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353</c:v>
                </c:pt>
                <c:pt idx="1">
                  <c:v>627</c:v>
                </c:pt>
                <c:pt idx="2">
                  <c:v>1380</c:v>
                </c:pt>
                <c:pt idx="3">
                  <c:v>12</c:v>
                </c:pt>
                <c:pt idx="4">
                  <c:v>466</c:v>
                </c:pt>
                <c:pt idx="5">
                  <c:v>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2282496844612897E-3"/>
          <c:y val="0.80358844207152758"/>
          <c:w val="0.63137588537521327"/>
          <c:h val="0.179125841827984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2017</a:t>
            </a:r>
            <a:r>
              <a:rPr lang="uk-UA" sz="2000"/>
              <a:t> рік</a:t>
            </a:r>
            <a:endParaRPr lang="en-US" sz="2000"/>
          </a:p>
        </c:rich>
      </c:tx>
      <c:layout>
        <c:manualLayout>
          <c:xMode val="edge"/>
          <c:yMode val="edge"/>
          <c:x val="1.8512327995302553E-3"/>
          <c:y val="4.13295239745033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944495238234021E-2"/>
          <c:y val="0.14332559195553221"/>
          <c:w val="0.6534930676252545"/>
          <c:h val="0.632884306066176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3"/>
              <c:layout>
                <c:manualLayout>
                  <c:x val="4.0942871426984301E-2"/>
                  <c:y val="0.12398857192351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КП "Новозаводське"</c:v>
                </c:pt>
                <c:pt idx="1">
                  <c:v>ЗАТ СЛУ-5 "ОТІС"</c:v>
                </c:pt>
                <c:pt idx="2">
                  <c:v>КП "Деснянське"</c:v>
                </c:pt>
                <c:pt idx="3">
                  <c:v>ПКВП "Поліссяліфтсервіс"</c:v>
                </c:pt>
                <c:pt idx="4">
                  <c:v>КП "АТП-2528"</c:v>
                </c:pt>
                <c:pt idx="5">
                  <c:v>Інша заборгованість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479</c:v>
                </c:pt>
                <c:pt idx="1">
                  <c:v>619</c:v>
                </c:pt>
                <c:pt idx="2">
                  <c:v>1369</c:v>
                </c:pt>
                <c:pt idx="3">
                  <c:v>10</c:v>
                </c:pt>
                <c:pt idx="4">
                  <c:v>1598</c:v>
                </c:pt>
                <c:pt idx="5">
                  <c:v>1252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5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 rot="0"/>
          <a:lstStyle/>
          <a:p>
            <a:pPr>
              <a:defRPr sz="2000">
                <a:latin typeface="Calibri" pitchFamily="34" charset="0"/>
              </a:defRPr>
            </a:pPr>
            <a:r>
              <a:rPr lang="uk-UA" sz="2000">
                <a:latin typeface="Calibri" pitchFamily="34" charset="0"/>
              </a:rPr>
              <a:t>По поверховості,</a:t>
            </a:r>
            <a:r>
              <a:rPr lang="en-US" sz="2000">
                <a:latin typeface="Calibri" pitchFamily="34" charset="0"/>
              </a:rPr>
              <a:t> </a:t>
            </a:r>
            <a:r>
              <a:rPr lang="uk-UA" sz="2000">
                <a:latin typeface="Calibri" pitchFamily="34" charset="0"/>
              </a:rPr>
              <a:t>кількість</a:t>
            </a:r>
            <a:r>
              <a:rPr lang="en-US" sz="2000">
                <a:latin typeface="Calibri" pitchFamily="34" charset="0"/>
              </a:rPr>
              <a:t> </a:t>
            </a:r>
            <a:r>
              <a:rPr lang="uk-UA" sz="2000">
                <a:latin typeface="Calibri" pitchFamily="34" charset="0"/>
              </a:rPr>
              <a:t>будинків</a:t>
            </a:r>
            <a:endParaRPr lang="ru-RU" sz="200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21435652448873202"/>
          <c:y val="3.0358735068641818E-3"/>
        </c:manualLayout>
      </c:layout>
      <c:overlay val="0"/>
    </c:title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15886269047029E-2"/>
          <c:y val="0.17526097755126921"/>
          <c:w val="0.95543700272619281"/>
          <c:h val="0.5096117667588584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Будинки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1.077123909309222E-2"/>
                  <c:y val="-0.2551393513748682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effectLst/>
                        <a:latin typeface="Calibri" pitchFamily="34" charset="0"/>
                      </a:rPr>
                      <a:t>69</a:t>
                    </a:r>
                    <a:endParaRPr lang="en-US" dirty="0">
                      <a:latin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14568466751558E-2"/>
                  <c:y val="-0.16359772524627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32312649021903E-2"/>
                  <c:y val="-7.00342551711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54689649867962E-2"/>
                  <c:y val="-5.3218384485013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40004956714211E-2"/>
                  <c:y val="-0.22336212233853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58371292078658E-2"/>
                  <c:y val="-4.2901195464835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58371292078658E-2"/>
                  <c:y val="-0.16295493281635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4379342466221803E-2"/>
                  <c:y val="-7.9147612775529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010460376197518E-2"/>
                  <c:y val="-4.5464476694292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3445240091167341E-3"/>
                  <c:y val="-5.319073894787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1378096036467328E-2"/>
                  <c:y val="-6.1589276676489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9"/>
                <c:pt idx="0">
                  <c:v>1 поверхові</c:v>
                </c:pt>
                <c:pt idx="1">
                  <c:v>2 поверхові</c:v>
                </c:pt>
                <c:pt idx="2">
                  <c:v>3 поверхові</c:v>
                </c:pt>
                <c:pt idx="3">
                  <c:v>4 поверхові</c:v>
                </c:pt>
                <c:pt idx="4">
                  <c:v>5 поверхові</c:v>
                </c:pt>
                <c:pt idx="5">
                  <c:v>8 поверхові</c:v>
                </c:pt>
                <c:pt idx="6">
                  <c:v>9 поверхові</c:v>
                </c:pt>
                <c:pt idx="7">
                  <c:v>10 поверхові</c:v>
                </c:pt>
                <c:pt idx="8">
                  <c:v>13 поверхові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69</c:v>
                </c:pt>
                <c:pt idx="1">
                  <c:v>43</c:v>
                </c:pt>
                <c:pt idx="2">
                  <c:v>11</c:v>
                </c:pt>
                <c:pt idx="3">
                  <c:v>5</c:v>
                </c:pt>
                <c:pt idx="4">
                  <c:v>80</c:v>
                </c:pt>
                <c:pt idx="5">
                  <c:v>2</c:v>
                </c:pt>
                <c:pt idx="6">
                  <c:v>43</c:v>
                </c:pt>
                <c:pt idx="7">
                  <c:v>14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943168"/>
        <c:axId val="103970688"/>
        <c:axId val="0"/>
      </c:bar3DChart>
      <c:catAx>
        <c:axId val="103943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970688"/>
        <c:crosses val="autoZero"/>
        <c:auto val="1"/>
        <c:lblAlgn val="ctr"/>
        <c:lblOffset val="100"/>
        <c:noMultiLvlLbl val="0"/>
      </c:catAx>
      <c:valAx>
        <c:axId val="10397068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0394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3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830566317004205E-2"/>
          <c:y val="0.19555620363360529"/>
          <c:w val="0.46300758249083435"/>
          <c:h val="0.627531197283485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Тис.грн.</c:v>
                </c:pt>
              </c:strCache>
            </c:strRef>
          </c:tx>
          <c:explosion val="22"/>
          <c:dPt>
            <c:idx val="3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2.5591466539560119E-2"/>
                  <c:y val="-7.601575918960095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162315298300193E-3"/>
                  <c:y val="8.81411454575972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539414975397001E-2"/>
                  <c:y val="7.0481376200890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767182678627109E-2"/>
                  <c:y val="4.0607343758587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831018327712691E-2"/>
                  <c:y val="4.23957751032729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6598430380690228E-2"/>
                  <c:y val="6.98917372536454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Прибирання сходових кліток</c:v>
                </c:pt>
                <c:pt idx="1">
                  <c:v>Прибирання прибудинкової території , підвалів</c:v>
                </c:pt>
                <c:pt idx="2">
                  <c:v>Вивезення та знешкодження ТПВ</c:v>
                </c:pt>
                <c:pt idx="3">
                  <c:v>Технічне обслуговування ліфтів та диспетчеризація</c:v>
                </c:pt>
                <c:pt idx="4">
                  <c:v>Технічне обслуговування ВБС (ГВП, ХВП, ВВ, ЗК, ЦТП, ектромереж)</c:v>
                </c:pt>
                <c:pt idx="5">
                  <c:v>Дератизація і дезінсекція</c:v>
                </c:pt>
                <c:pt idx="6">
                  <c:v>Обслуговування ДВК</c:v>
                </c:pt>
                <c:pt idx="7">
                  <c:v>Поточний ремонт конструктивних елементів будинків та ВБС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1783.3</c:v>
                </c:pt>
                <c:pt idx="1">
                  <c:v>4417.5</c:v>
                </c:pt>
                <c:pt idx="2">
                  <c:v>3468.1</c:v>
                </c:pt>
                <c:pt idx="3">
                  <c:v>857</c:v>
                </c:pt>
                <c:pt idx="4">
                  <c:v>3707</c:v>
                </c:pt>
                <c:pt idx="5">
                  <c:v>227.7</c:v>
                </c:pt>
                <c:pt idx="6">
                  <c:v>515</c:v>
                </c:pt>
                <c:pt idx="7">
                  <c:v>7887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9193772376545974"/>
          <c:y val="5.6594048365877801E-2"/>
          <c:w val="0.49241661320785146"/>
          <c:h val="0.90882069985497471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4921213316946"/>
          <c:y val="2.8035028820708009E-2"/>
          <c:w val="0.61826482136257277"/>
          <c:h val="0.760768169766566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-7.9417929215295308E-2"/>
                  <c:y val="-0.3194758646835957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531.4</a:t>
                    </a:r>
                    <a:r>
                      <a:rPr lang="uk-UA" smtClean="0"/>
                      <a:t> тис.м2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581084304217069"/>
                  <c:y val="3.590720172666513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Calibri" pitchFamily="34" charset="0"/>
                      </a:rPr>
                      <a:t>68.8</a:t>
                    </a:r>
                    <a:r>
                      <a:rPr lang="uk-UA" sz="1200" b="1" dirty="0" smtClean="0">
                        <a:latin typeface="Calibri" pitchFamily="34" charset="0"/>
                      </a:rPr>
                      <a:t> тис.м2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Прибудинкова територія</c:v>
                </c:pt>
                <c:pt idx="1">
                  <c:v>Площа сходових кліток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531.4</c:v>
                </c:pt>
                <c:pt idx="1">
                  <c:v>68.8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000" b="1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2005386935327"/>
          <c:y val="3.9557260327146994E-2"/>
          <c:w val="0.87690708259154582"/>
          <c:h val="0.620931322179086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рік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Під'їздів</c:v>
                </c:pt>
                <c:pt idx="1">
                  <c:v>Покрівлі</c:v>
                </c:pt>
                <c:pt idx="2">
                  <c:v>Міжпанельних швів</c:v>
                </c:pt>
                <c:pt idx="3">
                  <c:v>Ліфтів</c:v>
                </c:pt>
                <c:pt idx="4">
                  <c:v>Внутрішньобудинкових систем</c:v>
                </c:pt>
                <c:pt idx="5">
                  <c:v>Інші конструктивні елементи</c:v>
                </c:pt>
                <c:pt idx="6">
                  <c:v>РАЗОМ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372</c:v>
                </c:pt>
                <c:pt idx="1">
                  <c:v>520.79999999999995</c:v>
                </c:pt>
                <c:pt idx="2">
                  <c:v>136.80000000000001</c:v>
                </c:pt>
                <c:pt idx="3">
                  <c:v>65.599999999999994</c:v>
                </c:pt>
                <c:pt idx="4">
                  <c:v>105</c:v>
                </c:pt>
                <c:pt idx="5">
                  <c:v>599.20000000000005</c:v>
                </c:pt>
                <c:pt idx="6">
                  <c:v>1799.4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рік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Під'їздів</c:v>
                </c:pt>
                <c:pt idx="1">
                  <c:v>Покрівлі</c:v>
                </c:pt>
                <c:pt idx="2">
                  <c:v>Міжпанельних швів</c:v>
                </c:pt>
                <c:pt idx="3">
                  <c:v>Ліфтів</c:v>
                </c:pt>
                <c:pt idx="4">
                  <c:v>Внутрішньобудинкових систем</c:v>
                </c:pt>
                <c:pt idx="5">
                  <c:v>Інші конструктивні елементи</c:v>
                </c:pt>
                <c:pt idx="6">
                  <c:v>РАЗОМ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1920.5</c:v>
                </c:pt>
                <c:pt idx="1">
                  <c:v>1086</c:v>
                </c:pt>
                <c:pt idx="2">
                  <c:v>1216.9000000000001</c:v>
                </c:pt>
                <c:pt idx="3">
                  <c:v>224.7</c:v>
                </c:pt>
                <c:pt idx="4">
                  <c:v>1486.9</c:v>
                </c:pt>
                <c:pt idx="5">
                  <c:v>1952</c:v>
                </c:pt>
                <c:pt idx="6">
                  <c:v>7887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014592"/>
        <c:axId val="150794624"/>
        <c:axId val="0"/>
      </c:bar3DChart>
      <c:catAx>
        <c:axId val="150014592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50794624"/>
        <c:crosses val="autoZero"/>
        <c:auto val="1"/>
        <c:lblAlgn val="ctr"/>
        <c:lblOffset val="300"/>
        <c:tickMarkSkip val="20"/>
        <c:noMultiLvlLbl val="0"/>
      </c:catAx>
      <c:valAx>
        <c:axId val="150794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0014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2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295692951679215E-3"/>
          <c:y val="0.1987003174317096"/>
          <c:w val="0.44451725345929305"/>
          <c:h val="0.60237828689865114"/>
        </c:manualLayout>
      </c:layout>
      <c:pie3DChart>
        <c:varyColors val="1"/>
        <c:ser>
          <c:idx val="0"/>
          <c:order val="0"/>
          <c:explosion val="22"/>
          <c:dPt>
            <c:idx val="3"/>
            <c:bubble3D val="0"/>
          </c:dPt>
          <c:dLbls>
            <c:txPr>
              <a:bodyPr/>
              <a:lstStyle/>
              <a:p>
                <a:pPr>
                  <a:defRPr b="1">
                    <a:latin typeface="Calibri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Адміністративний та загальновиробничий персонал</c:v>
                </c:pt>
                <c:pt idx="1">
                  <c:v>Робітники з комплексного прибирання та утримання будинків з прилеглими територіями</c:v>
                </c:pt>
                <c:pt idx="2">
                  <c:v>Робітники по обслуговуванню внутрішньобудинкових систем (слюсарі-сантехніки, електромонтери, електрогазозварники)</c:v>
                </c:pt>
                <c:pt idx="3">
                  <c:v>Робітники будівельної групи (покрівельники)</c:v>
                </c:pt>
                <c:pt idx="4">
                  <c:v>Робітники інших професій (пічники, сторожа, водії, трактористи, комірник)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33</c:v>
                </c:pt>
                <c:pt idx="1">
                  <c:v>55</c:v>
                </c:pt>
                <c:pt idx="2">
                  <c:v>19</c:v>
                </c:pt>
                <c:pt idx="3">
                  <c:v>18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064874064172084"/>
          <c:y val="7.7874252282700882E-2"/>
          <c:w val="0.54223959434614788"/>
          <c:h val="0.92212574771729916"/>
        </c:manualLayout>
      </c:layout>
      <c:overlay val="0"/>
      <c:txPr>
        <a:bodyPr/>
        <a:lstStyle/>
        <a:p>
          <a:pPr>
            <a:defRPr sz="1500" b="1" strike="noStrike" kern="0" baseline="0">
              <a:latin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Робітники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</c:v>
                </c:pt>
                <c:pt idx="1">
                  <c:v>129</c:v>
                </c:pt>
                <c:pt idx="2">
                  <c:v>110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Адміністративний та загальновиробнічий персонал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</c:v>
                </c:pt>
                <c:pt idx="1">
                  <c:v>37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Всього персоналу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172</c:v>
                </c:pt>
                <c:pt idx="1">
                  <c:v>166</c:v>
                </c:pt>
                <c:pt idx="2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837952"/>
        <c:axId val="149771008"/>
        <c:axId val="0"/>
      </c:bar3DChart>
      <c:catAx>
        <c:axId val="51837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9771008"/>
        <c:crosses val="autoZero"/>
        <c:auto val="1"/>
        <c:lblAlgn val="ctr"/>
        <c:lblOffset val="100"/>
        <c:noMultiLvlLbl val="0"/>
      </c:catAx>
      <c:valAx>
        <c:axId val="149771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51837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881017096291617E-2"/>
          <c:y val="0.74416286031111845"/>
          <c:w val="0.96165683388120271"/>
          <c:h val="0.235870804711426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6820299246808"/>
          <c:y val="0.21629842548405329"/>
          <c:w val="0.48718186307963912"/>
          <c:h val="0.673790666127840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Середня заробітня плата</c:v>
                </c:pt>
              </c:strCache>
            </c:strRef>
          </c:tx>
          <c:dLbls>
            <c:dLbl>
              <c:idx val="0"/>
              <c:layout>
                <c:manualLayout>
                  <c:x val="-7.6712648174479217E-2"/>
                  <c:y val="3.33720292716326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285496756196096E-2"/>
                  <c:y val="-3.7962002476196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672631145558988E-2"/>
                  <c:y val="-3.3091462268886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016336878304348E-3"/>
                  <c:y val="5.5344032889172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2764</c:v>
                </c:pt>
                <c:pt idx="1">
                  <c:v>3519</c:v>
                </c:pt>
                <c:pt idx="2">
                  <c:v>4645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Адміністративного та загальновиробничий персонал</c:v>
                </c:pt>
              </c:strCache>
            </c:strRef>
          </c:tx>
          <c:dLbls>
            <c:dLbl>
              <c:idx val="0"/>
              <c:layout>
                <c:manualLayout>
                  <c:x val="-7.5586956257894786E-2"/>
                  <c:y val="-1.456657546094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874878514898912E-2"/>
                  <c:y val="-2.387187611808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349615682291139E-2"/>
                  <c:y val="-1.7835567144316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017628494501105E-3"/>
                  <c:y val="5.2576831244713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3651</c:v>
                </c:pt>
                <c:pt idx="1">
                  <c:v>4696</c:v>
                </c:pt>
                <c:pt idx="2">
                  <c:v>6221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Працівників робітничих професій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2513</c:v>
                </c:pt>
                <c:pt idx="1">
                  <c:v>3181</c:v>
                </c:pt>
                <c:pt idx="2">
                  <c:v>4173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67360"/>
        <c:axId val="52368896"/>
      </c:lineChart>
      <c:catAx>
        <c:axId val="5236736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high"/>
        <c:crossAx val="52368896"/>
        <c:crosses val="autoZero"/>
        <c:auto val="1"/>
        <c:lblAlgn val="ctr"/>
        <c:lblOffset val="100"/>
        <c:noMultiLvlLbl val="0"/>
      </c:catAx>
      <c:valAx>
        <c:axId val="52368896"/>
        <c:scaling>
          <c:orientation val="minMax"/>
          <c:max val="6500"/>
          <c:min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367360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.62096111636522178"/>
          <c:y val="5.6027686042949901E-2"/>
          <c:w val="0.37314703128223847"/>
          <c:h val="0.92435836385679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5926111620492"/>
          <c:y val="0.14824217510606535"/>
          <c:w val="0.84993152147343809"/>
          <c:h val="0.581347753511621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6"/>
          </c:dPt>
          <c:dPt>
            <c:idx val="1"/>
            <c:bubble3D val="0"/>
            <c:explosion val="5"/>
          </c:dPt>
          <c:dPt>
            <c:idx val="2"/>
            <c:bubble3D val="0"/>
            <c:explosion val="16"/>
          </c:dPt>
          <c:dLbls>
            <c:dLbl>
              <c:idx val="0"/>
              <c:layout>
                <c:manualLayout>
                  <c:x val="-6.8013668728424653E-2"/>
                  <c:y val="-0.1546783295431685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20908.2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648911439585715E-2"/>
                  <c:y val="7.7650685871504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533923271809581E-2"/>
                  <c:y val="-3.035132195218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412736953636588E-3"/>
                  <c:y val="-1.7582400975055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02770881054536E-2"/>
                  <c:y val="3.8351539371442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9054289951085641E-2"/>
                  <c:y val="5.1172622976532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Квартплата</c:v>
                </c:pt>
                <c:pt idx="1">
                  <c:v>Інші послуги</c:v>
                </c:pt>
                <c:pt idx="2">
                  <c:v>Бюджетні кошти</c:v>
                </c:pt>
                <c:pt idx="3">
                  <c:v>Оренда</c:v>
                </c:pt>
                <c:pt idx="4">
                  <c:v>Інші послуги, роботи</c:v>
                </c:pt>
                <c:pt idx="5">
                  <c:v>Інші дохо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20908.2</c:v>
                </c:pt>
                <c:pt idx="1">
                  <c:v>823.6</c:v>
                </c:pt>
                <c:pt idx="2">
                  <c:v>766.7</c:v>
                </c:pt>
                <c:pt idx="3">
                  <c:v>37</c:v>
                </c:pt>
                <c:pt idx="4">
                  <c:v>13</c:v>
                </c:pt>
                <c:pt idx="5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645570411486364"/>
          <c:y val="0.79419787495741423"/>
          <c:w val="0.83544295885136355"/>
          <c:h val="0.1886552483169282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0.15574</cdr:x>
      <cdr:y>0.10237</cdr:y>
    </cdr:from>
    <cdr:to>
      <cdr:x>0.17213</cdr:x>
      <cdr:y>0.15059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368152" y="451266"/>
          <a:ext cx="144016" cy="21258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0.17213</cdr:x>
      <cdr:y>0.07095</cdr:y>
    </cdr:from>
    <cdr:to>
      <cdr:x>0.18033</cdr:x>
      <cdr:y>0.15059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1512168" y="312766"/>
          <a:ext cx="72008" cy="35108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FAD6D-2EBD-4EF3-9F15-DC6123A2CB9C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3EE04-4F4A-4DF3-8162-3177A4EA76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67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EE04-4F4A-4DF3-8162-3177A4EA762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15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75000"/>
                <a:lumOff val="25000"/>
              </a:srgbClr>
            </a:gs>
            <a:gs pos="9000">
              <a:srgbClr val="85C2FF">
                <a:lumMod val="73000"/>
                <a:lumOff val="27000"/>
              </a:srgbClr>
            </a:gs>
            <a:gs pos="70000">
              <a:srgbClr val="C4D6EB">
                <a:lumMod val="71000"/>
                <a:lumOff val="29000"/>
              </a:srgb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3F9C4A-409F-49B0-9917-D36CF053AB35}" type="datetimeFigureOut">
              <a:rPr lang="ru-RU" smtClean="0"/>
              <a:t>16.04.2018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8A09E5-C442-40B8-9A25-E12489E187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09" y="2946306"/>
            <a:ext cx="87129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2813"/>
            <a:r>
              <a:rPr lang="ru-RU" sz="3200" b="1" dirty="0" smtClean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 </a:t>
            </a:r>
            <a:r>
              <a:rPr lang="ru-RU" sz="3200" b="1" dirty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роботу КП </a:t>
            </a:r>
            <a:r>
              <a:rPr lang="ru-RU" sz="3200" b="1" dirty="0" smtClean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«ЖЕК-13» </a:t>
            </a:r>
            <a:r>
              <a:rPr lang="ru-RU" sz="3200" b="1" dirty="0" err="1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Чернігівської</a:t>
            </a:r>
            <a:r>
              <a:rPr lang="ru-RU" sz="3200" b="1" dirty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dirty="0" err="1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міської</a:t>
            </a:r>
            <a:r>
              <a:rPr lang="ru-RU" sz="3200" b="1" dirty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dirty="0" smtClean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ради</a:t>
            </a:r>
            <a:br>
              <a:rPr lang="ru-RU" sz="3200" b="1" dirty="0" smtClean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2017 </a:t>
            </a:r>
            <a:r>
              <a:rPr lang="ru-RU" sz="3200" b="1" dirty="0" err="1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році</a:t>
            </a:r>
            <a:r>
              <a:rPr lang="ru-RU" sz="3200" b="1" dirty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1027" name="Picture 3" descr="C:\Users\Vlad\Desktop\Герб Чернігова 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86" y="144016"/>
            <a:ext cx="2083212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Поточний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ремонт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ліфтів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88186"/>
              </p:ext>
            </p:extLst>
          </p:nvPr>
        </p:nvGraphicFramePr>
        <p:xfrm>
          <a:off x="359531" y="699542"/>
          <a:ext cx="8352930" cy="1432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936104"/>
                <a:gridCol w="936104"/>
                <a:gridCol w="1728194"/>
                <a:gridCol w="2232248"/>
              </a:tblGrid>
              <a:tr h="406652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400" b="1" i="0" kern="0" spc="0" baseline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 2016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 2017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 т.ч. за рахунок коштів мешканців, з них: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427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власними силами</a:t>
                      </a:r>
                      <a:endParaRPr lang="ru-RU" sz="1400" b="1" i="0" kern="0" spc="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силами підрядних організацій</a:t>
                      </a:r>
                      <a:endParaRPr lang="ru-RU" sz="1400" b="1" i="0" kern="0" spc="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721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Кількість, шт.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42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84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84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387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Сума коштів, </a:t>
                      </a:r>
                      <a:r>
                        <a:rPr lang="uk-UA" sz="1400" kern="0" spc="0" baseline="0" dirty="0" err="1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тис.грн</a:t>
                      </a: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 (без ПДВ)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131,5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224,7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224,7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218" name="Picture 2" descr="C:\Users\Vlad\Desktop\lift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34237"/>
            <a:ext cx="1478250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Vlad\Desktop\lift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71" y="2353145"/>
            <a:ext cx="1478250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C:\Users\Vlad\Desktop\lift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0" y="2353208"/>
            <a:ext cx="1476908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2" name="Picture 6" descr="C:\Users\Vlad\Desktop\P416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53145"/>
            <a:ext cx="1478440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3" name="Picture 7" descr="C:\Users\Vlad\Desktop\P4160009 —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34237"/>
            <a:ext cx="1478440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360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Поточний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ремонт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внутрішньобудинкових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систем: ХВП, ВВ, ЦО, ГВП,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зливної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каналізації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т.ч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ізоляція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9920"/>
              </p:ext>
            </p:extLst>
          </p:nvPr>
        </p:nvGraphicFramePr>
        <p:xfrm>
          <a:off x="467544" y="1131590"/>
          <a:ext cx="8304624" cy="13681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6264"/>
                <a:gridCol w="1152128"/>
                <a:gridCol w="2095834"/>
                <a:gridCol w="2680398"/>
              </a:tblGrid>
              <a:tr h="456051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400" b="1" i="0" kern="0" spc="0" baseline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en-US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 2017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 т.ч. за рахунок коштів мешканців, з них: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051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власними силами</a:t>
                      </a:r>
                      <a:endParaRPr lang="ru-RU" sz="1400" b="1" i="0" kern="0" spc="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силами підрядних організацій</a:t>
                      </a:r>
                      <a:endParaRPr lang="ru-RU" sz="1400" b="1" i="0" kern="0" spc="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605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Сума коштів, </a:t>
                      </a:r>
                      <a:r>
                        <a:rPr lang="uk-UA" sz="1400" kern="0" spc="0" baseline="0" dirty="0" err="1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тис.грн</a:t>
                      </a: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 (без ПДВ)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1 486,9</a:t>
                      </a:r>
                      <a:endParaRPr lang="ru-RU" sz="1400" i="0" kern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681,9</a:t>
                      </a:r>
                      <a:endParaRPr lang="ru-RU" sz="1400" i="0" kern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805</a:t>
                      </a:r>
                      <a:endParaRPr lang="ru-RU" sz="1400" i="0" kern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42" name="Picture 2" descr="C:\Users\Vlad\Desktop\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2" y="2787774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C:\Users\Vlad\Desktop\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96" y="2787774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C:\Users\Vlad\Desktop\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7774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538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Поточний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ремонт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інших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конструктивних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елементів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54698"/>
              </p:ext>
            </p:extLst>
          </p:nvPr>
        </p:nvGraphicFramePr>
        <p:xfrm>
          <a:off x="359531" y="1203598"/>
          <a:ext cx="8352930" cy="1229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936104"/>
                <a:gridCol w="936104"/>
                <a:gridCol w="1728194"/>
                <a:gridCol w="2232248"/>
              </a:tblGrid>
              <a:tr h="443695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400" b="1" i="0" kern="0" spc="0" baseline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 2016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 2017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 т.ч. за рахунок коштів мешканців, з них: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695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власними силами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силами підрядних організацій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246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Сума коштів, </a:t>
                      </a:r>
                      <a:r>
                        <a:rPr lang="uk-UA" sz="1400" kern="0" spc="0" baseline="0" dirty="0" err="1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тис.грн</a:t>
                      </a: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 (без ПДВ)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526,6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1 952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1 001,9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950,1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266" name="Picture 2" descr="C:\Users\Vlad\Desktop\insh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96" y="2708569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7" name="Picture 3" descr="C:\Users\Vlad\Desktop\insh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569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C:\Users\Vlad\Desktop\inshe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5766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62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Бюджетні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кошти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2017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рік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024199"/>
              </p:ext>
            </p:extLst>
          </p:nvPr>
        </p:nvGraphicFramePr>
        <p:xfrm>
          <a:off x="395536" y="771550"/>
          <a:ext cx="842493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584176"/>
                <a:gridCol w="1710190"/>
                <a:gridCol w="2106234"/>
              </a:tblGrid>
              <a:tr h="13904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План, </a:t>
                      </a:r>
                      <a:r>
                        <a:rPr lang="uk-UA" sz="15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тис.грн</a:t>
                      </a:r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Факт, </a:t>
                      </a:r>
                      <a:r>
                        <a:rPr lang="uk-UA" sz="15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тис.грн</a:t>
                      </a:r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Кількість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Calibri" pitchFamily="34" charset="0"/>
                        </a:rPr>
                        <a:t>Знесення окремих</a:t>
                      </a:r>
                      <a:r>
                        <a:rPr lang="uk-UA" sz="1600" b="1" baseline="0" dirty="0" smtClean="0">
                          <a:latin typeface="Calibri" pitchFamily="34" charset="0"/>
                        </a:rPr>
                        <a:t> засохлих та пошкоджених дерев і кущів</a:t>
                      </a:r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199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199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Calibri" pitchFamily="34" charset="0"/>
                        </a:rPr>
                        <a:t>92 дерез знос</a:t>
                      </a:r>
                      <a:br>
                        <a:rPr lang="uk-UA" sz="1600" dirty="0" smtClean="0">
                          <a:latin typeface="Calibri" pitchFamily="34" charset="0"/>
                        </a:rPr>
                      </a:br>
                      <a:r>
                        <a:rPr lang="uk-UA" sz="1600" dirty="0" smtClean="0">
                          <a:latin typeface="Calibri" pitchFamily="34" charset="0"/>
                        </a:rPr>
                        <a:t>95 обрізка гілок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Calibri" pitchFamily="34" charset="0"/>
                        </a:rPr>
                        <a:t>Відновлення дерев та кущів</a:t>
                      </a:r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180,05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179,11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Calibri" pitchFamily="34" charset="0"/>
                        </a:rPr>
                        <a:t>67 дерев</a:t>
                      </a:r>
                      <a:br>
                        <a:rPr lang="uk-UA" sz="1600" dirty="0" smtClean="0">
                          <a:latin typeface="Calibri" pitchFamily="34" charset="0"/>
                        </a:rPr>
                      </a:br>
                      <a:r>
                        <a:rPr lang="uk-UA" sz="1600" dirty="0" smtClean="0">
                          <a:latin typeface="Calibri" pitchFamily="34" charset="0"/>
                        </a:rPr>
                        <a:t>905 кущів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Vlad\Desktop\дер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3" y="2561115"/>
            <a:ext cx="2724630" cy="20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Vlad\Desktop\дер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43510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Vlad\Desktop\дер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795" y="2571749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322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Бюджетні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кошти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2017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рік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13502"/>
              </p:ext>
            </p:extLst>
          </p:nvPr>
        </p:nvGraphicFramePr>
        <p:xfrm>
          <a:off x="395536" y="771550"/>
          <a:ext cx="8424936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584176"/>
                <a:gridCol w="1710190"/>
                <a:gridCol w="2106234"/>
              </a:tblGrid>
              <a:tr h="13904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План, </a:t>
                      </a:r>
                      <a:r>
                        <a:rPr lang="uk-UA" sz="15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тис.грн</a:t>
                      </a:r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Факт, </a:t>
                      </a:r>
                      <a:r>
                        <a:rPr lang="uk-UA" sz="15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тис.грн</a:t>
                      </a:r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Кількість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Calibri" pitchFamily="34" charset="0"/>
                        </a:rPr>
                        <a:t>Поточний ремонт внутрішньо будинкових проїздів</a:t>
                      </a:r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528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509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Calibri" pitchFamily="34" charset="0"/>
                        </a:rPr>
                        <a:t>1123 м2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Calibri" pitchFamily="34" charset="0"/>
                        </a:rPr>
                        <a:t>Капітальний ремонт внутрішньо будинкових проїздів</a:t>
                      </a:r>
                      <a:endParaRPr lang="ru-RU" sz="1600" b="1" dirty="0" smtClean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7 717,15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7 108,5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Calibri" pitchFamily="34" charset="0"/>
                        </a:rPr>
                        <a:t>15 982 м2</a:t>
                      </a:r>
                      <a:br>
                        <a:rPr lang="uk-UA" sz="1600" dirty="0" smtClean="0">
                          <a:latin typeface="Calibri" pitchFamily="34" charset="0"/>
                        </a:rPr>
                      </a:br>
                      <a:r>
                        <a:rPr lang="uk-UA" sz="1600" dirty="0" smtClean="0">
                          <a:latin typeface="Calibri" pitchFamily="34" charset="0"/>
                        </a:rPr>
                        <a:t>В т.ч.:</a:t>
                      </a:r>
                      <a:br>
                        <a:rPr lang="uk-UA" sz="1600" dirty="0" smtClean="0">
                          <a:latin typeface="Calibri" pitchFamily="34" charset="0"/>
                        </a:rPr>
                      </a:br>
                      <a:r>
                        <a:rPr lang="uk-UA" sz="1600" baseline="0" dirty="0" smtClean="0">
                          <a:latin typeface="Calibri" pitchFamily="34" charset="0"/>
                        </a:rPr>
                        <a:t>доріг – 14 433 м2</a:t>
                      </a:r>
                      <a:br>
                        <a:rPr lang="uk-UA" sz="1600" baseline="0" dirty="0" smtClean="0">
                          <a:latin typeface="Calibri" pitchFamily="34" charset="0"/>
                        </a:rPr>
                      </a:br>
                      <a:r>
                        <a:rPr lang="uk-UA" sz="1600" baseline="0" dirty="0" smtClean="0">
                          <a:latin typeface="Calibri" pitchFamily="34" charset="0"/>
                        </a:rPr>
                        <a:t>тротуарів – 1 549 м2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Vlad\Desktop\дорог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31790"/>
            <a:ext cx="2688135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Vlad\Desktop\дорог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41" y="2931790"/>
            <a:ext cx="2687999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Vlad\Desktop\дорог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89" y="2931790"/>
            <a:ext cx="2687999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71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Бюджетні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кошти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2017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рік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69067"/>
              </p:ext>
            </p:extLst>
          </p:nvPr>
        </p:nvGraphicFramePr>
        <p:xfrm>
          <a:off x="395536" y="699542"/>
          <a:ext cx="842493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584176"/>
                <a:gridCol w="1710190"/>
                <a:gridCol w="2106234"/>
              </a:tblGrid>
              <a:tr h="39070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План, </a:t>
                      </a:r>
                      <a:r>
                        <a:rPr lang="uk-UA" sz="15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тис.грн</a:t>
                      </a:r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Факт, </a:t>
                      </a:r>
                      <a:r>
                        <a:rPr lang="uk-UA" sz="15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тис.грн</a:t>
                      </a:r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5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Кількість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272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Calibri" pitchFamily="34" charset="0"/>
                        </a:rPr>
                        <a:t>Капітальний ремонт ліфтів</a:t>
                      </a:r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2 400,09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2 379,53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Calibri" pitchFamily="34" charset="0"/>
                        </a:rPr>
                        <a:t>16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72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Calibri" pitchFamily="34" charset="0"/>
                        </a:rPr>
                        <a:t>Заміна</a:t>
                      </a:r>
                      <a:r>
                        <a:rPr lang="uk-UA" sz="1600" b="1" baseline="0" dirty="0" smtClean="0">
                          <a:latin typeface="Calibri" pitchFamily="34" charset="0"/>
                        </a:rPr>
                        <a:t> поштових скриньок</a:t>
                      </a:r>
                      <a:endParaRPr lang="ru-RU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28,9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Calibri" pitchFamily="34" charset="0"/>
                        </a:rPr>
                        <a:t>28,8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latin typeface="Calibri" pitchFamily="34" charset="0"/>
                        </a:rPr>
                        <a:t>36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Vlad\Desktop\лифт сринки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726"/>
            <a:ext cx="2687999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Vlad\Desktop\лифт сринки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5726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Vlad\Desktop\лифт сринки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96" y="2355726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708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2017 році в обслуговуванні житлового фонду було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задіяно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43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штатних працівників, чол.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165524"/>
              </p:ext>
            </p:extLst>
          </p:nvPr>
        </p:nvGraphicFramePr>
        <p:xfrm>
          <a:off x="107504" y="1036984"/>
          <a:ext cx="8928992" cy="403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93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Середньоспискова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чисельність працівників</a:t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КП «ЖЕК-13»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44634804"/>
              </p:ext>
            </p:extLst>
          </p:nvPr>
        </p:nvGraphicFramePr>
        <p:xfrm>
          <a:off x="179512" y="1131590"/>
          <a:ext cx="48965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93860"/>
              </p:ext>
            </p:extLst>
          </p:nvPr>
        </p:nvGraphicFramePr>
        <p:xfrm>
          <a:off x="4932042" y="1347614"/>
          <a:ext cx="4032447" cy="2818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50"/>
                <a:gridCol w="672074"/>
                <a:gridCol w="672074"/>
                <a:gridCol w="746749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Calibri" pitchFamily="34" charset="0"/>
                        </a:rPr>
                        <a:t>2015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Calibri" pitchFamily="34" charset="0"/>
                        </a:rPr>
                        <a:t>2016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Calibri" pitchFamily="34" charset="0"/>
                        </a:rPr>
                        <a:t>2017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uk-UA" sz="1500" b="1" dirty="0" smtClean="0">
                          <a:latin typeface="Calibri" pitchFamily="34" charset="0"/>
                        </a:rPr>
                        <a:t>Всього</a:t>
                      </a:r>
                      <a:endParaRPr lang="ru-RU" sz="15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Calibri" pitchFamily="34" charset="0"/>
                        </a:rPr>
                        <a:t>172</a:t>
                      </a:r>
                      <a:endParaRPr lang="ru-RU" sz="15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Calibri" pitchFamily="34" charset="0"/>
                        </a:rPr>
                        <a:t>166</a:t>
                      </a:r>
                      <a:endParaRPr lang="ru-RU" sz="15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Calibri" pitchFamily="34" charset="0"/>
                        </a:rPr>
                        <a:t>143</a:t>
                      </a:r>
                      <a:endParaRPr lang="ru-RU" sz="15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035616"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latin typeface="Calibri" pitchFamily="34" charset="0"/>
                        </a:rPr>
                        <a:t>Адміністративний та загальновиробничий персонал</a:t>
                      </a:r>
                      <a:endParaRPr lang="ru-RU" sz="15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latin typeface="Calibri" pitchFamily="34" charset="0"/>
                        </a:rPr>
                        <a:t>38</a:t>
                      </a:r>
                      <a:endParaRPr lang="ru-RU" sz="15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latin typeface="Calibri" pitchFamily="34" charset="0"/>
                        </a:rPr>
                        <a:t>37</a:t>
                      </a:r>
                      <a:endParaRPr lang="ru-RU" sz="15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latin typeface="Calibri" pitchFamily="34" charset="0"/>
                        </a:rPr>
                        <a:t>33</a:t>
                      </a:r>
                      <a:endParaRPr lang="ru-RU" sz="15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0315">
                <a:tc>
                  <a:txBody>
                    <a:bodyPr/>
                    <a:lstStyle/>
                    <a:p>
                      <a:r>
                        <a:rPr lang="uk-UA" sz="1500" dirty="0" smtClean="0">
                          <a:latin typeface="Calibri" pitchFamily="34" charset="0"/>
                        </a:rPr>
                        <a:t>Робітники</a:t>
                      </a:r>
                      <a:endParaRPr lang="ru-RU" sz="15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latin typeface="Calibri" pitchFamily="34" charset="0"/>
                        </a:rPr>
                        <a:t>134</a:t>
                      </a:r>
                      <a:endParaRPr lang="ru-RU" sz="15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latin typeface="Calibri" pitchFamily="34" charset="0"/>
                        </a:rPr>
                        <a:t>129</a:t>
                      </a:r>
                      <a:endParaRPr lang="ru-RU" sz="15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latin typeface="Calibri" pitchFamily="34" charset="0"/>
                        </a:rPr>
                        <a:t>110</a:t>
                      </a:r>
                      <a:endParaRPr lang="ru-RU" sz="15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3220" y="284003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172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213970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166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141962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143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2304" y="298405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Calibri" pitchFamily="34" charset="0"/>
              </a:rPr>
              <a:t>38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2304" y="228371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Calibri" pitchFamily="34" charset="0"/>
              </a:rPr>
              <a:t>37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0296" y="157351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Calibri" pitchFamily="34" charset="0"/>
              </a:rPr>
              <a:t>33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1132" y="243760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Calibri" pitchFamily="34" charset="0"/>
              </a:rPr>
              <a:t>129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3140" y="313794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Calibri" pitchFamily="34" charset="0"/>
              </a:rPr>
              <a:t>134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092" y="172739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Calibri" pitchFamily="34" charset="0"/>
              </a:rPr>
              <a:t>110</a:t>
            </a:r>
            <a:endParaRPr lang="ru-RU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Динаміка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середньомісячної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заробітної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плати,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грн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/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468430"/>
              </p:ext>
            </p:extLst>
          </p:nvPr>
        </p:nvGraphicFramePr>
        <p:xfrm>
          <a:off x="251520" y="991016"/>
          <a:ext cx="8568952" cy="388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35996" y="3219822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alibri" pitchFamily="34" charset="0"/>
              </a:rPr>
              <a:t>4173</a:t>
            </a:r>
            <a:endParaRPr lang="ru-RU" sz="15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086" y="3831104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alibri" pitchFamily="34" charset="0"/>
              </a:rPr>
              <a:t>3181</a:t>
            </a:r>
            <a:endParaRPr lang="ru-RU" sz="15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9234" y="4155925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alibri" pitchFamily="34" charset="0"/>
              </a:rPr>
              <a:t>2513</a:t>
            </a:r>
            <a:endParaRPr lang="ru-RU" sz="15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доходу КП «ЖЕК-13» в 2017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році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392967"/>
              </p:ext>
            </p:extLst>
          </p:nvPr>
        </p:nvGraphicFramePr>
        <p:xfrm>
          <a:off x="251520" y="843558"/>
          <a:ext cx="6048671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274"/>
                <a:gridCol w="896098"/>
                <a:gridCol w="821424"/>
                <a:gridCol w="1120125"/>
                <a:gridCol w="746750"/>
              </a:tblGrid>
              <a:tr h="429302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Calibri" pitchFamily="34" charset="0"/>
                        </a:rPr>
                        <a:t>Джерела</a:t>
                      </a:r>
                      <a:r>
                        <a:rPr lang="uk-UA" sz="1000" baseline="0" dirty="0" smtClean="0">
                          <a:latin typeface="Calibri" pitchFamily="34" charset="0"/>
                        </a:rPr>
                        <a:t> доходів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Факт</a:t>
                      </a:r>
                      <a:br>
                        <a:rPr lang="uk-UA" sz="1000" dirty="0" smtClean="0">
                          <a:latin typeface="Calibri" pitchFamily="34" charset="0"/>
                        </a:rPr>
                      </a:br>
                      <a:r>
                        <a:rPr lang="uk-UA" sz="1000" dirty="0" smtClean="0">
                          <a:latin typeface="Calibri" pitchFamily="34" charset="0"/>
                        </a:rPr>
                        <a:t>2016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Факт</a:t>
                      </a:r>
                      <a:br>
                        <a:rPr lang="uk-UA" sz="1000" dirty="0" smtClean="0">
                          <a:latin typeface="Calibri" pitchFamily="34" charset="0"/>
                        </a:rPr>
                      </a:br>
                      <a:r>
                        <a:rPr lang="uk-UA" sz="1000" dirty="0" smtClean="0">
                          <a:latin typeface="Calibri" pitchFamily="34" charset="0"/>
                        </a:rPr>
                        <a:t>2017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Приріст</a:t>
                      </a:r>
                      <a:br>
                        <a:rPr lang="uk-UA" sz="1000" dirty="0" smtClean="0">
                          <a:latin typeface="Calibri" pitchFamily="34" charset="0"/>
                        </a:rPr>
                      </a:br>
                      <a:r>
                        <a:rPr lang="uk-UA" sz="1000" dirty="0" smtClean="0">
                          <a:latin typeface="Calibri" pitchFamily="34" charset="0"/>
                        </a:rPr>
                        <a:t>2017</a:t>
                      </a:r>
                      <a:r>
                        <a:rPr lang="uk-UA" sz="1000" baseline="0" dirty="0" smtClean="0">
                          <a:latin typeface="Calibri" pitchFamily="34" charset="0"/>
                        </a:rPr>
                        <a:t> до 2016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Темп росту,%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264186"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Calibri" pitchFamily="34" charset="0"/>
                        </a:rPr>
                        <a:t>Чистий дохід разом. В т.ч.: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17</a:t>
                      </a:r>
                      <a:r>
                        <a:rPr lang="uk-UA" sz="1000" b="1" baseline="0" dirty="0" smtClean="0">
                          <a:latin typeface="Calibri" pitchFamily="34" charset="0"/>
                        </a:rPr>
                        <a:t> 259,8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21 731,8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4 472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125,9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9302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Calibri" pitchFamily="34" charset="0"/>
                        </a:rPr>
                        <a:t>Утримання житлових будинків та нежитлових приміщень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16 670,1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20 908,2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4 238,1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125,4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9046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Calibri" pitchFamily="34" charset="0"/>
                        </a:rPr>
                        <a:t>Інші послуги</a:t>
                      </a:r>
                      <a:r>
                        <a:rPr lang="uk-UA" sz="1000" baseline="0" dirty="0" smtClean="0">
                          <a:latin typeface="Calibri" pitchFamily="34" charset="0"/>
                        </a:rPr>
                        <a:t> підприємствам і населенню (</a:t>
                      </a:r>
                      <a:r>
                        <a:rPr lang="uk-UA" sz="1000" i="1" baseline="0" dirty="0" smtClean="0">
                          <a:latin typeface="Calibri" pitchFamily="34" charset="0"/>
                        </a:rPr>
                        <a:t>не входять до складу тарифу</a:t>
                      </a:r>
                      <a:r>
                        <a:rPr lang="uk-UA" sz="1000" baseline="0" dirty="0" smtClean="0">
                          <a:latin typeface="Calibri" pitchFamily="34" charset="0"/>
                        </a:rPr>
                        <a:t>)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589,7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823,6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233,9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139,7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186"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Calibri" pitchFamily="34" charset="0"/>
                        </a:rPr>
                        <a:t>Інші операційні доходи: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3 046,5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816,7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-2 229,8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26,8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4186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Calibri" pitchFamily="34" charset="0"/>
                        </a:rPr>
                        <a:t>Орендна плата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33,7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37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3,3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109,8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186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Calibri" pitchFamily="34" charset="0"/>
                        </a:rPr>
                        <a:t>Бюджетні кошти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2 979,8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766,7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-2 213,1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25,7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186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Calibri" pitchFamily="34" charset="0"/>
                        </a:rPr>
                        <a:t>Інші послуги, роботи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33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13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-20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39,4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186"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Calibri" pitchFamily="34" charset="0"/>
                        </a:rPr>
                        <a:t>Інші</a:t>
                      </a:r>
                      <a:r>
                        <a:rPr lang="uk-UA" sz="1000" b="1" baseline="0" dirty="0" smtClean="0">
                          <a:latin typeface="Calibri" pitchFamily="34" charset="0"/>
                        </a:rPr>
                        <a:t> доходи, в т.ч.: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20 110,8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26 700,8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6 590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132,7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4186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Calibri" pitchFamily="34" charset="0"/>
                        </a:rPr>
                        <a:t>Амортизація житлового фонду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20 090,8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26</a:t>
                      </a:r>
                      <a:r>
                        <a:rPr lang="uk-UA" sz="1000" baseline="0" dirty="0" smtClean="0">
                          <a:latin typeface="Calibri" pitchFamily="34" charset="0"/>
                        </a:rPr>
                        <a:t> 691,7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6</a:t>
                      </a:r>
                      <a:r>
                        <a:rPr lang="uk-UA" sz="1000" baseline="0" dirty="0" smtClean="0">
                          <a:latin typeface="Calibri" pitchFamily="34" charset="0"/>
                        </a:rPr>
                        <a:t> 600,9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132,8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186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Calibri" pitchFamily="34" charset="0"/>
                        </a:rPr>
                        <a:t>Інші доходи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20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9,1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-10,9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>
                          <a:latin typeface="Calibri" pitchFamily="34" charset="0"/>
                        </a:rPr>
                        <a:t>45,5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302"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Calibri" pitchFamily="34" charset="0"/>
                        </a:rPr>
                        <a:t>ДОХОДИ всього, тис. </a:t>
                      </a:r>
                      <a:r>
                        <a:rPr lang="uk-UA" sz="1000" b="1" dirty="0" err="1" smtClean="0">
                          <a:latin typeface="Calibri" pitchFamily="34" charset="0"/>
                        </a:rPr>
                        <a:t>грн</a:t>
                      </a:r>
                      <a:r>
                        <a:rPr lang="uk-UA" sz="1000" b="1" dirty="0" smtClean="0">
                          <a:latin typeface="Calibri" pitchFamily="34" charset="0"/>
                        </a:rPr>
                        <a:t> (</a:t>
                      </a:r>
                      <a:r>
                        <a:rPr lang="uk-UA" sz="1000" b="1" i="1" dirty="0" smtClean="0">
                          <a:latin typeface="Calibri" pitchFamily="34" charset="0"/>
                        </a:rPr>
                        <a:t>без ПДВ та амортизації житлового</a:t>
                      </a:r>
                      <a:r>
                        <a:rPr lang="uk-UA" sz="1000" b="1" i="1" baseline="0" dirty="0" smtClean="0">
                          <a:latin typeface="Calibri" pitchFamily="34" charset="0"/>
                        </a:rPr>
                        <a:t> фонду</a:t>
                      </a:r>
                      <a:r>
                        <a:rPr lang="uk-UA" sz="1000" b="1" dirty="0" smtClean="0">
                          <a:latin typeface="Calibri" pitchFamily="34" charset="0"/>
                        </a:rPr>
                        <a:t>)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20 326,3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22 557,6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2 231,3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Calibri" pitchFamily="34" charset="0"/>
                        </a:rPr>
                        <a:t>111</a:t>
                      </a:r>
                      <a:endParaRPr lang="ru-RU" sz="1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72906577"/>
              </p:ext>
            </p:extLst>
          </p:nvPr>
        </p:nvGraphicFramePr>
        <p:xfrm>
          <a:off x="6098710" y="536773"/>
          <a:ext cx="3039639" cy="444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39610" y="688159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i="1" dirty="0" err="1" smtClean="0">
                <a:latin typeface="Calibri" pitchFamily="34" charset="0"/>
              </a:rPr>
              <a:t>тис.грн</a:t>
            </a:r>
            <a:endParaRPr lang="ru-RU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Характеристика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uk-UA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житлового </a:t>
            </a:r>
            <a:r>
              <a:rPr lang="uk-UA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фонду</a:t>
            </a:r>
            <a:endParaRPr lang="ru-RU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78873938"/>
              </p:ext>
            </p:extLst>
          </p:nvPr>
        </p:nvGraphicFramePr>
        <p:xfrm>
          <a:off x="4499992" y="836712"/>
          <a:ext cx="4499992" cy="430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75864335"/>
              </p:ext>
            </p:extLst>
          </p:nvPr>
        </p:nvGraphicFramePr>
        <p:xfrm>
          <a:off x="37433" y="836712"/>
          <a:ext cx="4680520" cy="418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49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Витрати підприємства КП «ЖЕК-13»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7503" y="2692720"/>
            <a:ext cx="4251693" cy="7576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Витрати ВСЬОГО – 49 661,9 </a:t>
            </a:r>
            <a:r>
              <a:rPr lang="uk-UA" sz="14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тис.грн</a:t>
            </a:r>
            <a:endParaRPr lang="uk-UA" sz="14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Витрати без амортизації ж/ф</a:t>
            </a: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– 22 970,2 </a:t>
            </a:r>
            <a:r>
              <a:rPr lang="uk-UA" sz="14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тис.грн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1439" y="1688779"/>
            <a:ext cx="1512168" cy="50749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Собівартість:</a:t>
            </a:r>
            <a:b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19 393,4 </a:t>
            </a:r>
            <a:r>
              <a:rPr lang="uk-UA" sz="14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тис.грн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899150" y="3939902"/>
            <a:ext cx="2295804" cy="50749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Адміністративні витрати:</a:t>
            </a:r>
            <a:b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1 960,5 </a:t>
            </a:r>
            <a:r>
              <a:rPr lang="uk-UA" sz="14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тис.грн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20247" y="3939902"/>
            <a:ext cx="2066219" cy="50749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Податок на прибуток:</a:t>
            </a:r>
            <a:b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0 </a:t>
            </a:r>
            <a:r>
              <a:rPr lang="uk-UA" sz="14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тис.грн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357783" y="1688779"/>
            <a:ext cx="2179483" cy="50749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 т.ч. амортизація ж/ф:</a:t>
            </a:r>
            <a:b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26 691,7 </a:t>
            </a:r>
            <a:r>
              <a:rPr lang="uk-UA" sz="14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тис.грн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917623" y="1688779"/>
            <a:ext cx="1337687" cy="50749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Інші витрати:</a:t>
            </a:r>
            <a:b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28 308 </a:t>
            </a:r>
            <a:r>
              <a:rPr lang="uk-UA" sz="14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тис.грн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12052" y="991016"/>
            <a:ext cx="6112296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04234C"/>
                </a:solidFill>
                <a:latin typeface="Calibri" pitchFamily="34" charset="0"/>
              </a:rPr>
              <a:t>Структура витрат в 2017р.</a:t>
            </a:r>
            <a:endParaRPr lang="ru-RU" sz="2400" b="1" dirty="0">
              <a:solidFill>
                <a:srgbClr val="0423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4811371">
            <a:off x="1090195" y="2322336"/>
            <a:ext cx="297245" cy="259957"/>
          </a:xfrm>
          <a:prstGeom prst="notchedRightArrow">
            <a:avLst/>
          </a:prstGeom>
          <a:solidFill>
            <a:srgbClr val="C00000">
              <a:alpha val="70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2437843" y="2302362"/>
            <a:ext cx="297245" cy="259957"/>
          </a:xfrm>
          <a:prstGeom prst="notchedRightArrow">
            <a:avLst/>
          </a:prstGeom>
          <a:solidFill>
            <a:srgbClr val="C00000">
              <a:alpha val="70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6535503">
            <a:off x="4069585" y="2331034"/>
            <a:ext cx="297245" cy="259957"/>
          </a:xfrm>
          <a:prstGeom prst="notchedRightArrow">
            <a:avLst/>
          </a:prstGeom>
          <a:solidFill>
            <a:srgbClr val="C00000">
              <a:alpha val="70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17739352">
            <a:off x="1348534" y="3560216"/>
            <a:ext cx="297245" cy="259957"/>
          </a:xfrm>
          <a:prstGeom prst="notchedRightArrow">
            <a:avLst/>
          </a:prstGeom>
          <a:solidFill>
            <a:srgbClr val="C00000">
              <a:alpha val="70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14859976">
            <a:off x="3716918" y="3560215"/>
            <a:ext cx="297245" cy="259957"/>
          </a:xfrm>
          <a:prstGeom prst="notchedRightArrow">
            <a:avLst/>
          </a:prstGeom>
          <a:solidFill>
            <a:srgbClr val="C00000">
              <a:alpha val="70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6987"/>
              </p:ext>
            </p:extLst>
          </p:nvPr>
        </p:nvGraphicFramePr>
        <p:xfrm>
          <a:off x="5724127" y="1079154"/>
          <a:ext cx="3240361" cy="350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983"/>
                <a:gridCol w="769189"/>
                <a:gridCol w="769189"/>
              </a:tblGrid>
              <a:tr h="507738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>
                          <a:solidFill>
                            <a:srgbClr val="04234C"/>
                          </a:solidFill>
                          <a:latin typeface="Calibri" pitchFamily="34" charset="0"/>
                        </a:rPr>
                        <a:t>Статті витрат</a:t>
                      </a:r>
                      <a:endParaRPr lang="ru-RU" sz="1200" dirty="0">
                        <a:solidFill>
                          <a:srgbClr val="04234C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04234C"/>
                          </a:solidFill>
                          <a:latin typeface="Calibri" pitchFamily="34" charset="0"/>
                        </a:rPr>
                        <a:t>Факт</a:t>
                      </a:r>
                      <a:br>
                        <a:rPr lang="uk-UA" sz="1200" dirty="0" smtClean="0">
                          <a:solidFill>
                            <a:srgbClr val="04234C"/>
                          </a:solidFill>
                          <a:latin typeface="Calibri" pitchFamily="34" charset="0"/>
                        </a:rPr>
                      </a:br>
                      <a:r>
                        <a:rPr lang="uk-UA" sz="1200" dirty="0" smtClean="0">
                          <a:solidFill>
                            <a:srgbClr val="04234C"/>
                          </a:solidFill>
                          <a:latin typeface="Calibri" pitchFamily="34" charset="0"/>
                        </a:rPr>
                        <a:t>2016</a:t>
                      </a:r>
                      <a:endParaRPr lang="ru-RU" sz="1200" dirty="0">
                        <a:solidFill>
                          <a:srgbClr val="04234C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04234C"/>
                          </a:solidFill>
                          <a:latin typeface="Calibri" pitchFamily="34" charset="0"/>
                        </a:rPr>
                        <a:t>Факт</a:t>
                      </a:r>
                      <a:br>
                        <a:rPr lang="uk-UA" sz="1200" dirty="0" smtClean="0">
                          <a:solidFill>
                            <a:srgbClr val="04234C"/>
                          </a:solidFill>
                          <a:latin typeface="Calibri" pitchFamily="34" charset="0"/>
                        </a:rPr>
                      </a:br>
                      <a:r>
                        <a:rPr lang="uk-UA" sz="1200" dirty="0" smtClean="0">
                          <a:solidFill>
                            <a:srgbClr val="04234C"/>
                          </a:solidFill>
                          <a:latin typeface="Calibri" pitchFamily="34" charset="0"/>
                        </a:rPr>
                        <a:t>2017</a:t>
                      </a:r>
                      <a:endParaRPr lang="ru-RU" sz="1200" dirty="0">
                        <a:solidFill>
                          <a:srgbClr val="04234C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7121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Собівартість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Calibri" pitchFamily="34" charset="0"/>
                        </a:rPr>
                        <a:t>15 399,1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Calibri" pitchFamily="34" charset="0"/>
                        </a:rPr>
                        <a:t>19 393,4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738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Адміністративні витрати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Calibri" pitchFamily="34" charset="0"/>
                        </a:rPr>
                        <a:t>2 003,6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Calibri" pitchFamily="34" charset="0"/>
                        </a:rPr>
                        <a:t>1 960,5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121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Інші витрати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Calibri" pitchFamily="34" charset="0"/>
                        </a:rPr>
                        <a:t>21 626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Calibri" pitchFamily="34" charset="0"/>
                        </a:rPr>
                        <a:t>28 308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121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в т.ч. амортизація ж/ф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Calibri" pitchFamily="34" charset="0"/>
                        </a:rPr>
                        <a:t>20 090,8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Calibri" pitchFamily="34" charset="0"/>
                        </a:rPr>
                        <a:t>26 691,7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121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Податок на прибуток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Calibri" pitchFamily="34" charset="0"/>
                        </a:rPr>
                        <a:t>214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Calibri" pitchFamily="34" charset="0"/>
                        </a:rPr>
                        <a:t>0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121"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Витрати ВСЬОГО 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Calibri" pitchFamily="34" charset="0"/>
                        </a:rPr>
                        <a:t>39</a:t>
                      </a:r>
                      <a:r>
                        <a:rPr lang="uk-UA" sz="1200" b="1" baseline="0" dirty="0" smtClean="0">
                          <a:latin typeface="Calibri" pitchFamily="34" charset="0"/>
                        </a:rPr>
                        <a:t> 242,7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Calibri" pitchFamily="34" charset="0"/>
                        </a:rPr>
                        <a:t>49 661,9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7738">
                <a:tc>
                  <a:txBody>
                    <a:bodyPr/>
                    <a:lstStyle/>
                    <a:p>
                      <a:pPr algn="l"/>
                      <a:r>
                        <a:rPr lang="uk-UA" sz="12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Витрати без амортизації ж/ф</a:t>
                      </a:r>
                      <a:r>
                        <a:rPr lang="uk-UA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Calibri" pitchFamily="34" charset="0"/>
                        </a:rPr>
                        <a:t>19 151,9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Calibri" pitchFamily="34" charset="0"/>
                        </a:rPr>
                        <a:t>22 970,2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8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81048"/>
              </p:ext>
            </p:extLst>
          </p:nvPr>
        </p:nvGraphicFramePr>
        <p:xfrm>
          <a:off x="4644008" y="1275606"/>
          <a:ext cx="4320480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149"/>
                <a:gridCol w="909575"/>
                <a:gridCol w="833777"/>
                <a:gridCol w="757979"/>
              </a:tblGrid>
              <a:tr h="565638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4234C"/>
                          </a:solidFill>
                          <a:latin typeface="Calibri" pitchFamily="34" charset="0"/>
                        </a:rPr>
                        <a:t>Елементи витрат</a:t>
                      </a:r>
                      <a:endParaRPr lang="ru-RU" sz="1200" b="1" dirty="0">
                        <a:solidFill>
                          <a:srgbClr val="04234C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4234C"/>
                          </a:solidFill>
                          <a:latin typeface="Calibri" pitchFamily="34" charset="0"/>
                        </a:rPr>
                        <a:t>2016</a:t>
                      </a:r>
                      <a:endParaRPr lang="ru-RU" sz="1200" b="1" dirty="0">
                        <a:solidFill>
                          <a:srgbClr val="04234C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4234C"/>
                          </a:solidFill>
                          <a:latin typeface="Calibri" pitchFamily="34" charset="0"/>
                        </a:rPr>
                        <a:t>Приріст</a:t>
                      </a:r>
                      <a:endParaRPr lang="ru-RU" sz="1200" b="1" dirty="0">
                        <a:solidFill>
                          <a:srgbClr val="04234C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2407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Матеріальні витрати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itchFamily="34" charset="0"/>
                        </a:rPr>
                        <a:t>9 858,7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12 404.6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itchFamily="34" charset="0"/>
                        </a:rPr>
                        <a:t>2 545,9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638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Витрати на оплату праці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itchFamily="34" charset="0"/>
                        </a:rPr>
                        <a:t>7 008,9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7 971.6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itchFamily="34" charset="0"/>
                        </a:rPr>
                        <a:t>962,7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933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>
                          <a:latin typeface="Calibri" pitchFamily="34" charset="0"/>
                        </a:rPr>
                        <a:t>Відрахування</a:t>
                      </a:r>
                      <a:r>
                        <a:rPr lang="ru-RU" sz="1200" b="0" dirty="0" smtClean="0">
                          <a:latin typeface="Calibri" pitchFamily="34" charset="0"/>
                        </a:rPr>
                        <a:t> на </a:t>
                      </a:r>
                      <a:r>
                        <a:rPr lang="ru-RU" sz="1200" b="0" dirty="0" err="1" smtClean="0">
                          <a:latin typeface="Calibri" pitchFamily="34" charset="0"/>
                        </a:rPr>
                        <a:t>соціальні</a:t>
                      </a:r>
                      <a:r>
                        <a:rPr lang="ru-RU" sz="1200" b="0" dirty="0" smtClean="0">
                          <a:latin typeface="Calibri" pitchFamily="34" charset="0"/>
                        </a:rPr>
                        <a:t> заходи (ЄСВ)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itchFamily="34" charset="0"/>
                        </a:rPr>
                        <a:t>1 530,8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1 745.2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itchFamily="34" charset="0"/>
                        </a:rPr>
                        <a:t>214,4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933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>
                          <a:latin typeface="Calibri" pitchFamily="34" charset="0"/>
                        </a:rPr>
                        <a:t>Амортизація</a:t>
                      </a:r>
                      <a:r>
                        <a:rPr lang="ru-RU" sz="1200" b="0" dirty="0" smtClean="0">
                          <a:latin typeface="Calibri" pitchFamily="34" charset="0"/>
                        </a:rPr>
                        <a:t> (без </a:t>
                      </a:r>
                      <a:r>
                        <a:rPr lang="ru-RU" sz="1200" b="0" dirty="0" err="1" smtClean="0">
                          <a:latin typeface="Calibri" pitchFamily="34" charset="0"/>
                        </a:rPr>
                        <a:t>амортизації</a:t>
                      </a:r>
                      <a:r>
                        <a:rPr lang="ru-RU" sz="1200" b="0" dirty="0" smtClean="0">
                          <a:latin typeface="Calibri" pitchFamily="34" charset="0"/>
                        </a:rPr>
                        <a:t> ж/ф)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itchFamily="34" charset="0"/>
                        </a:rPr>
                        <a:t>192,9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itchFamily="34" charset="0"/>
                        </a:rPr>
                        <a:t>-36,2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40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>
                          <a:latin typeface="Calibri" pitchFamily="34" charset="0"/>
                        </a:rPr>
                        <a:t>Інші</a:t>
                      </a:r>
                      <a:r>
                        <a:rPr lang="ru-RU" sz="1200" b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Calibri" pitchFamily="34" charset="0"/>
                        </a:rPr>
                        <a:t>витрати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itchFamily="34" charset="0"/>
                        </a:rPr>
                        <a:t>324,9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itchFamily="34" charset="0"/>
                        </a:rPr>
                        <a:t>358,1</a:t>
                      </a:r>
                      <a:endParaRPr lang="ru-RU" sz="12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638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Витрати ВСЬОГО 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Calibri" pitchFamily="34" charset="0"/>
                        </a:rPr>
                        <a:t>18 916,2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22 961,1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Calibri" pitchFamily="34" charset="0"/>
                        </a:rPr>
                        <a:t>4 044,9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Операційні витрати за елементами</a:t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без амортизації житлового фонду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37513843"/>
              </p:ext>
            </p:extLst>
          </p:nvPr>
        </p:nvGraphicFramePr>
        <p:xfrm>
          <a:off x="107504" y="1131590"/>
          <a:ext cx="532859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1118" y="127560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i="1" dirty="0" err="1" smtClean="0">
                <a:latin typeface="Calibri" pitchFamily="34" charset="0"/>
              </a:rPr>
              <a:t>тис.грн</a:t>
            </a:r>
            <a:endParaRPr lang="ru-RU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887299"/>
              </p:ext>
            </p:extLst>
          </p:nvPr>
        </p:nvGraphicFramePr>
        <p:xfrm>
          <a:off x="251520" y="1244941"/>
          <a:ext cx="8712968" cy="370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Фінансовий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результат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діяльності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КП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«ЖЕК-13» за 2014-2017 роки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0392" y="4443958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i="1" dirty="0" err="1" smtClean="0">
                <a:latin typeface="Calibri" pitchFamily="34" charset="0"/>
              </a:rPr>
              <a:t>тис.грн</a:t>
            </a:r>
            <a:endParaRPr lang="ru-RU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КП «ЖЕК-13» сприяє наповненню бюджетів всіх рівнів. Так за 2016 - 2017 роки сплачено: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927325"/>
              </p:ext>
            </p:extLst>
          </p:nvPr>
        </p:nvGraphicFramePr>
        <p:xfrm>
          <a:off x="251520" y="1995686"/>
          <a:ext cx="3744416" cy="2976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326" y="1142984"/>
            <a:ext cx="44291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Calibri" pitchFamily="34" charset="0"/>
              </a:rPr>
              <a:t>до міського бюджету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7806" y="1145537"/>
            <a:ext cx="4359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latin typeface="Calibri" pitchFamily="34" charset="0"/>
              </a:rPr>
              <a:t>до  державного бюджету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63638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Calibri" pitchFamily="34" charset="0"/>
              </a:rPr>
              <a:t>2 млн. 88 тис.грн., це на </a:t>
            </a:r>
            <a:r>
              <a:rPr lang="uk-UA" dirty="0">
                <a:latin typeface="Calibri" pitchFamily="34" charset="0"/>
              </a:rPr>
              <a:t>591 </a:t>
            </a:r>
            <a:r>
              <a:rPr lang="uk-UA" dirty="0" err="1">
                <a:latin typeface="Calibri" pitchFamily="34" charset="0"/>
              </a:rPr>
              <a:t>тис.грн</a:t>
            </a:r>
            <a:r>
              <a:rPr lang="uk-UA" dirty="0">
                <a:latin typeface="Calibri" pitchFamily="34" charset="0"/>
              </a:rPr>
              <a:t>. </a:t>
            </a:r>
            <a:r>
              <a:rPr lang="uk-UA" dirty="0" smtClean="0">
                <a:latin typeface="Calibri" pitchFamily="34" charset="0"/>
              </a:rPr>
              <a:t>більше ніж в минулому році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41313"/>
              </p:ext>
            </p:extLst>
          </p:nvPr>
        </p:nvGraphicFramePr>
        <p:xfrm>
          <a:off x="4475677" y="2008140"/>
          <a:ext cx="3744416" cy="2976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431428" y="1491630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Calibri" pitchFamily="34" charset="0"/>
              </a:rPr>
              <a:t>2 млн. 381 тис.грн., це на 278 </a:t>
            </a:r>
            <a:r>
              <a:rPr lang="uk-UA" dirty="0" err="1">
                <a:latin typeface="Calibri" pitchFamily="34" charset="0"/>
              </a:rPr>
              <a:t>тис.грн</a:t>
            </a:r>
            <a:r>
              <a:rPr lang="uk-UA" dirty="0">
                <a:latin typeface="Calibri" pitchFamily="34" charset="0"/>
              </a:rPr>
              <a:t>. </a:t>
            </a:r>
            <a:r>
              <a:rPr lang="uk-UA" dirty="0" smtClean="0">
                <a:latin typeface="Calibri" pitchFamily="34" charset="0"/>
              </a:rPr>
              <a:t>більше ніж в минулому році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Дебіторська заборгованість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9816627"/>
              </p:ext>
            </p:extLst>
          </p:nvPr>
        </p:nvGraphicFramePr>
        <p:xfrm>
          <a:off x="179512" y="539750"/>
          <a:ext cx="8784976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69167016"/>
              </p:ext>
            </p:extLst>
          </p:nvPr>
        </p:nvGraphicFramePr>
        <p:xfrm>
          <a:off x="3563888" y="528778"/>
          <a:ext cx="4032448" cy="399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4932" y="2067694"/>
            <a:ext cx="103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Calibri" pitchFamily="34" charset="0"/>
              </a:rPr>
              <a:t>ВСЬОГО:</a:t>
            </a:r>
            <a:br>
              <a:rPr lang="uk-UA" b="1" dirty="0" smtClean="0">
                <a:latin typeface="Calibri" pitchFamily="34" charset="0"/>
              </a:rPr>
            </a:br>
            <a:r>
              <a:rPr lang="uk-UA" b="1" dirty="0" smtClean="0">
                <a:latin typeface="Calibri" pitchFamily="34" charset="0"/>
              </a:rPr>
              <a:t>4763</a:t>
            </a:r>
            <a:endParaRPr lang="ru-RU" b="1" dirty="0">
              <a:latin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93979"/>
              </p:ext>
            </p:extLst>
          </p:nvPr>
        </p:nvGraphicFramePr>
        <p:xfrm>
          <a:off x="6612416" y="714017"/>
          <a:ext cx="2352072" cy="2535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/>
                <a:gridCol w="623879"/>
              </a:tblGrid>
              <a:tr h="160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Приріст 2017</a:t>
                      </a:r>
                      <a:r>
                        <a:rPr lang="uk-UA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 до 2016</a:t>
                      </a:r>
                      <a:endParaRPr lang="ru-RU" sz="1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latin typeface="Calibri" pitchFamily="34" charset="0"/>
                        </a:rPr>
                        <a:t>Всього,</a:t>
                      </a:r>
                      <a:r>
                        <a:rPr lang="uk-UA" sz="1200" b="1" baseline="0" dirty="0" smtClean="0">
                          <a:latin typeface="Calibri" pitchFamily="34" charset="0"/>
                        </a:rPr>
                        <a:t> в т.ч.: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Calibri" pitchFamily="34" charset="0"/>
                        </a:rPr>
                        <a:t>1540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8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Квартирна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плата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населення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Нежитлові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приміщення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Пільги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субсидії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придбані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матеріали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послуги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Інформаційне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обслуговування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Оренда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Інші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послуги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39610" y="424041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i="1" dirty="0" err="1" smtClean="0">
                <a:latin typeface="Calibri" pitchFamily="34" charset="0"/>
              </a:rPr>
              <a:t>тис.грн</a:t>
            </a:r>
            <a:endParaRPr lang="ru-RU" sz="1200" b="1" i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3284" y="2089118"/>
            <a:ext cx="103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Calibri" pitchFamily="34" charset="0"/>
              </a:rPr>
              <a:t>ВСЬОГО:</a:t>
            </a:r>
            <a:br>
              <a:rPr lang="uk-UA" b="1" dirty="0" smtClean="0">
                <a:latin typeface="Calibri" pitchFamily="34" charset="0"/>
              </a:rPr>
            </a:br>
            <a:r>
              <a:rPr lang="uk-UA" b="1" dirty="0" smtClean="0">
                <a:latin typeface="Calibri" pitchFamily="34" charset="0"/>
              </a:rPr>
              <a:t>6303</a:t>
            </a:r>
            <a:endParaRPr lang="ru-RU" b="1" dirty="0"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879810" y="991016"/>
            <a:ext cx="274830" cy="284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809669" y="852516"/>
            <a:ext cx="207556" cy="3029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951843" y="915566"/>
            <a:ext cx="137415" cy="284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35996" y="915566"/>
            <a:ext cx="32403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88024" y="852516"/>
            <a:ext cx="72008" cy="3029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40152" y="338917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libri" pitchFamily="34" charset="0"/>
              </a:rPr>
              <a:t>    В порівнянні з 2016 роком загальна сума збільшилась на </a:t>
            </a:r>
            <a:r>
              <a:rPr lang="uk-UA" sz="1200" b="1" dirty="0" smtClean="0">
                <a:latin typeface="Calibri" pitchFamily="34" charset="0"/>
              </a:rPr>
              <a:t>1540 </a:t>
            </a:r>
            <a:r>
              <a:rPr lang="uk-UA" sz="1200" b="1" dirty="0" err="1" smtClean="0">
                <a:latin typeface="Calibri" pitchFamily="34" charset="0"/>
              </a:rPr>
              <a:t>тис.грн</a:t>
            </a:r>
            <a:r>
              <a:rPr lang="uk-UA" sz="1200" b="1" dirty="0" smtClean="0">
                <a:latin typeface="Calibri" pitchFamily="34" charset="0"/>
              </a:rPr>
              <a:t> (32,3%). </a:t>
            </a:r>
            <a:r>
              <a:rPr lang="uk-UA" sz="1200" dirty="0" smtClean="0">
                <a:latin typeface="Calibri" pitchFamily="34" charset="0"/>
              </a:rPr>
              <a:t>Заборгованість населення збільшилась на 652 </a:t>
            </a:r>
            <a:r>
              <a:rPr lang="uk-UA" sz="1200" dirty="0" err="1" smtClean="0">
                <a:latin typeface="Calibri" pitchFamily="34" charset="0"/>
              </a:rPr>
              <a:t>тис.грн</a:t>
            </a:r>
            <a:r>
              <a:rPr lang="uk-UA" sz="1200" dirty="0" smtClean="0">
                <a:latin typeface="Calibri" pitchFamily="34" charset="0"/>
              </a:rPr>
              <a:t>  або 23,8%, по пільгах і субсидіях на 285 </a:t>
            </a:r>
            <a:r>
              <a:rPr lang="uk-UA" sz="1200" dirty="0" err="1" smtClean="0">
                <a:latin typeface="Calibri" pitchFamily="34" charset="0"/>
              </a:rPr>
              <a:t>тис.грн</a:t>
            </a:r>
            <a:r>
              <a:rPr lang="uk-UA" sz="1200" dirty="0" smtClean="0">
                <a:latin typeface="Calibri" pitchFamily="34" charset="0"/>
              </a:rPr>
              <a:t> (15,7%). Це скоріш за все можна пояснити збільшенням тарифів на послуги з утримання будинків і споруд та прибудинкових територій з 01.08.2017 на 37,7%.</a:t>
            </a:r>
            <a:endParaRPr lang="ru-RU" sz="1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Кредиторська заборгованість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3105668"/>
              </p:ext>
            </p:extLst>
          </p:nvPr>
        </p:nvGraphicFramePr>
        <p:xfrm>
          <a:off x="179512" y="539750"/>
          <a:ext cx="8784976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4932" y="2067694"/>
            <a:ext cx="103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Calibri" pitchFamily="34" charset="0"/>
              </a:rPr>
              <a:t>ВСЬОГО:</a:t>
            </a:r>
            <a:br>
              <a:rPr lang="uk-UA" b="1" dirty="0" smtClean="0">
                <a:latin typeface="Calibri" pitchFamily="34" charset="0"/>
              </a:rPr>
            </a:br>
            <a:r>
              <a:rPr lang="uk-UA" b="1" dirty="0" smtClean="0">
                <a:latin typeface="Calibri" pitchFamily="34" charset="0"/>
              </a:rPr>
              <a:t>3626</a:t>
            </a:r>
            <a:endParaRPr lang="ru-RU" b="1" dirty="0">
              <a:latin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93506641"/>
              </p:ext>
            </p:extLst>
          </p:nvPr>
        </p:nvGraphicFramePr>
        <p:xfrm>
          <a:off x="3563888" y="528778"/>
          <a:ext cx="4032448" cy="399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89273" y="2067693"/>
            <a:ext cx="103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Calibri" pitchFamily="34" charset="0"/>
              </a:rPr>
              <a:t>ВСЬОГО:</a:t>
            </a:r>
            <a:br>
              <a:rPr lang="uk-UA" b="1" dirty="0" smtClean="0">
                <a:latin typeface="Calibri" pitchFamily="34" charset="0"/>
              </a:rPr>
            </a:br>
            <a:r>
              <a:rPr lang="uk-UA" b="1" dirty="0" smtClean="0">
                <a:latin typeface="Calibri" pitchFamily="34" charset="0"/>
              </a:rPr>
              <a:t>5327</a:t>
            </a:r>
            <a:endParaRPr lang="ru-RU" b="1" dirty="0"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573297"/>
              </p:ext>
            </p:extLst>
          </p:nvPr>
        </p:nvGraphicFramePr>
        <p:xfrm>
          <a:off x="6612416" y="1170432"/>
          <a:ext cx="2352072" cy="370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/>
                <a:gridCol w="623879"/>
              </a:tblGrid>
              <a:tr h="7552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Приріст 2017</a:t>
                      </a:r>
                      <a:r>
                        <a:rPr lang="uk-UA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 до 2016</a:t>
                      </a:r>
                      <a:endParaRPr lang="ru-RU" sz="1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latin typeface="Calibri" pitchFamily="34" charset="0"/>
                        </a:rPr>
                        <a:t>Всього,</a:t>
                      </a:r>
                      <a:r>
                        <a:rPr lang="uk-UA" sz="1200" b="1" baseline="0" dirty="0" smtClean="0">
                          <a:latin typeface="Calibri" pitchFamily="34" charset="0"/>
                        </a:rPr>
                        <a:t> в т.ч.: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Calibri" pitchFamily="34" charset="0"/>
                        </a:rPr>
                        <a:t>1701</a:t>
                      </a:r>
                      <a:endParaRPr lang="ru-RU" sz="12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7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КП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Новозаводське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ЗАТ СЛУ-5 "ОТІС"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КП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Деснянське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ПКВП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Поліссяліфтсервіс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КП "АТП-2528"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Інша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заборгованість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39610" y="85251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i="1" dirty="0" err="1" smtClean="0">
                <a:latin typeface="Calibri" pitchFamily="34" charset="0"/>
              </a:rPr>
              <a:t>тис.грн</a:t>
            </a:r>
            <a:endParaRPr lang="ru-RU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lad\Desktop\0_822f5_e4fd5f52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1" y="195486"/>
            <a:ext cx="50615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3535" y="1306817"/>
            <a:ext cx="4464497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2813"/>
            <a:r>
              <a:rPr lang="uk-UA" sz="4500" b="1" dirty="0" smtClean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ДЯКУЄМО</a:t>
            </a:r>
          </a:p>
          <a:p>
            <a:pPr algn="ctr" defTabSz="912813"/>
            <a:r>
              <a:rPr lang="uk-UA" sz="4500" b="1" dirty="0" smtClean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</a:t>
            </a:r>
          </a:p>
          <a:p>
            <a:pPr algn="ctr" defTabSz="912813"/>
            <a:r>
              <a:rPr lang="uk-UA" sz="4500" b="1" dirty="0" smtClean="0">
                <a:solidFill>
                  <a:srgbClr val="0423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УВАГУ !</a:t>
            </a:r>
            <a:endParaRPr lang="ru-RU" sz="4500" b="1" dirty="0">
              <a:solidFill>
                <a:srgbClr val="0423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51470"/>
            <a:ext cx="91440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Обсяги наданих КП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«ЖЕК-1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2017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році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послуг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 рахунок квартирної плати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89478061"/>
              </p:ext>
            </p:extLst>
          </p:nvPr>
        </p:nvGraphicFramePr>
        <p:xfrm>
          <a:off x="107504" y="980728"/>
          <a:ext cx="8928992" cy="403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44137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 err="1" smtClean="0">
                <a:latin typeface="Calibri" pitchFamily="34" charset="0"/>
              </a:rPr>
              <a:t>тис.грн</a:t>
            </a:r>
            <a:endParaRPr lang="ru-RU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-630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Виконання тарифу на послуги з утримання будинків і споруд та прибудинкових територій за 2017 рік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260918"/>
              </p:ext>
            </p:extLst>
          </p:nvPr>
        </p:nvGraphicFramePr>
        <p:xfrm>
          <a:off x="179512" y="876478"/>
          <a:ext cx="8784975" cy="4143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4032448"/>
                <a:gridCol w="1440160"/>
                <a:gridCol w="1224136"/>
                <a:gridCol w="1152128"/>
                <a:gridCol w="648071"/>
              </a:tblGrid>
              <a:tr h="428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lang="ru-RU" sz="900" b="1" u="none" strike="noStrike" dirty="0" smtClean="0">
                          <a:effectLst/>
                          <a:latin typeface="Calibri" pitchFamily="34" charset="0"/>
                        </a:rPr>
                      </a:br>
                      <a:r>
                        <a:rPr lang="ru-RU" sz="900" b="1" u="none" strike="noStrike" dirty="0" smtClean="0">
                          <a:effectLst/>
                          <a:latin typeface="Calibri" pitchFamily="34" charset="0"/>
                        </a:rPr>
                        <a:t>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  <a:t>Статті тарифу</a:t>
                      </a:r>
                      <a:endParaRPr lang="uk-UA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noProof="0" dirty="0" err="1" smtClean="0">
                          <a:effectLst/>
                          <a:latin typeface="Calibri" pitchFamily="34" charset="0"/>
                        </a:rPr>
                        <a:t>Нараховано</a:t>
                      </a:r>
                      <a: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  <a:t> згідно тарифу</a:t>
                      </a:r>
                      <a:b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</a:br>
                      <a:r>
                        <a:rPr lang="uk-UA" sz="900" b="1" u="none" strike="noStrike" noProof="0" dirty="0" err="1" smtClean="0">
                          <a:effectLst/>
                          <a:latin typeface="Calibri" pitchFamily="34" charset="0"/>
                        </a:rPr>
                        <a:t>тис.грн</a:t>
                      </a:r>
                      <a: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uk-UA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  <a:t>Фактично виконано</a:t>
                      </a:r>
                      <a:b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</a:br>
                      <a:r>
                        <a:rPr lang="uk-UA" sz="900" b="1" u="none" strike="noStrike" noProof="0" dirty="0" err="1" smtClean="0">
                          <a:effectLst/>
                          <a:latin typeface="Calibri" pitchFamily="34" charset="0"/>
                        </a:rPr>
                        <a:t>тис.грн</a:t>
                      </a:r>
                      <a: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uk-UA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  <a:t>Відхилення</a:t>
                      </a:r>
                      <a:b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</a:br>
                      <a:r>
                        <a:rPr lang="uk-UA" sz="900" b="1" u="none" strike="noStrike" noProof="0" dirty="0" err="1" smtClean="0">
                          <a:effectLst/>
                          <a:latin typeface="Calibri" pitchFamily="34" charset="0"/>
                        </a:rPr>
                        <a:t>тис.грн</a:t>
                      </a:r>
                      <a: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uk-UA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  <a:t>% </a:t>
                      </a:r>
                      <a:b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</a:br>
                      <a:r>
                        <a:rPr lang="uk-UA" sz="900" b="1" u="none" strike="noStrike" noProof="0" dirty="0" smtClean="0">
                          <a:effectLst/>
                          <a:latin typeface="Calibri" pitchFamily="34" charset="0"/>
                        </a:rPr>
                        <a:t>виконання</a:t>
                      </a:r>
                      <a:endParaRPr lang="uk-UA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Прибирання сходових кліток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2 061,8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1 783,3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- 278,5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2-3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Прибирання прибудинкової території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4 629,2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4 374,4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- 254,8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Вивезення  побутових  відходів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2 933,2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3 468,1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+ 534,9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Прибирання підвалів, покрівлі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- 72,5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Технічне обслуговування ліфтів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839,2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- 35,6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Обслуговування систем диспетчеризації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Технічне обслуговування </a:t>
                      </a:r>
                      <a:r>
                        <a:rPr lang="uk-UA" sz="800" u="none" strike="noStrike" noProof="0" dirty="0" err="1" smtClean="0">
                          <a:effectLst/>
                          <a:latin typeface="Calibri" pitchFamily="34" charset="0"/>
                        </a:rPr>
                        <a:t>внутнішньобудинкових</a:t>
                      </a:r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систем: ХВП, ВВ, ГВП, ЦО, аварійне </a:t>
                      </a:r>
                      <a:r>
                        <a:rPr lang="uk-UA" sz="800" u="none" strike="noStrike" noProof="0" dirty="0" err="1" smtClean="0">
                          <a:effectLst/>
                          <a:latin typeface="Calibri" pitchFamily="34" charset="0"/>
                        </a:rPr>
                        <a:t>обсл</a:t>
                      </a:r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3 511,8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3 019,5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- 492,3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9-10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Дератизація, дезінсекція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- 38,1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Обслуговування димових та вентиляційних каналів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r>
                        <a:rPr lang="uk-UA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18,9</a:t>
                      </a:r>
                      <a:endParaRPr lang="uk-UA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Calibri" pitchFamily="34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Технічне обслуговування та поточний ремонт мереж електропостачання та  електрообладнання, систем протипожежної автоматики та </a:t>
                      </a:r>
                      <a:r>
                        <a:rPr lang="uk-UA" sz="800" u="none" strike="noStrike" noProof="0" dirty="0" err="1" smtClean="0">
                          <a:effectLst/>
                          <a:latin typeface="Calibri" pitchFamily="34" charset="0"/>
                        </a:rPr>
                        <a:t>димовидалення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787,6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- 100,3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  <a:latin typeface="Calibri" pitchFamily="34" charset="0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b="0" u="none" strike="noStrike" noProof="0" dirty="0" smtClean="0">
                          <a:effectLst/>
                          <a:latin typeface="Calibri" pitchFamily="34" charset="0"/>
                        </a:rPr>
                        <a:t> Поточний ремонт конструктивних елементів, </a:t>
                      </a:r>
                      <a:r>
                        <a:rPr lang="uk-UA" sz="800" b="0" u="none" strike="noStrike" noProof="0" dirty="0" err="1" smtClean="0">
                          <a:effectLst/>
                          <a:latin typeface="Calibri" pitchFamily="34" charset="0"/>
                        </a:rPr>
                        <a:t>внутрішньобудинкових</a:t>
                      </a:r>
                      <a:r>
                        <a:rPr lang="uk-UA" sz="800" b="0" u="none" strike="noStrike" noProof="0" dirty="0" smtClean="0">
                          <a:effectLst/>
                          <a:latin typeface="Calibri" pitchFamily="34" charset="0"/>
                        </a:rPr>
                        <a:t> систем ГВП, ХВП, ХВВ,  ЦО та зливової каналізації і технічних пристроїв будинків та елементів зовнішнього упорядження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6 358,9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7 887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+ 1 528,1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Експлуатація номерних знаків на будинках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Освітлення місць загального користування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1 761,8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2 516,4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+ 754,6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Calibri" pitchFamily="34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u="none" strike="noStrike" noProof="0" dirty="0" smtClean="0">
                          <a:effectLst/>
                          <a:latin typeface="Calibri" pitchFamily="34" charset="0"/>
                        </a:rPr>
                        <a:t> Енергопостачання ліфтів</a:t>
                      </a:r>
                      <a:endParaRPr lang="uk-UA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1 063,7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1 065,4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+ 1,7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Calibri" pitchFamily="34" charset="0"/>
                        </a:rPr>
                        <a:t>ВСЬОГО з ПДВ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24 880,8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26 444,2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+ 1 563,4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106,3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8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Vlad\Desktop\уборка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2103"/>
            <a:ext cx="2736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0" name="Picture 2" descr="C:\Users\Vlad\Desktop\уборка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36" y="552103"/>
            <a:ext cx="272691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07504" y="-630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Прибирання прибудинкової території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9811258"/>
              </p:ext>
            </p:extLst>
          </p:nvPr>
        </p:nvGraphicFramePr>
        <p:xfrm>
          <a:off x="251520" y="483519"/>
          <a:ext cx="2960018" cy="240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291" name="Picture 3" descr="C:\Users\Vlad\Desktop\уборка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88" y="2889080"/>
            <a:ext cx="2736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C:\Users\Vlad\Desktop\уборка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8" y="2889080"/>
            <a:ext cx="2736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5" name="Picture 7" descr="C:\Users\Vlad\Desktop\уборка (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9080"/>
            <a:ext cx="2736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202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Порівняльна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характеристика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виконання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поточного ремонту 2017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2016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17039778"/>
              </p:ext>
            </p:extLst>
          </p:nvPr>
        </p:nvGraphicFramePr>
        <p:xfrm>
          <a:off x="107504" y="1131590"/>
          <a:ext cx="88569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23586" y="1028297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i="1" dirty="0" err="1" smtClean="0">
                <a:latin typeface="Calibri" pitchFamily="34" charset="0"/>
              </a:rPr>
              <a:t>тис.грн</a:t>
            </a:r>
            <a:endParaRPr lang="ru-RU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Поточний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ремонт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покрівель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93756"/>
              </p:ext>
            </p:extLst>
          </p:nvPr>
        </p:nvGraphicFramePr>
        <p:xfrm>
          <a:off x="323529" y="771550"/>
          <a:ext cx="8472792" cy="1585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5158"/>
                <a:gridCol w="1022578"/>
                <a:gridCol w="1022578"/>
                <a:gridCol w="2118198"/>
                <a:gridCol w="2264280"/>
              </a:tblGrid>
              <a:tr h="409734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 </a:t>
                      </a:r>
                      <a:r>
                        <a:rPr lang="en-US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2016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 </a:t>
                      </a:r>
                      <a:r>
                        <a:rPr lang="en-US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2017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 т.ч. за рахунок коштів мешканців, з них: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734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власними силами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силами підрядних організацій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66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Площа, м2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7 655,8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12 048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11 838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210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973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Сума коштів, </a:t>
                      </a:r>
                      <a:r>
                        <a:rPr lang="uk-UA" sz="1400" kern="0" spc="0" baseline="0" dirty="0" err="1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тис.грн</a:t>
                      </a: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 (без ПДВ)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787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1 086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1043,4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42,6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146" name="Picture 2" descr="C:\Users\Vlad\Desktop\покривли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1750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Vlad\Desktop\покривли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3" y="2571750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Vlad\Desktop\покривли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3675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787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Поточний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ремонт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під'їздів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79712"/>
              </p:ext>
            </p:extLst>
          </p:nvPr>
        </p:nvGraphicFramePr>
        <p:xfrm>
          <a:off x="359531" y="843558"/>
          <a:ext cx="8352930" cy="15841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1021"/>
                <a:gridCol w="1080120"/>
                <a:gridCol w="1080120"/>
                <a:gridCol w="1800200"/>
                <a:gridCol w="2031469"/>
              </a:tblGrid>
              <a:tr h="404470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400" b="1" i="0" kern="0" spc="0" baseline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 </a:t>
                      </a:r>
                      <a:r>
                        <a:rPr lang="en-US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2016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 </a:t>
                      </a:r>
                      <a:r>
                        <a:rPr lang="en-US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2017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 т.ч. за рахунок коштів мешканців, з них: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88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власними силами</a:t>
                      </a:r>
                      <a:endParaRPr lang="ru-RU" sz="1400" b="1" i="0" kern="0" spc="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силами підрядних організацій</a:t>
                      </a:r>
                      <a:endParaRPr lang="ru-RU" sz="1400" b="1" i="0" kern="0" spc="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594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Кількість, шт.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52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109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109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188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Сума коштів, </a:t>
                      </a:r>
                      <a:r>
                        <a:rPr lang="uk-UA" sz="1400" kern="0" spc="0" baseline="0" dirty="0" err="1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тис.грн</a:t>
                      </a: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 (без ПДВ)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709,4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1 920,5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1 920,5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170" name="Picture 2" descr="C:\Users\Vlad\Desktop\pidizdu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2729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Vlad\Desktop\pidizdu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96" y="2662729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Vlad\Desktop\pidizdu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62729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747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51470"/>
            <a:ext cx="8856984" cy="939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Поточний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ремонт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міжпанельних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швів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65838"/>
              </p:ext>
            </p:extLst>
          </p:nvPr>
        </p:nvGraphicFramePr>
        <p:xfrm>
          <a:off x="359531" y="843558"/>
          <a:ext cx="8352930" cy="1584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936104"/>
                <a:gridCol w="936104"/>
                <a:gridCol w="1728194"/>
                <a:gridCol w="2232248"/>
              </a:tblGrid>
              <a:tr h="449814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400" b="1" i="0" kern="0" spc="0" baseline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 2016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400" kern="0" spc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Факт 2017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 т.ч. за рахунок коштів мешканців, з них:</a:t>
                      </a:r>
                      <a:endParaRPr lang="ru-RU" sz="1400" b="1" i="0" kern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78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власними силами</a:t>
                      </a:r>
                      <a:endParaRPr lang="ru-RU" sz="1400" b="1" i="0" kern="0" spc="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силами підрядних організацій</a:t>
                      </a:r>
                      <a:endParaRPr lang="ru-RU" sz="1400" b="1" i="0" kern="0" spc="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9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Кількість, </a:t>
                      </a:r>
                      <a:r>
                        <a:rPr lang="uk-UA" sz="1400" i="0" kern="0" spc="0" baseline="0" dirty="0" err="1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м.п</a:t>
                      </a: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4 071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8 923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8 899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718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spc="0" baseline="0" dirty="0">
                          <a:effectLst/>
                          <a:latin typeface="Calibri" pitchFamily="34" charset="0"/>
                          <a:cs typeface="Arial" pitchFamily="34" charset="0"/>
                        </a:rPr>
                        <a:t>Сума коштів, </a:t>
                      </a:r>
                      <a:r>
                        <a:rPr lang="uk-UA" sz="1400" kern="0" spc="0" baseline="0" dirty="0" err="1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тис.грн</a:t>
                      </a:r>
                      <a:r>
                        <a:rPr lang="uk-UA" sz="1400" kern="0" spc="0" baseline="0" dirty="0" smtClean="0">
                          <a:effectLst/>
                          <a:latin typeface="Calibri" pitchFamily="34" charset="0"/>
                          <a:cs typeface="Arial" pitchFamily="34" charset="0"/>
                        </a:rPr>
                        <a:t> (без ПДВ)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213,8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1 216,9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0" kern="0" spc="0" baseline="0" dirty="0" smtClean="0"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1 214</a:t>
                      </a:r>
                      <a:endParaRPr lang="ru-RU" sz="1400" i="0" kern="0" spc="0" baseline="0" dirty="0">
                        <a:effectLst/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194" name="Picture 2" descr="C:\Users\Vlad\Desktop\shvu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15990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Vlad\Desktop\shvu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96" y="2715990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C:\Users\Vlad\Desktop\shvu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5990"/>
            <a:ext cx="268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319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Жек13_0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4572</TotalTime>
  <Words>1271</Words>
  <Application>Microsoft Office PowerPoint</Application>
  <PresentationFormat>Экран (16:9)</PresentationFormat>
  <Paragraphs>495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Vlad</cp:lastModifiedBy>
  <cp:revision>243</cp:revision>
  <cp:lastPrinted>2018-03-14T09:56:30Z</cp:lastPrinted>
  <dcterms:created xsi:type="dcterms:W3CDTF">2016-09-09T10:40:08Z</dcterms:created>
  <dcterms:modified xsi:type="dcterms:W3CDTF">2018-04-16T12:56:16Z</dcterms:modified>
</cp:coreProperties>
</file>