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4389" r:id="rId3"/>
    <p:sldMasterId id="2147484523" r:id="rId4"/>
  </p:sldMasterIdLst>
  <p:notesMasterIdLst>
    <p:notesMasterId r:id="rId37"/>
  </p:notesMasterIdLst>
  <p:sldIdLst>
    <p:sldId id="256" r:id="rId5"/>
    <p:sldId id="841" r:id="rId6"/>
    <p:sldId id="878" r:id="rId7"/>
    <p:sldId id="880" r:id="rId8"/>
    <p:sldId id="852" r:id="rId9"/>
    <p:sldId id="879" r:id="rId10"/>
    <p:sldId id="886" r:id="rId11"/>
    <p:sldId id="887" r:id="rId12"/>
    <p:sldId id="901" r:id="rId13"/>
    <p:sldId id="876" r:id="rId14"/>
    <p:sldId id="894" r:id="rId15"/>
    <p:sldId id="885" r:id="rId16"/>
    <p:sldId id="847" r:id="rId17"/>
    <p:sldId id="895" r:id="rId18"/>
    <p:sldId id="896" r:id="rId19"/>
    <p:sldId id="888" r:id="rId20"/>
    <p:sldId id="899" r:id="rId21"/>
    <p:sldId id="889" r:id="rId22"/>
    <p:sldId id="890" r:id="rId23"/>
    <p:sldId id="891" r:id="rId24"/>
    <p:sldId id="892" r:id="rId25"/>
    <p:sldId id="893" r:id="rId26"/>
    <p:sldId id="897" r:id="rId27"/>
    <p:sldId id="898" r:id="rId28"/>
    <p:sldId id="902" r:id="rId29"/>
    <p:sldId id="848" r:id="rId30"/>
    <p:sldId id="903" r:id="rId31"/>
    <p:sldId id="904" r:id="rId32"/>
    <p:sldId id="703" r:id="rId33"/>
    <p:sldId id="883" r:id="rId34"/>
    <p:sldId id="387" r:id="rId35"/>
    <p:sldId id="788" r:id="rId36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24" autoAdjust="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789C6-9A99-4A28-99AD-1A69C2EA9241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4C2C2-0D5F-4512-AD3C-5F6037918E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2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3709-5E4E-4C56-85CC-2BBC4CC388E1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7EBC-FD5E-45C4-8F9A-8B71222792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61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2A4A-18A2-48B7-BFA9-54778394BC49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6DC-A41A-4833-85BA-1251595208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49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E9EE-D157-495C-A478-99E75A73C97E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9C02-9E44-4BE1-B740-C37D012100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44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4361-3B7E-43A0-83DF-33DF1C925298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58C7-9AD9-4298-B76F-7417E41AD0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61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538-7A46-4B12-913D-FB4C197A18EE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6A3A-6778-4233-AD1C-0E2AF6251E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37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B1EA-84CA-4870-8A2C-3AFFCC24EE49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A6B3-50E3-4E6C-9893-239FA240C7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38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8EA2-4B42-4222-9A11-1D0FBFB5D65A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1AA9-4751-4121-A9F2-7486C8D214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75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79DE-57C1-4937-A637-46B45337A1BA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D977-B3A6-4B7F-AB00-1B10FA9A68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67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9885-842F-497F-B721-5DA787CE95DA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33C0-DDAB-42E9-A9CA-353195C0A6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36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9358B-F629-4370-82FC-9088CC81B2C4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448E-CCFF-40CA-8285-A47E02020E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079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A960-A78F-40D7-83E4-2732C714D582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4609-8E00-4B21-8CAD-422864FD2E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48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FEEE-82E7-4D30-B743-1281DC9ADB39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D120-497B-471C-8985-68FDD78B2F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40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CDC9-DA64-4453-A97F-374D3199938B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45D2-8E43-45F6-A174-A61C15D1F7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39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E503-B19F-4962-82E1-D9D3685EA3D6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2E4A-344F-4462-9F60-19D11D78C5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820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D7A4-269A-4A14-89D2-35F2B638E8FE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8B6F-B41F-4780-87C0-520B36F0AB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25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3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8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07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78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51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2BA7-6B36-4C7F-A267-7502AE6D5203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6CB5-6CDE-48F1-BA06-7CBC8E05F8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639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86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43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22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3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4522" y="273629"/>
            <a:ext cx="8912279" cy="114348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4522" y="1604331"/>
            <a:ext cx="8912279" cy="219335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4522" y="3935934"/>
            <a:ext cx="8912279" cy="21933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>
          <a:xfrm>
            <a:off x="7102681" y="6247376"/>
            <a:ext cx="2305680" cy="470930"/>
          </a:xfrm>
        </p:spPr>
        <p:txBody>
          <a:bodyPr/>
          <a:lstStyle>
            <a:lvl1pPr>
              <a:defRPr/>
            </a:lvl1pPr>
          </a:lstStyle>
          <a:p>
            <a:fld id="{6E9E641E-892C-4DF3-B55A-7E2E84667619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8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46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30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96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1CA9-20A4-474E-9B0A-D8B876A41926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E4DB-7019-4011-BBA2-655D7638D4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169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30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5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7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87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16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4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A6DC-CC8A-4E66-A466-E18BBCEC6088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ED48-83F3-4181-8CE7-E72E5A0F2B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89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B2DF-345C-40BA-A75E-229328EE5736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82EF-9333-49BB-9139-959737AE6A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1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99F5-19DB-49DA-91FB-1B08F0A87C23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65C-A456-41A5-B1A8-1363B8C740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18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F84C-1050-4D5D-B71D-A44ED185C2A5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C8DB-B831-4B8D-A047-CD2590B685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92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C1B8-5303-4E4C-9300-2CB33A5AAC71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1B3E-2C66-48BB-9F7E-75C4CE3E95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64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6DCF2F-5060-4895-ADF5-18C5C567F0EB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823C8E-461B-4280-B7D7-9288D82C55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512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AB54CB9-321F-41B1-84D7-552294F1D9C3}" type="datetimeFigureOut">
              <a:rPr lang="pl-PL"/>
              <a:pPr>
                <a:defRPr/>
              </a:pPr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E71134-0280-4612-B742-19D9A25BB5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2015-11-24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42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2015-11-24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55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ctrTitle"/>
          </p:nvPr>
        </p:nvSpPr>
        <p:spPr>
          <a:xfrm>
            <a:off x="584515" y="333376"/>
            <a:ext cx="8191583" cy="1470025"/>
          </a:xfrm>
        </p:spPr>
        <p:txBody>
          <a:bodyPr/>
          <a:lstStyle/>
          <a:p>
            <a:pPr algn="l" eaLnBrk="1" hangingPunct="1"/>
            <a:r>
              <a:rPr lang="uk-UA" altLang="pl-PL" sz="3200" dirty="0" smtClean="0">
                <a:solidFill>
                  <a:srgbClr val="17375E"/>
                </a:solidFill>
                <a:latin typeface="Arial Black" pitchFamily="34" charset="0"/>
              </a:rPr>
              <a:t>Оцінювання </a:t>
            </a:r>
            <a:r>
              <a:rPr lang="uk-UA" altLang="pl-PL" sz="3200" dirty="0" err="1" smtClean="0">
                <a:solidFill>
                  <a:srgbClr val="17375E"/>
                </a:solidFill>
                <a:latin typeface="Arial Black" pitchFamily="34" charset="0"/>
              </a:rPr>
              <a:t>партиципаторного</a:t>
            </a:r>
            <a:r>
              <a:rPr lang="uk-UA" altLang="pl-PL" sz="3200" dirty="0" smtClean="0">
                <a:solidFill>
                  <a:srgbClr val="17375E"/>
                </a:solidFill>
                <a:latin typeface="Arial Black" pitchFamily="34" charset="0"/>
              </a:rPr>
              <a:t> бюджету </a:t>
            </a:r>
            <a:endParaRPr lang="pl-PL" altLang="pl-PL" sz="3200" dirty="0" smtClean="0">
              <a:solidFill>
                <a:srgbClr val="17375E"/>
              </a:solidFill>
              <a:latin typeface="Arial Black" pitchFamily="34" charset="0"/>
            </a:endParaRPr>
          </a:p>
        </p:txBody>
      </p:sp>
      <p:pic>
        <p:nvPicPr>
          <p:cNvPr id="11268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930775"/>
            <a:ext cx="8055504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upa 2"/>
          <p:cNvGrpSpPr>
            <a:grpSpLocks/>
          </p:cNvGrpSpPr>
          <p:nvPr/>
        </p:nvGrpSpPr>
        <p:grpSpPr bwMode="auto">
          <a:xfrm>
            <a:off x="6591962" y="3500439"/>
            <a:ext cx="2572808" cy="1430337"/>
            <a:chOff x="6084888" y="3685456"/>
            <a:chExt cx="2374900" cy="1429469"/>
          </a:xfrm>
        </p:grpSpPr>
        <p:pic>
          <p:nvPicPr>
            <p:cNvPr id="1127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3685456"/>
              <a:ext cx="1230312" cy="125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338" y="3707681"/>
              <a:ext cx="1008062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pole tekstowe 7"/>
            <p:cNvSpPr txBox="1">
              <a:spLocks noChangeArrowheads="1"/>
            </p:cNvSpPr>
            <p:nvPr/>
          </p:nvSpPr>
          <p:spPr bwMode="auto">
            <a:xfrm>
              <a:off x="7529513" y="4868863"/>
              <a:ext cx="9302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PARTNER</a:t>
              </a:r>
            </a:p>
          </p:txBody>
        </p:sp>
      </p:grpSp>
      <p:sp>
        <p:nvSpPr>
          <p:cNvPr id="11270" name="Prostokąt 1"/>
          <p:cNvSpPr>
            <a:spLocks noChangeArrowheads="1"/>
          </p:cNvSpPr>
          <p:nvPr/>
        </p:nvSpPr>
        <p:spPr bwMode="auto">
          <a:xfrm>
            <a:off x="1052513" y="6094413"/>
            <a:ext cx="8055504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altLang="pl-PL" sz="1200"/>
              <a:t>Проект реалізується у рамках Польсько-Канадської Програми Підтримки Демократії співфінансованої з програми польської співпраці на користь розвитку Міністерства закордонних справ РП та канадського Міністерства закордонних справ, торгівлі та розвитку (</a:t>
            </a:r>
            <a:r>
              <a:rPr lang="en-US" altLang="pl-PL" sz="1200"/>
              <a:t>DFATD</a:t>
            </a:r>
            <a:r>
              <a:rPr lang="uk-UA" altLang="pl-PL" sz="1200"/>
              <a:t>).</a:t>
            </a:r>
            <a:endParaRPr lang="pl-PL" altLang="pl-PL" sz="1200"/>
          </a:p>
        </p:txBody>
      </p:sp>
      <p:sp>
        <p:nvSpPr>
          <p:cNvPr id="10" name="Podtytuł 2"/>
          <p:cNvSpPr>
            <a:spLocks noGrp="1"/>
          </p:cNvSpPr>
          <p:nvPr>
            <p:ph type="subTitle" idx="1"/>
          </p:nvPr>
        </p:nvSpPr>
        <p:spPr>
          <a:xfrm>
            <a:off x="1796838" y="1568116"/>
            <a:ext cx="8109162" cy="1932323"/>
          </a:xfrm>
        </p:spPr>
        <p:txBody>
          <a:bodyPr/>
          <a:lstStyle/>
          <a:p>
            <a:pPr algn="r" eaLnBrk="1" hangingPunct="1"/>
            <a:r>
              <a:rPr lang="uk-UA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Борис </a:t>
            </a:r>
            <a:r>
              <a:rPr lang="uk-UA" altLang="pl-PL" sz="2300" b="1" dirty="0" err="1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Мартеля</a:t>
            </a:r>
            <a:r>
              <a:rPr lang="uk-UA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, Асоціація “</a:t>
            </a:r>
            <a:r>
              <a:rPr lang="pl-PL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Topografie</a:t>
            </a:r>
            <a:r>
              <a:rPr lang="uk-UA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pl-PL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altLang="pl-PL" sz="2300" b="1" dirty="0" err="1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м.Лодзь</a:t>
            </a:r>
            <a:r>
              <a:rPr lang="pl-PL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 eaLnBrk="1" hangingPunct="1"/>
            <a:r>
              <a:rPr lang="uk-UA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Юстина </a:t>
            </a:r>
            <a:r>
              <a:rPr lang="uk-UA" altLang="pl-PL" sz="2300" b="1" dirty="0" err="1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Півко</a:t>
            </a:r>
            <a:r>
              <a:rPr lang="uk-UA" altLang="pl-PL" sz="23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, Центр суспільних комунікацій” (Варшава)</a:t>
            </a:r>
            <a:endParaRPr lang="pl-PL" altLang="pl-PL" sz="2300" b="1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6786754" cy="765607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Оцінювання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66" y="6239501"/>
            <a:ext cx="4056451" cy="6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383890" y="1916832"/>
            <a:ext cx="9060211" cy="4767896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05" y="100541"/>
            <a:ext cx="2184243" cy="108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423313" y="1515648"/>
            <a:ext cx="9361040" cy="504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щороку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як в межах міської ради, так і з залученням мешканців. В останньому випадку – у вигляді консультацій з громадськістю чи громадських слухань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Створюються тимчасові робочі групи у складі представників різних зацікавлених сторін для здійснення оцінки попереднього бюджету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оцінювання зазнає змін кожного року – обсяг змін залежить, у великій мірі, від результатів зустрічей і переговорів представників органів влади з мешканцями </a:t>
            </a: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Нововведення</a:t>
            </a:r>
            <a:r>
              <a:rPr lang="pl-PL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ещодавно розпочала роботу Рада з питань громадянського бюджету</a:t>
            </a: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Char char="•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75000"/>
              </a:schemeClr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052" y="2636912"/>
            <a:ext cx="7137243" cy="180020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Процес оцінювання в Варшаві </a:t>
            </a:r>
            <a:endParaRPr lang="pl-PL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5" y="4889847"/>
            <a:ext cx="353417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976" y="100541"/>
            <a:ext cx="7037319" cy="1096211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Оцінювання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вихідні положення</a:t>
            </a:r>
            <a:endParaRPr lang="pl-PL" sz="3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" y="1559302"/>
            <a:ext cx="8915400" cy="4389979"/>
          </a:xfrm>
        </p:spPr>
        <p:txBody>
          <a:bodyPr>
            <a:normAutofit/>
          </a:bodyPr>
          <a:lstStyle/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Аналізу підлягає кожний етап </a:t>
            </a:r>
            <a:r>
              <a:rPr 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бюджету, а також інформаційно-</a:t>
            </a:r>
            <a:r>
              <a:rPr 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промоційна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кампанія 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Здійснюється як в межах міської ради, так і з залученням зовнішніх суб‘єктів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Проведення здійснює незалежна фірма  </a:t>
            </a:r>
            <a:endParaRPr lang="pl-PL" sz="2600" dirty="0"/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8915400" cy="63408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Цілі</a:t>
            </a:r>
            <a:endParaRPr lang="pl-PL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" y="1559302"/>
            <a:ext cx="9060211" cy="438997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Ціль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Залучення мешканців до процесу спільного прийняття рішень стосовно їхнього </a:t>
            </a:r>
            <a:r>
              <a:rPr 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т.зв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найближчого оточення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Ціль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Навчання мешканців та поширення серед них інформації щодо витрат бюджетних коштів 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Спроба надати відповідь на дослідницьке питання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Чи участь в процесі </a:t>
            </a:r>
            <a:r>
              <a:rPr 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бюджетування спричинить будь-які зміни щодо громадянської позиції і в чому полягають культурні та інституційні обмеження такого методу в контексті громадянського діалогу?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4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976" y="100541"/>
            <a:ext cx="7037319" cy="1096211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Дослідницькі питання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II 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рік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" y="1559302"/>
            <a:ext cx="8915400" cy="4389979"/>
          </a:xfrm>
        </p:spPr>
        <p:txBody>
          <a:bodyPr>
            <a:normAutofit/>
          </a:bodyPr>
          <a:lstStyle/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Чи до процесу було залучено різних учасників? Чи вдалось охопити різні соціальні групи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зокрема, з урахуванням віку, статі та освіти учасників, а також питань суспільного, економічного та культурного характеру)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Чи були і в якій мірі зрозумілими для учасників процесу основні принципи та положення </a:t>
            </a:r>
            <a:r>
              <a:rPr lang="uk-UA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бюджету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Чи учасники були приязно налаштовані до даного процесу?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1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7878875" cy="1091883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Дослідницькі питання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II 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рік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" y="1559302"/>
            <a:ext cx="8915400" cy="4389979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Як відбувалось і виглядала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т.зв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внутрішня комунікація у міській раді? Яким був рівень обізнаності та знань з питань положень та принципів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бюджету серед держслужбовців, залучених до процесу в мікрорайонах? Чи можна вважати достатніми ресурси і резерви управлінь та відділів, які займалися впровадженням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бюджету?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Як мешканці сприймають процедуру попереднього відбору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заявників проектів та інших учасників процесу)? Як процедура попереднього відбору вплинула на процес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бюджету в мікрорайонах, де її було проведено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 перевірка проектів відбувалась у приязній атмосфері, якщо йдеться про заявників проектів? Чи не було непорозумінь між держслужбовцями та заявниками проектів та наскільки високим був рівень співпраці між ними? </a:t>
            </a: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8915400" cy="88871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Відкриті зустрічі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24" y="1558926"/>
            <a:ext cx="7135415" cy="4391025"/>
          </a:xfrm>
        </p:spPr>
      </p:pic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7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7488832" cy="88871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uk-UA" sz="3200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нкетування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нкети для заявників проектів, членів Груп, осіб, які здійснюють чергування в консультаційних пунктах та для координаторів з питань </a:t>
            </a:r>
            <a:r>
              <a:rPr lang="uk-UA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бюджету </a:t>
            </a: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лектронний і паперовий варіант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кожному етапі процесу </a:t>
            </a:r>
            <a:endParaRPr lang="pl-PL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9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89154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нутрішні семінари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91" y="1600201"/>
            <a:ext cx="6799619" cy="4525963"/>
          </a:xfrm>
        </p:spPr>
      </p:pic>
    </p:spTree>
    <p:extLst>
      <p:ext uri="{BB962C8B-B14F-4D97-AF65-F5344CB8AC3E}">
        <p14:creationId xmlns:p14="http://schemas.microsoft.com/office/powerpoint/2010/main" val="7137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7566841" cy="888718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Семінари для Ради з питань </a:t>
            </a:r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партиципаторного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бюджету </a:t>
            </a:r>
            <a:endParaRPr lang="pl-PL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83" y="1600201"/>
            <a:ext cx="7182835" cy="4525963"/>
          </a:xfrm>
        </p:spPr>
      </p:pic>
    </p:spTree>
    <p:extLst>
      <p:ext uri="{BB962C8B-B14F-4D97-AF65-F5344CB8AC3E}">
        <p14:creationId xmlns:p14="http://schemas.microsoft.com/office/powerpoint/2010/main" val="19584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584515" y="315708"/>
            <a:ext cx="8915400" cy="635000"/>
          </a:xfrm>
        </p:spPr>
        <p:txBody>
          <a:bodyPr/>
          <a:lstStyle/>
          <a:p>
            <a:pPr algn="l" eaLnBrk="1" hangingPunct="1"/>
            <a:r>
              <a:rPr lang="uk-UA" altLang="pl-PL" sz="3200" dirty="0" smtClean="0">
                <a:solidFill>
                  <a:srgbClr val="17375E"/>
                </a:solidFill>
                <a:latin typeface="Arial Black" pitchFamily="34" charset="0"/>
              </a:rPr>
              <a:t>Оцінювання </a:t>
            </a:r>
            <a:r>
              <a:rPr lang="uk-UA" altLang="pl-PL" sz="3200" dirty="0" err="1" smtClean="0">
                <a:solidFill>
                  <a:srgbClr val="17375E"/>
                </a:solidFill>
                <a:latin typeface="Arial Black" pitchFamily="34" charset="0"/>
              </a:rPr>
              <a:t>ПБ</a:t>
            </a:r>
            <a:r>
              <a:rPr lang="uk-UA" altLang="pl-PL" sz="3200" dirty="0" smtClean="0">
                <a:solidFill>
                  <a:srgbClr val="17375E"/>
                </a:solidFill>
                <a:latin typeface="Arial Black" pitchFamily="34" charset="0"/>
              </a:rPr>
              <a:t> </a:t>
            </a:r>
            <a:endParaRPr lang="pl-PL" altLang="pl-PL" sz="3200" dirty="0" smtClean="0">
              <a:solidFill>
                <a:srgbClr val="17375E"/>
              </a:solidFill>
              <a:latin typeface="Arial Black" pitchFamily="34" charset="0"/>
            </a:endParaRPr>
          </a:p>
        </p:txBody>
      </p:sp>
      <p:sp>
        <p:nvSpPr>
          <p:cNvPr id="114691" name="Symbol zastępczy zawartości 2"/>
          <p:cNvSpPr>
            <a:spLocks noGrp="1"/>
          </p:cNvSpPr>
          <p:nvPr>
            <p:ph idx="1"/>
          </p:nvPr>
        </p:nvSpPr>
        <p:spPr>
          <a:xfrm>
            <a:off x="495301" y="1196976"/>
            <a:ext cx="8279584" cy="4752975"/>
          </a:xfrm>
        </p:spPr>
        <p:txBody>
          <a:bodyPr/>
          <a:lstStyle/>
          <a:p>
            <a:pPr eaLnBrk="1" hangingPunct="1">
              <a:buClr>
                <a:srgbClr val="7F7F7F"/>
              </a:buClr>
              <a:buSzPct val="160000"/>
              <a:buFont typeface="Wingdings" pitchFamily="2" charset="2"/>
              <a:buChar char="§"/>
              <a:defRPr/>
            </a:pP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Уважне та систематичне спостереження за перебігом процесу, а також обмірковування і оцінювання впливу </a:t>
            </a:r>
            <a:r>
              <a:rPr lang="uk-UA" altLang="pl-PL" sz="2400" dirty="0" err="1" smtClean="0">
                <a:latin typeface="Arial" pitchFamily="34" charset="0"/>
                <a:cs typeface="Arial" pitchFamily="34" charset="0"/>
              </a:rPr>
              <a:t>партиципаторного</a:t>
            </a: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 бюджету 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7F7F7F"/>
              </a:buClr>
              <a:buSzPct val="160000"/>
              <a:buFont typeface="Wingdings" pitchFamily="2" charset="2"/>
              <a:buChar char="§"/>
              <a:defRPr/>
            </a:pP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Можливо більш широкий погляд на </a:t>
            </a:r>
            <a:r>
              <a:rPr lang="uk-UA" altLang="pl-PL" sz="2400" dirty="0" err="1" smtClean="0">
                <a:latin typeface="Arial" pitchFamily="34" charset="0"/>
                <a:cs typeface="Arial" pitchFamily="34" charset="0"/>
              </a:rPr>
              <a:t>ПБ</a:t>
            </a: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 з різних перспектив 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7F7F7F"/>
              </a:buClr>
              <a:buSzPct val="160000"/>
              <a:buFont typeface="Wingdings" pitchFamily="2" charset="2"/>
              <a:buChar char="§"/>
              <a:defRPr/>
            </a:pP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Накопичення інформації з різних джерел та з використанням різних методів і способів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7F7F7F"/>
              </a:buClr>
              <a:buSzPct val="160000"/>
              <a:buFont typeface="Wingdings" pitchFamily="2" charset="2"/>
              <a:buChar char="§"/>
              <a:defRPr/>
            </a:pP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Аналіз, який дозволяє визначити сильні і слабкі сторони </a:t>
            </a:r>
            <a:r>
              <a:rPr lang="uk-UA" altLang="pl-PL" sz="2400" dirty="0" err="1" smtClean="0">
                <a:latin typeface="Arial" pitchFamily="34" charset="0"/>
                <a:cs typeface="Arial" pitchFamily="34" charset="0"/>
              </a:rPr>
              <a:t>партиципаторного</a:t>
            </a: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 бюджетування 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7F7F7F"/>
              </a:buClr>
              <a:buSzPct val="160000"/>
              <a:buFont typeface="Wingdings" pitchFamily="2" charset="2"/>
              <a:buChar char="§"/>
              <a:defRPr/>
            </a:pP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Платформа/підстава для того, щоб зробити висновки та </a:t>
            </a:r>
            <a:r>
              <a:rPr lang="uk-UA" altLang="pl-PL" sz="2400" dirty="0" err="1" smtClean="0">
                <a:latin typeface="Arial" pitchFamily="34" charset="0"/>
                <a:cs typeface="Arial" pitchFamily="34" charset="0"/>
              </a:rPr>
              <a:t>внести</a:t>
            </a:r>
            <a:r>
              <a:rPr lang="uk-UA" altLang="pl-PL" sz="2400" dirty="0" smtClean="0">
                <a:latin typeface="Arial" pitchFamily="34" charset="0"/>
                <a:cs typeface="Arial" pitchFamily="34" charset="0"/>
              </a:rPr>
              <a:t> необхідні зміни </a:t>
            </a: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7F7F7F"/>
              </a:buClr>
              <a:buSzPct val="160000"/>
              <a:buFont typeface="Wingdings" pitchFamily="2" charset="2"/>
              <a:buChar char="§"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7F7F7F"/>
              </a:buClr>
              <a:buSzPct val="160000"/>
              <a:buFont typeface="Wingdings" pitchFamily="2" charset="2"/>
              <a:buChar char="§"/>
              <a:defRPr/>
            </a:pPr>
            <a:endParaRPr lang="pl-PL" alt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84" y="6108700"/>
            <a:ext cx="4913444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upa 9"/>
          <p:cNvGrpSpPr>
            <a:grpSpLocks/>
          </p:cNvGrpSpPr>
          <p:nvPr/>
        </p:nvGrpSpPr>
        <p:grpSpPr bwMode="auto">
          <a:xfrm>
            <a:off x="7886965" y="1"/>
            <a:ext cx="1896931" cy="1196975"/>
            <a:chOff x="7280841" y="0"/>
            <a:chExt cx="1750869" cy="1196752"/>
          </a:xfrm>
        </p:grpSpPr>
        <p:pic>
          <p:nvPicPr>
            <p:cNvPr id="12294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pole tekstowe 12"/>
            <p:cNvSpPr txBox="1">
              <a:spLocks noChangeArrowheads="1"/>
            </p:cNvSpPr>
            <p:nvPr/>
          </p:nvSpPr>
          <p:spPr bwMode="auto">
            <a:xfrm>
              <a:off x="8100392" y="950531"/>
              <a:ext cx="9313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1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7566841" cy="1104742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Спостереження-участь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звіти від модераторів 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6" y="1600201"/>
            <a:ext cx="7354689" cy="4525963"/>
          </a:xfrm>
        </p:spPr>
      </p:pic>
    </p:spTree>
    <p:extLst>
      <p:ext uri="{BB962C8B-B14F-4D97-AF65-F5344CB8AC3E}">
        <p14:creationId xmlns:p14="http://schemas.microsoft.com/office/powerpoint/2010/main" val="15230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7566841" cy="1104742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устрічі з працівниками міськради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6" y="1600201"/>
            <a:ext cx="7354689" cy="4525963"/>
          </a:xfrm>
        </p:spPr>
      </p:pic>
    </p:spTree>
    <p:extLst>
      <p:ext uri="{BB962C8B-B14F-4D97-AF65-F5344CB8AC3E}">
        <p14:creationId xmlns:p14="http://schemas.microsoft.com/office/powerpoint/2010/main" val="3387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82" y="359631"/>
            <a:ext cx="9239321" cy="11818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Дослідження інформаційної </a:t>
            </a:r>
            <a:b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кампанії з репрезентативною групою</a:t>
            </a:r>
            <a:endParaRPr lang="pl-PL" sz="31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0" y="1956559"/>
            <a:ext cx="5226580" cy="414291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91" y="1890741"/>
            <a:ext cx="3354373" cy="43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7566841" cy="88871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lang="pl-PL" sz="31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31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l-PL" sz="31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uk-UA" sz="31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наліз даних </a:t>
            </a:r>
            <a:endParaRPr lang="pl-PL" sz="31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2538" y="1600201"/>
            <a:ext cx="87209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188640"/>
            <a:ext cx="8045830" cy="1203166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7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uk-UA" sz="27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оглиблені групові інтерв‘ю</a:t>
            </a:r>
            <a:r>
              <a:rPr lang="pl-PL" sz="27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pl-PL" sz="27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6" y="1600201"/>
            <a:ext cx="7354689" cy="4525963"/>
          </a:xfrm>
        </p:spPr>
      </p:pic>
    </p:spTree>
    <p:extLst>
      <p:ext uri="{BB962C8B-B14F-4D97-AF65-F5344CB8AC3E}">
        <p14:creationId xmlns:p14="http://schemas.microsoft.com/office/powerpoint/2010/main" val="13290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188640"/>
            <a:ext cx="8045830" cy="1203166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7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Зовнішні (відкриті) семінари</a:t>
            </a:r>
            <a:endParaRPr lang="pl-PL" sz="27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6" y="1600201"/>
            <a:ext cx="7354689" cy="4525963"/>
          </a:xfrm>
        </p:spPr>
      </p:pic>
    </p:spTree>
    <p:extLst>
      <p:ext uri="{BB962C8B-B14F-4D97-AF65-F5344CB8AC3E}">
        <p14:creationId xmlns:p14="http://schemas.microsoft.com/office/powerpoint/2010/main" val="2217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8915400" cy="63408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Показники</a:t>
            </a:r>
            <a:endParaRPr lang="pl-PL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501321" y="1196753"/>
            <a:ext cx="9283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>
                    <a:lumMod val="50000"/>
                  </a:schemeClr>
                </a:solidFill>
              </a:rPr>
              <a:t>Ціль</a:t>
            </a:r>
            <a:r>
              <a:rPr lang="pl-PL" sz="2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600" b="1" dirty="0">
                <a:solidFill>
                  <a:schemeClr val="bg1">
                    <a:lumMod val="50000"/>
                  </a:schemeClr>
                </a:solidFill>
              </a:rPr>
              <a:t>1:</a:t>
            </a:r>
            <a:r>
              <a:rPr lang="pl-PL" sz="2600" dirty="0"/>
              <a:t> </a:t>
            </a:r>
            <a:r>
              <a:rPr lang="uk-UA" sz="2600" dirty="0" smtClean="0"/>
              <a:t>Залучення мешканців до процесів спільного прийняття рішень стосовно</a:t>
            </a:r>
            <a:r>
              <a:rPr lang="uk-UA" sz="2600" dirty="0" smtClean="0">
                <a:cs typeface="Arial" panose="020B0604020202020204" pitchFamily="34" charset="0"/>
              </a:rPr>
              <a:t> </a:t>
            </a:r>
            <a:r>
              <a:rPr lang="uk-UA" sz="2600" dirty="0">
                <a:cs typeface="Arial" panose="020B0604020202020204" pitchFamily="34" charset="0"/>
              </a:rPr>
              <a:t>їхнього </a:t>
            </a:r>
            <a:r>
              <a:rPr lang="uk-UA" sz="2600" dirty="0" err="1">
                <a:cs typeface="Arial" panose="020B0604020202020204" pitchFamily="34" charset="0"/>
              </a:rPr>
              <a:t>т.зв</a:t>
            </a:r>
            <a:r>
              <a:rPr lang="uk-UA" sz="2600" dirty="0">
                <a:cs typeface="Arial" panose="020B0604020202020204" pitchFamily="34" charset="0"/>
              </a:rPr>
              <a:t>. найближчого оточення</a:t>
            </a:r>
            <a:endParaRPr lang="pl-PL" sz="2600" dirty="0">
              <a:cs typeface="Arial" panose="020B0604020202020204" pitchFamily="34" charset="0"/>
            </a:endParaRPr>
          </a:p>
          <a:p>
            <a:r>
              <a:rPr lang="uk-UA" sz="2600" dirty="0" smtClean="0"/>
              <a:t> </a:t>
            </a:r>
            <a:endParaRPr lang="pl-PL" sz="2600" dirty="0"/>
          </a:p>
          <a:p>
            <a:pPr marL="342900" indent="-34290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/>
              <a:t>Кількість поданих проектів в рамках </a:t>
            </a:r>
            <a:r>
              <a:rPr lang="uk-UA" sz="2600" dirty="0" err="1" smtClean="0"/>
              <a:t>партиципаторного</a:t>
            </a:r>
            <a:r>
              <a:rPr lang="uk-UA" sz="2600" dirty="0" smtClean="0"/>
              <a:t> бюджету </a:t>
            </a:r>
            <a:r>
              <a:rPr lang="pl-PL" sz="2600" dirty="0" smtClean="0"/>
              <a:t>(</a:t>
            </a:r>
            <a:r>
              <a:rPr lang="uk-UA" sz="2600" dirty="0" smtClean="0"/>
              <a:t>передбачуване значення показника</a:t>
            </a:r>
            <a:r>
              <a:rPr lang="pl-PL" sz="2600" dirty="0" smtClean="0"/>
              <a:t>: </a:t>
            </a:r>
            <a:r>
              <a:rPr lang="pl-PL" sz="2600" dirty="0"/>
              <a:t>2 000)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/>
              <a:t>Відсоток мешканців, що беруть участь в голосуванні </a:t>
            </a:r>
            <a:r>
              <a:rPr lang="pl-PL" sz="2600" dirty="0" smtClean="0"/>
              <a:t>(</a:t>
            </a:r>
            <a:r>
              <a:rPr lang="uk-UA" sz="2600" dirty="0"/>
              <a:t>передбачуване значення </a:t>
            </a:r>
            <a:r>
              <a:rPr lang="uk-UA" sz="2600" dirty="0" smtClean="0"/>
              <a:t>показника</a:t>
            </a:r>
            <a:r>
              <a:rPr lang="pl-PL" sz="2600" dirty="0" smtClean="0"/>
              <a:t>: </a:t>
            </a:r>
            <a:r>
              <a:rPr lang="pl-PL" sz="2600" dirty="0"/>
              <a:t>10% </a:t>
            </a:r>
            <a:r>
              <a:rPr lang="uk-UA" sz="2600" dirty="0" smtClean="0"/>
              <a:t>мешканців столиці, які мають право голосу) </a:t>
            </a:r>
            <a:endParaRPr lang="pl-PL" sz="26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8915400" cy="63408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Показники</a:t>
            </a:r>
            <a:endParaRPr lang="pl-PL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428498" y="1384742"/>
            <a:ext cx="92830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prstClr val="white">
                    <a:lumMod val="50000"/>
                  </a:prstClr>
                </a:solidFill>
              </a:rPr>
              <a:t>Ціль</a:t>
            </a:r>
            <a:r>
              <a:rPr lang="pl-PL" sz="2600" b="1" dirty="0" smtClean="0">
                <a:solidFill>
                  <a:prstClr val="white">
                    <a:lumMod val="50000"/>
                  </a:prstClr>
                </a:solidFill>
              </a:rPr>
              <a:t> 2:</a:t>
            </a:r>
            <a:r>
              <a:rPr lang="pl-PL" sz="2600" dirty="0" smtClean="0">
                <a:solidFill>
                  <a:prstClr val="black"/>
                </a:solidFill>
              </a:rPr>
              <a:t> </a:t>
            </a:r>
            <a:r>
              <a:rPr lang="uk-UA" sz="2600" dirty="0">
                <a:cs typeface="Arial" panose="020B0604020202020204" pitchFamily="34" charset="0"/>
              </a:rPr>
              <a:t>Навчання мешканців та поширення серед них інформації щодо </a:t>
            </a:r>
            <a:r>
              <a:rPr lang="uk-UA" sz="2600" dirty="0" smtClean="0">
                <a:cs typeface="Arial" panose="020B0604020202020204" pitchFamily="34" charset="0"/>
              </a:rPr>
              <a:t>витрат </a:t>
            </a:r>
            <a:r>
              <a:rPr lang="uk-UA" sz="2600" dirty="0">
                <a:cs typeface="Arial" panose="020B0604020202020204" pitchFamily="34" charset="0"/>
              </a:rPr>
              <a:t>бюджетних </a:t>
            </a:r>
            <a:r>
              <a:rPr lang="uk-UA" sz="2600" dirty="0" smtClean="0">
                <a:cs typeface="Arial" panose="020B0604020202020204" pitchFamily="34" charset="0"/>
              </a:rPr>
              <a:t>коштів</a:t>
            </a:r>
            <a:r>
              <a:rPr lang="pl-PL" sz="2600" dirty="0" smtClean="0">
                <a:solidFill>
                  <a:prstClr val="black"/>
                </a:solidFill>
              </a:rPr>
              <a:t>:</a:t>
            </a:r>
          </a:p>
          <a:p>
            <a:endParaRPr lang="pl-PL" sz="2600" dirty="0" smtClean="0">
              <a:solidFill>
                <a:prstClr val="black"/>
              </a:solidFill>
            </a:endParaRPr>
          </a:p>
          <a:p>
            <a:r>
              <a:rPr lang="uk-UA" sz="2600" dirty="0" smtClean="0">
                <a:solidFill>
                  <a:prstClr val="black"/>
                </a:solidFill>
              </a:rPr>
              <a:t>Кількість учасників зустрічей-консультацій, чергувань в консультаційних пунктах, зустрічей на етапі попереднього відбору, а також відкритих зустрічей з мешканцями (передбачуване значення показника: 4000) </a:t>
            </a:r>
            <a:endParaRPr lang="pl-PL" dirty="0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975" y="260648"/>
            <a:ext cx="8915400" cy="63408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Що ж після оцінювання?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6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17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584515" y="1388928"/>
            <a:ext cx="912701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altLang="pl-PL" sz="2000" b="1" dirty="0" smtClean="0">
              <a:solidFill>
                <a:srgbClr val="1793CF"/>
              </a:solidFill>
              <a:latin typeface="Arial" charset="0"/>
              <a:cs typeface="Arial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altLang="pl-PL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Розробка заявок і підготовка рекомендацій – звіт </a:t>
            </a:r>
            <a:endParaRPr lang="pl-PL" altLang="pl-PL" sz="2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altLang="pl-PL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Відповідь на поставлені питання </a:t>
            </a:r>
            <a:endParaRPr lang="pl-PL" altLang="pl-PL" sz="2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altLang="pl-PL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Ознайомлення широкої громадськості з результатами оцінювання/презентація</a:t>
            </a:r>
            <a:r>
              <a:rPr lang="pl-PL" altLang="pl-PL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altLang="pl-PL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Внесення в процедуру необхідних змін </a:t>
            </a:r>
            <a:endParaRPr lang="pl-PL" altLang="pl-PL" sz="2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l-PL" altLang="pl-PL" sz="2000" b="1" dirty="0" smtClean="0">
              <a:solidFill>
                <a:srgbClr val="1793CF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l-PL" altLang="pl-PL" sz="2000" b="1" dirty="0">
              <a:solidFill>
                <a:srgbClr val="1793C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975" y="260648"/>
            <a:ext cx="8915400" cy="63408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Висновки 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6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17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584515" y="1388928"/>
            <a:ext cx="912701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None/>
            </a:pPr>
            <a:endParaRPr lang="pl-PL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47991" y="1424456"/>
            <a:ext cx="91635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sz="2600" b="1" dirty="0" smtClean="0">
                <a:latin typeface="Arial" charset="0"/>
                <a:cs typeface="Arial" charset="0"/>
              </a:rPr>
              <a:t>Більш ранній </a:t>
            </a:r>
            <a:r>
              <a:rPr lang="uk-UA" sz="2600" dirty="0" smtClean="0">
                <a:latin typeface="Arial" charset="0"/>
                <a:cs typeface="Arial" charset="0"/>
              </a:rPr>
              <a:t>початок </a:t>
            </a:r>
            <a:r>
              <a:rPr lang="uk-UA" sz="2600" dirty="0" err="1" smtClean="0">
                <a:latin typeface="Arial" charset="0"/>
                <a:cs typeface="Arial" charset="0"/>
              </a:rPr>
              <a:t>партиципаторного</a:t>
            </a:r>
            <a:r>
              <a:rPr lang="uk-UA" sz="2600" dirty="0" smtClean="0">
                <a:latin typeface="Arial" charset="0"/>
                <a:cs typeface="Arial" charset="0"/>
              </a:rPr>
              <a:t> бюджету;</a:t>
            </a:r>
            <a:r>
              <a:rPr lang="pl-PL" sz="2600" dirty="0" smtClean="0">
                <a:latin typeface="Arial" charset="0"/>
                <a:cs typeface="Arial" charset="0"/>
              </a:rPr>
              <a:t> </a:t>
            </a:r>
            <a:endParaRPr lang="pl-PL" sz="2600" dirty="0">
              <a:latin typeface="Arial" charset="0"/>
              <a:cs typeface="Arial" charset="0"/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sz="2600" b="1" dirty="0" smtClean="0">
                <a:latin typeface="Arial" charset="0"/>
                <a:cs typeface="Arial" charset="0"/>
              </a:rPr>
              <a:t>Можливість подання одного спільного проекту </a:t>
            </a:r>
            <a:r>
              <a:rPr lang="uk-UA" sz="2600" dirty="0" smtClean="0">
                <a:latin typeface="Arial" charset="0"/>
                <a:cs typeface="Arial" charset="0"/>
              </a:rPr>
              <a:t>максимально трьома авторами</a:t>
            </a:r>
            <a:r>
              <a:rPr lang="pl-PL" sz="2600" dirty="0" smtClean="0">
                <a:latin typeface="Arial" charset="0"/>
                <a:cs typeface="Arial" charset="0"/>
              </a:rPr>
              <a:t>;</a:t>
            </a:r>
            <a:endParaRPr lang="pl-PL" sz="2600" b="1" dirty="0">
              <a:latin typeface="Arial" charset="0"/>
              <a:cs typeface="Arial" charset="0"/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sz="2600" b="1" dirty="0" smtClean="0">
                <a:latin typeface="Arial" charset="0"/>
                <a:cs typeface="Arial" charset="0"/>
              </a:rPr>
              <a:t>Відсутність етапу попереднього оцінювання</a:t>
            </a:r>
            <a:r>
              <a:rPr lang="pl-PL" sz="2600" dirty="0" smtClean="0">
                <a:latin typeface="Arial" charset="0"/>
                <a:cs typeface="Arial" charset="0"/>
              </a:rPr>
              <a:t> </a:t>
            </a:r>
            <a:r>
              <a:rPr lang="pl-PL" sz="2600" dirty="0">
                <a:latin typeface="Arial" charset="0"/>
                <a:cs typeface="Arial" charset="0"/>
              </a:rPr>
              <a:t>– </a:t>
            </a:r>
            <a:r>
              <a:rPr lang="uk-UA" sz="2600" dirty="0" smtClean="0">
                <a:latin typeface="Arial" charset="0"/>
                <a:cs typeface="Arial" charset="0"/>
              </a:rPr>
              <a:t>етапу, в рамках якого заявники проектів вибирали поміж себе 50 найкращих проектів та ідей, які проходили у наступні етапи; </a:t>
            </a:r>
            <a:endParaRPr lang="pl-PL" sz="2600" dirty="0">
              <a:latin typeface="Arial" charset="0"/>
              <a:cs typeface="Arial" charset="0"/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sz="2600" dirty="0" smtClean="0">
                <a:latin typeface="Arial" charset="0"/>
                <a:cs typeface="Arial" charset="0"/>
              </a:rPr>
              <a:t>Введення обов‘язкової умови </a:t>
            </a:r>
            <a:r>
              <a:rPr lang="uk-UA" sz="2600" b="1" dirty="0" smtClean="0">
                <a:latin typeface="Arial" charset="0"/>
                <a:cs typeface="Arial" charset="0"/>
              </a:rPr>
              <a:t>поділу мікрорайону на менші територіальні складові  </a:t>
            </a:r>
            <a:r>
              <a:rPr lang="uk-UA" sz="2600" dirty="0" smtClean="0">
                <a:latin typeface="Arial" charset="0"/>
                <a:cs typeface="Arial" charset="0"/>
              </a:rPr>
              <a:t>в ситуації, якщо загальна сума, виділена мікрорайону в рамках </a:t>
            </a:r>
            <a:r>
              <a:rPr lang="uk-UA" sz="2600" dirty="0" err="1" smtClean="0">
                <a:latin typeface="Arial" charset="0"/>
                <a:cs typeface="Arial" charset="0"/>
              </a:rPr>
              <a:t>партиципаторного</a:t>
            </a:r>
            <a:r>
              <a:rPr lang="uk-UA" sz="2600" dirty="0" smtClean="0">
                <a:latin typeface="Arial" charset="0"/>
                <a:cs typeface="Arial" charset="0"/>
              </a:rPr>
              <a:t> бюджету перевищує  млн. </a:t>
            </a:r>
            <a:r>
              <a:rPr lang="pl-PL" sz="2600" dirty="0" smtClean="0">
                <a:latin typeface="Arial" charset="0"/>
                <a:cs typeface="Arial" charset="0"/>
              </a:rPr>
              <a:t>PLN;</a:t>
            </a:r>
            <a:endParaRPr lang="pl-PL" sz="2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6786754" cy="765607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Навіщо нам оцінювання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66" y="6239501"/>
            <a:ext cx="4056451" cy="6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383890" y="1916832"/>
            <a:ext cx="9060211" cy="4767896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423313" y="1563435"/>
            <a:ext cx="9361040" cy="504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Формулювання цілей і розробка способів їх оцінювання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Вдосконалення процесу управління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Покращення процесу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перевірити прийняті основні положення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Char char="•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975" y="260648"/>
            <a:ext cx="8915400" cy="63408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Висновки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6108665"/>
            <a:ext cx="4914546" cy="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6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17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584515" y="1388928"/>
            <a:ext cx="9127014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sz="2800" dirty="0" smtClean="0">
                <a:latin typeface="Arial" charset="0"/>
                <a:cs typeface="Arial" charset="0"/>
              </a:rPr>
              <a:t>Запровадження </a:t>
            </a:r>
            <a:r>
              <a:rPr lang="uk-UA" sz="2800" dirty="0" err="1" smtClean="0">
                <a:latin typeface="Arial" charset="0"/>
                <a:cs typeface="Arial" charset="0"/>
              </a:rPr>
              <a:t>т.зв</a:t>
            </a:r>
            <a:r>
              <a:rPr lang="uk-UA" sz="2800" dirty="0" smtClean="0">
                <a:latin typeface="Arial" charset="0"/>
                <a:cs typeface="Arial" charset="0"/>
              </a:rPr>
              <a:t>. </a:t>
            </a:r>
            <a:r>
              <a:rPr lang="uk-UA" sz="2800" b="1" dirty="0">
                <a:latin typeface="Arial" charset="0"/>
                <a:cs typeface="Arial" charset="0"/>
              </a:rPr>
              <a:t>а</a:t>
            </a:r>
            <a:r>
              <a:rPr lang="uk-UA" sz="2800" b="1" dirty="0" smtClean="0">
                <a:latin typeface="Arial" charset="0"/>
                <a:cs typeface="Arial" charset="0"/>
              </a:rPr>
              <a:t>пеляційної процедури, </a:t>
            </a:r>
            <a:r>
              <a:rPr lang="uk-UA" sz="2800" dirty="0" smtClean="0">
                <a:latin typeface="Arial" charset="0"/>
                <a:cs typeface="Arial" charset="0"/>
              </a:rPr>
              <a:t>яка передбачає можливість повторного перегляду і перевірки проекту – у випадку виникнення застережень стосовно отриманих результатів перевірки та способу її проведення; </a:t>
            </a:r>
            <a:endParaRPr lang="pl-PL" sz="2800" dirty="0">
              <a:latin typeface="Arial" charset="0"/>
              <a:cs typeface="Arial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latin typeface="Arial" charset="0"/>
                <a:cs typeface="Arial" charset="0"/>
              </a:rPr>
              <a:t>Підвищення значення та ролі Груп </a:t>
            </a:r>
            <a:r>
              <a:rPr lang="uk-UA" sz="2800" dirty="0" smtClean="0">
                <a:latin typeface="Arial" charset="0"/>
                <a:cs typeface="Arial" charset="0"/>
              </a:rPr>
              <a:t>з питань </a:t>
            </a:r>
            <a:r>
              <a:rPr lang="uk-UA" sz="2800" dirty="0" err="1" smtClean="0">
                <a:latin typeface="Arial" charset="0"/>
                <a:cs typeface="Arial" charset="0"/>
              </a:rPr>
              <a:t>партиципаторного</a:t>
            </a:r>
            <a:r>
              <a:rPr lang="uk-UA" sz="2800" dirty="0" smtClean="0">
                <a:latin typeface="Arial" charset="0"/>
                <a:cs typeface="Arial" charset="0"/>
              </a:rPr>
              <a:t> бюджету в мікрорайонах . Оцінювання загальнодоступності кожного проекту, врахування </a:t>
            </a:r>
            <a:r>
              <a:rPr lang="uk-UA" sz="2800" dirty="0" err="1" smtClean="0">
                <a:latin typeface="Arial" charset="0"/>
                <a:cs typeface="Arial" charset="0"/>
              </a:rPr>
              <a:t>т.зв</a:t>
            </a:r>
            <a:r>
              <a:rPr lang="uk-UA" sz="2800" dirty="0" smtClean="0">
                <a:latin typeface="Arial" charset="0"/>
                <a:cs typeface="Arial" charset="0"/>
              </a:rPr>
              <a:t>. апеляції на результати перевірки</a:t>
            </a:r>
            <a:r>
              <a:rPr lang="pl-PL" sz="2800" dirty="0" smtClean="0">
                <a:latin typeface="Arial" charset="0"/>
                <a:cs typeface="Arial" charset="0"/>
              </a:rPr>
              <a:t>;</a:t>
            </a:r>
            <a:endParaRPr lang="pl-PL" sz="2800" dirty="0">
              <a:latin typeface="Arial" charset="0"/>
              <a:cs typeface="Arial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latin typeface="Arial" charset="0"/>
                <a:cs typeface="Arial" charset="0"/>
              </a:rPr>
              <a:t>Зміна способу голосування</a:t>
            </a:r>
            <a:r>
              <a:rPr lang="pl-PL" sz="2800" dirty="0" smtClean="0">
                <a:latin typeface="Arial" charset="0"/>
                <a:cs typeface="Arial" charset="0"/>
              </a:rPr>
              <a:t> –</a:t>
            </a:r>
            <a:r>
              <a:rPr lang="uk-UA" sz="2800" dirty="0" smtClean="0">
                <a:latin typeface="Arial" charset="0"/>
                <a:cs typeface="Arial" charset="0"/>
              </a:rPr>
              <a:t> друкований бланк для голосування можна буде віддати лише особисто в місці голосування </a:t>
            </a:r>
            <a:r>
              <a:rPr lang="pl-PL" sz="2800" dirty="0" smtClean="0">
                <a:latin typeface="Arial" charset="0"/>
                <a:cs typeface="Arial" charset="0"/>
              </a:rPr>
              <a:t> </a:t>
            </a:r>
            <a:endParaRPr lang="pl-PL" altLang="pl-PL" sz="2000" b="1" dirty="0">
              <a:solidFill>
                <a:srgbClr val="1793C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157789"/>
            <a:ext cx="805550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4" descr="C:\Users\Borys\Documents\!!!!!!!PRACA\!!ORGANIZACJA\!SZKOŁA LIDERÓW\2015 BO_UKR\PPT\IDENTYFIKACJA WIZUALNA\logo tł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99" y="765176"/>
            <a:ext cx="2964921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pole tekstowe 7"/>
          <p:cNvSpPr txBox="1">
            <a:spLocks noChangeArrowheads="1"/>
          </p:cNvSpPr>
          <p:nvPr/>
        </p:nvSpPr>
        <p:spPr bwMode="auto">
          <a:xfrm>
            <a:off x="1308762" y="4046538"/>
            <a:ext cx="295288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PARTNER</a:t>
            </a:r>
          </a:p>
        </p:txBody>
      </p:sp>
      <p:sp>
        <p:nvSpPr>
          <p:cNvPr id="204805" name="pole tekstowe 5"/>
          <p:cNvSpPr txBox="1">
            <a:spLocks noChangeArrowheads="1"/>
          </p:cNvSpPr>
          <p:nvPr/>
        </p:nvSpPr>
        <p:spPr bwMode="auto">
          <a:xfrm>
            <a:off x="1308763" y="4357688"/>
            <a:ext cx="444738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pl-PL" sz="1800" dirty="0">
                <a:latin typeface="Arial Black" pitchFamily="34" charset="0"/>
              </a:rPr>
              <a:t>Матеріали було підготовлено Фундацією “Школа Лідерів” </a:t>
            </a:r>
            <a:endParaRPr lang="pl-PL" altLang="pl-PL" sz="1800" dirty="0">
              <a:latin typeface="Arial Black" pitchFamily="34" charset="0"/>
            </a:endParaRPr>
          </a:p>
        </p:txBody>
      </p:sp>
      <p:pic>
        <p:nvPicPr>
          <p:cNvPr id="2048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10" y="765176"/>
            <a:ext cx="2987279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0532" y="332657"/>
            <a:ext cx="84201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Дякуємо за увагу </a:t>
            </a:r>
            <a:endParaRPr lang="pl-P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0532" y="1628800"/>
            <a:ext cx="8658962" cy="1752600"/>
          </a:xfrm>
        </p:spPr>
        <p:txBody>
          <a:bodyPr>
            <a:normAutofit/>
          </a:bodyPr>
          <a:lstStyle/>
          <a:p>
            <a:pPr algn="r"/>
            <a:r>
              <a:rPr lang="uk-UA" altLang="pl-PL" sz="20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Борис Мартеля, Асоціація “</a:t>
            </a:r>
            <a:r>
              <a:rPr lang="pl-PL" altLang="pl-PL" sz="20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Topografie</a:t>
            </a:r>
            <a:r>
              <a:rPr lang="uk-UA" altLang="pl-PL" sz="20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pl-PL" altLang="pl-PL" sz="20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altLang="pl-PL" sz="20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м.Лодзь</a:t>
            </a:r>
            <a:r>
              <a:rPr lang="pl-PL" altLang="pl-PL" sz="20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borys.martela@gmail.com</a:t>
            </a:r>
          </a:p>
          <a:p>
            <a:pPr algn="r" fontAlgn="auto">
              <a:spcAft>
                <a:spcPts val="0"/>
              </a:spcAft>
            </a:pPr>
            <a:r>
              <a:rPr lang="uk-UA" altLang="pl-PL" sz="2000" b="1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Юстина Півко, Центр суспільних комунікацій” (Варшава)</a:t>
            </a:r>
            <a:endParaRPr lang="pl-PL" altLang="pl-PL" sz="2000" b="1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jpiwko@um.warszawa.pl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Borys\Documents\!!!!!!!PRACA\!!ORGANIZACJA\!SZKOŁA LIDERÓW\2015 BO_UKR\PPT\IDENTYFIKACJA WIZUALNA\PAU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2" y="3693713"/>
            <a:ext cx="1333664" cy="125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7" y="5157192"/>
            <a:ext cx="8055181" cy="12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ys\Documents\!!!!!!!PRACA\!!ORGANIZACJA\!SZKOŁA LIDERÓW\2015 BO_UKR\PPT\IDENTYFIKACJA WIZUALNA\logo tł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27" y="3717033"/>
            <a:ext cx="1092121" cy="12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156540" y="4869161"/>
            <a:ext cx="100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l-P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PARTNER</a:t>
            </a:r>
            <a:endParaRPr lang="pl-PL" sz="10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584515" y="315708"/>
            <a:ext cx="8915400" cy="635000"/>
          </a:xfrm>
        </p:spPr>
        <p:txBody>
          <a:bodyPr/>
          <a:lstStyle/>
          <a:p>
            <a:pPr algn="l" eaLnBrk="1" hangingPunct="1"/>
            <a:r>
              <a:rPr lang="uk-UA" altLang="pl-PL" sz="3200" dirty="0" smtClean="0">
                <a:solidFill>
                  <a:srgbClr val="17375E"/>
                </a:solidFill>
                <a:latin typeface="Arial Black" pitchFamily="34" charset="0"/>
              </a:rPr>
              <a:t>Аспекти оцінки </a:t>
            </a:r>
            <a:r>
              <a:rPr lang="uk-UA" altLang="pl-PL" sz="3200" dirty="0" err="1" smtClean="0">
                <a:solidFill>
                  <a:srgbClr val="17375E"/>
                </a:solidFill>
                <a:latin typeface="Arial Black" pitchFamily="34" charset="0"/>
              </a:rPr>
              <a:t>ПБ</a:t>
            </a:r>
            <a:r>
              <a:rPr lang="uk-UA" altLang="pl-PL" sz="3200" dirty="0" smtClean="0">
                <a:solidFill>
                  <a:srgbClr val="17375E"/>
                </a:solidFill>
                <a:latin typeface="Arial Black" pitchFamily="34" charset="0"/>
              </a:rPr>
              <a:t> </a:t>
            </a:r>
            <a:endParaRPr lang="pl-PL" altLang="pl-PL" sz="3200" dirty="0" smtClean="0">
              <a:solidFill>
                <a:srgbClr val="17375E"/>
              </a:solidFill>
              <a:latin typeface="Arial Black" pitchFamily="34" charset="0"/>
            </a:endParaRPr>
          </a:p>
        </p:txBody>
      </p:sp>
      <p:sp>
        <p:nvSpPr>
          <p:cNvPr id="114691" name="Symbol zastępczy zawartości 2"/>
          <p:cNvSpPr>
            <a:spLocks noGrp="1"/>
          </p:cNvSpPr>
          <p:nvPr>
            <p:ph idx="1"/>
          </p:nvPr>
        </p:nvSpPr>
        <p:spPr>
          <a:xfrm>
            <a:off x="195012" y="950709"/>
            <a:ext cx="9438585" cy="4999243"/>
          </a:xfrm>
        </p:spPr>
        <p:txBody>
          <a:bodyPr/>
          <a:lstStyle/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Процедура, а саме характер процедури, її суть, є обов‘язковими до виконання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(не лише консультації та слухання) </a:t>
            </a: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Циклічний характер процесу та його протяжність у часі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Роздуми над процесом і належна підготовка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Інформаційна кампанія та освітні заходи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Простір для дебатів та обговорення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лише плебісцит!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Відкритість та прозорість правил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 безпосереднього прийняття рішення – голосування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Реалізація обраних проектів – моніторинг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Інституційна відповідальність органів влади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Вміння вносити корективи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здійснювати масштабування – оцінювання </a:t>
            </a:r>
            <a:endParaRPr lang="pl-PL" altLang="pl-PL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84" y="6108700"/>
            <a:ext cx="4913444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upa 9"/>
          <p:cNvGrpSpPr>
            <a:grpSpLocks/>
          </p:cNvGrpSpPr>
          <p:nvPr/>
        </p:nvGrpSpPr>
        <p:grpSpPr bwMode="auto">
          <a:xfrm>
            <a:off x="7886965" y="1"/>
            <a:ext cx="1896931" cy="1196975"/>
            <a:chOff x="7280841" y="0"/>
            <a:chExt cx="1750869" cy="1196752"/>
          </a:xfrm>
        </p:grpSpPr>
        <p:pic>
          <p:nvPicPr>
            <p:cNvPr id="12294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pole tekstowe 12"/>
            <p:cNvSpPr txBox="1">
              <a:spLocks noChangeArrowheads="1"/>
            </p:cNvSpPr>
            <p:nvPr/>
          </p:nvSpPr>
          <p:spPr bwMode="auto">
            <a:xfrm>
              <a:off x="8100392" y="950531"/>
              <a:ext cx="9313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2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75000"/>
              </a:schemeClr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052" y="2636912"/>
            <a:ext cx="7137243" cy="1800200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цінювання </a:t>
            </a:r>
            <a:endParaRPr lang="pl-PL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6786754" cy="765607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питання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66" y="6239501"/>
            <a:ext cx="4056451" cy="6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383890" y="1916832"/>
            <a:ext cx="9060211" cy="4767896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423313" y="1515648"/>
            <a:ext cx="9361040" cy="504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заходи та дії були успішними</a:t>
            </a: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визначені цілі було досягнуто</a:t>
            </a: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процес відбувався згідно з планом?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яких змін призвів </a:t>
            </a:r>
            <a:r>
              <a:rPr lang="uk-UA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партиципаторний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бюджет?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Char char="•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6786754" cy="765607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Схема планування процесу оцінювання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66" y="6239501"/>
            <a:ext cx="4056451" cy="6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383890" y="1916832"/>
            <a:ext cx="9060211" cy="4767896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640220" y="1707462"/>
            <a:ext cx="8469543" cy="453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prstClr val="white">
                  <a:lumMod val="50000"/>
                </a:prstClr>
              </a:buClr>
              <a:buSzPct val="120000"/>
              <a:buFont typeface="+mj-lt"/>
              <a:buAutoNum type="arabicPeriod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Взяття до уваги цілей </a:t>
            </a:r>
            <a:r>
              <a:rPr lang="uk-UA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партиципаторного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бюджету, а також його впливу на місцеву громаду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prstClr val="white">
                  <a:lumMod val="50000"/>
                </a:prstClr>
              </a:buClr>
              <a:buSzPct val="120000"/>
              <a:buFont typeface="+mj-lt"/>
              <a:buAutoNum type="arabicPeriod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питань, відповіді на які переслідує процес оцінювання, а також основних показників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prstClr val="white">
                  <a:lumMod val="50000"/>
                </a:prstClr>
              </a:buClr>
              <a:buSzPct val="120000"/>
              <a:buFont typeface="+mj-lt"/>
              <a:buAutoNum type="arabicPeriod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методів накопичення інформації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prstClr val="white">
                  <a:lumMod val="50000"/>
                </a:prstClr>
              </a:buClr>
              <a:buSzPct val="120000"/>
              <a:buFont typeface="+mj-lt"/>
              <a:buAutoNum type="arabicPeriod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графіку робіт і бюджету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prstClr val="white">
                  <a:lumMod val="50000"/>
                </a:prstClr>
              </a:buClr>
              <a:buSzPct val="120000"/>
              <a:buFont typeface="+mj-lt"/>
              <a:buAutoNum type="arabicPeriod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 оцінювання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prstClr val="white">
                  <a:lumMod val="50000"/>
                </a:prstClr>
              </a:buClr>
              <a:buSzPct val="120000"/>
              <a:buFont typeface="+mj-lt"/>
              <a:buAutoNum type="arabicPeriod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Підведення підсумків оцінювання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Char char="•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6786754" cy="765607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Критерії оцінювання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66" y="6239501"/>
            <a:ext cx="4056451" cy="6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383890" y="1916832"/>
            <a:ext cx="9060211" cy="4767896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662523" y="1340769"/>
            <a:ext cx="6713930" cy="504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prstClr val="white">
                  <a:lumMod val="50000"/>
                </a:prstClr>
              </a:buClr>
              <a:buSzPct val="160000"/>
              <a:buFont typeface="+mj-lt"/>
              <a:buAutoNum type="arabicPeriod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Критерії оцінювання заходів та дій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відповідність стандартам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іткість та точність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prstClr val="white">
                  <a:lumMod val="50000"/>
                </a:prstClr>
              </a:buClr>
              <a:buSzPct val="160000"/>
              <a:buFont typeface="+mj-lt"/>
              <a:buAutoNum type="arabicPeriod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Критерії, що пов‘язані з результатами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ефективність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продуктивність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prstClr val="white">
                  <a:lumMod val="50000"/>
                </a:prstClr>
              </a:buClr>
              <a:buSzPct val="160000"/>
              <a:buFont typeface="+mj-lt"/>
              <a:buAutoNum type="arabicPeriod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Критерії, що пов‘язані з впливом: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громаду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 якість процесу управління</a:t>
            </a: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Char char="•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515" y="308034"/>
            <a:ext cx="6786754" cy="765607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Учасники процесу оцінювання</a:t>
            </a:r>
            <a:endParaRPr lang="pl-PL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66" y="6239501"/>
            <a:ext cx="4056451" cy="6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7887578" y="0"/>
            <a:ext cx="1896775" cy="1196752"/>
            <a:chOff x="7280841" y="0"/>
            <a:chExt cx="1750869" cy="1196752"/>
          </a:xfrm>
        </p:grpSpPr>
        <p:pic>
          <p:nvPicPr>
            <p:cNvPr id="11" name="Picture 2" descr="C:\Users\Borys\Documents\!!!!!!!PRACA\!!ORGANIZACJA\!SZKOŁA LIDERÓW\2015 BO_UKR\PPT\IDENTYFIKACJA WIZUALNA\PAUC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841" y="0"/>
              <a:ext cx="931841" cy="95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Borys\Documents\!!!!!!!PRACA\!!ORGANIZACJA\!SZKOŁA LIDERÓW\2015 BO_UKR\PPT\IDENTYFIKACJA WIZUALNA\logo tł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07" y="100541"/>
              <a:ext cx="708681" cy="84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8100392" y="950531"/>
              <a:ext cx="931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pl-PL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383890" y="1916832"/>
            <a:ext cx="9060211" cy="4767896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194471" y="1412777"/>
            <a:ext cx="8904347" cy="504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 проектів</a:t>
            </a: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учасники голосування</a:t>
            </a: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дискусій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Держслужбовці</a:t>
            </a: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координатори</a:t>
            </a: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особи, які здійснюють перевірку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Керівний склад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мешканці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Члени груп/Ради 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Місцеві активісти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Модератори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Wingdings" panose="05000000000000000000" pitchFamily="2" charset="2"/>
              <a:buChar char="§"/>
            </a:pPr>
            <a:r>
              <a:rPr lang="uk-UA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Представники ЗМІ</a:t>
            </a:r>
            <a:endParaRPr lang="pl-PL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Char char="•"/>
            </a:pPr>
            <a:endParaRPr lang="pl-PL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prstClr val="white">
                  <a:lumMod val="50000"/>
                </a:prstClr>
              </a:buClr>
              <a:buSzPct val="160000"/>
              <a:buFont typeface="Arial" pitchFamily="34" charset="0"/>
              <a:buChar char="•"/>
            </a:pPr>
            <a:endParaRPr lang="pl-PL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1094</Words>
  <Application>Microsoft Office PowerPoint</Application>
  <PresentationFormat>Лист A4 (210x297 мм)</PresentationFormat>
  <Paragraphs>159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Motyw pakietu Office</vt:lpstr>
      <vt:lpstr>6_Motyw pakietu Office</vt:lpstr>
      <vt:lpstr>7_Motyw pakietu Office</vt:lpstr>
      <vt:lpstr>13_Motyw pakietu Office</vt:lpstr>
      <vt:lpstr>Оцінювання партиципаторного бюджету </vt:lpstr>
      <vt:lpstr>Оцінювання ПБ </vt:lpstr>
      <vt:lpstr>Навіщо нам оцінювання?</vt:lpstr>
      <vt:lpstr>Аспекти оцінки ПБ </vt:lpstr>
      <vt:lpstr>Оцінювання </vt:lpstr>
      <vt:lpstr>3 питання</vt:lpstr>
      <vt:lpstr>Схема планування процесу оцінювання</vt:lpstr>
      <vt:lpstr>Критерії оцінювання</vt:lpstr>
      <vt:lpstr>Учасники процесу оцінювання</vt:lpstr>
      <vt:lpstr>Оцінювання</vt:lpstr>
      <vt:lpstr>Процес оцінювання в Варшаві </vt:lpstr>
      <vt:lpstr>Оцінювання вихідні положення</vt:lpstr>
      <vt:lpstr>Цілі</vt:lpstr>
      <vt:lpstr>Дослідницькі питання II рік</vt:lpstr>
      <vt:lpstr>Дослідницькі питання  II рік</vt:lpstr>
      <vt:lpstr>Методи  Відкриті зустрічі</vt:lpstr>
      <vt:lpstr>Методи  Aнкетування</vt:lpstr>
      <vt:lpstr>Методи  Внутрішні семінари</vt:lpstr>
      <vt:lpstr>Семінари для Ради з питань партиципаторного бюджету </vt:lpstr>
      <vt:lpstr>Методи   Спостереження-участь  звіти від модераторів </vt:lpstr>
      <vt:lpstr>Методи   Зустрічі з працівниками міськради</vt:lpstr>
      <vt:lpstr>Методи Дослідження інформаційної  кампанії з репрезентативною групою</vt:lpstr>
      <vt:lpstr>Методи Aналіз даних </vt:lpstr>
      <vt:lpstr>Методи Поглиблені групові інтерв‘ю </vt:lpstr>
      <vt:lpstr>Методи Зовнішні (відкриті) семінари</vt:lpstr>
      <vt:lpstr>Показники</vt:lpstr>
      <vt:lpstr>Показники</vt:lpstr>
      <vt:lpstr>Що ж після оцінювання?</vt:lpstr>
      <vt:lpstr>Висновки </vt:lpstr>
      <vt:lpstr>Висновки</vt:lpstr>
      <vt:lpstr>Презентация PowerPoint</vt:lpstr>
      <vt:lpstr>Дякуємо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OBYWATELSKI</dc:title>
  <dc:creator>Borys</dc:creator>
  <cp:lastModifiedBy>pauci</cp:lastModifiedBy>
  <cp:revision>520</cp:revision>
  <dcterms:created xsi:type="dcterms:W3CDTF">2015-03-20T09:54:29Z</dcterms:created>
  <dcterms:modified xsi:type="dcterms:W3CDTF">2015-11-24T08:24:25Z</dcterms:modified>
</cp:coreProperties>
</file>