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73" r:id="rId3"/>
    <p:sldId id="289" r:id="rId4"/>
    <p:sldId id="293" r:id="rId5"/>
    <p:sldId id="314" r:id="rId6"/>
    <p:sldId id="315" r:id="rId7"/>
    <p:sldId id="316" r:id="rId8"/>
    <p:sldId id="301" r:id="rId9"/>
    <p:sldId id="317" r:id="rId10"/>
    <p:sldId id="323" r:id="rId11"/>
    <p:sldId id="324" r:id="rId12"/>
    <p:sldId id="325" r:id="rId13"/>
    <p:sldId id="326" r:id="rId14"/>
    <p:sldId id="318" r:id="rId15"/>
    <p:sldId id="335" r:id="rId16"/>
    <p:sldId id="336" r:id="rId17"/>
    <p:sldId id="350" r:id="rId18"/>
    <p:sldId id="351" r:id="rId19"/>
    <p:sldId id="353" r:id="rId20"/>
    <p:sldId id="352" r:id="rId21"/>
    <p:sldId id="320" r:id="rId22"/>
    <p:sldId id="321" r:id="rId23"/>
    <p:sldId id="327" r:id="rId24"/>
    <p:sldId id="328" r:id="rId25"/>
    <p:sldId id="322" r:id="rId26"/>
    <p:sldId id="329" r:id="rId27"/>
    <p:sldId id="348" r:id="rId28"/>
    <p:sldId id="347" r:id="rId29"/>
    <p:sldId id="349" r:id="rId30"/>
    <p:sldId id="346" r:id="rId31"/>
    <p:sldId id="330" r:id="rId32"/>
    <p:sldId id="332" r:id="rId33"/>
    <p:sldId id="333" r:id="rId34"/>
    <p:sldId id="344" r:id="rId35"/>
    <p:sldId id="345" r:id="rId36"/>
    <p:sldId id="331" r:id="rId37"/>
    <p:sldId id="339" r:id="rId38"/>
    <p:sldId id="310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7BEA3E"/>
    <a:srgbClr val="0033CC"/>
    <a:srgbClr val="FF9933"/>
    <a:srgbClr val="CC9900"/>
    <a:srgbClr val="FF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731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50FA-325F-46EC-9DFC-7B9A920B60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60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A6044-ECF2-4768-A1E3-9BC8D74764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893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C7E09-A0B2-46F9-A8CE-3DC754048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395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B7099-78FE-48D2-A111-89097F504D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29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7504A-7C0A-4211-9D8D-DE9DE349A1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36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CD6E8-E9CA-4E77-AF8B-F11A2D91B1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490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B00B6-2441-4E9A-9B0F-64A5720710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224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84EA-C1BC-46A6-A6CF-F046034AE7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658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9AD-9843-4F4A-AD72-FDAE98997F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936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4E9E3-0DA9-4B82-8D1A-3DF0D1A37C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12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8BC1-B5C8-40E4-B15E-B335FE75F2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14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6A4D67E-51D0-4CD6-965F-85CCF48478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hernigiv-rada.gov.ua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.png"/><Relationship Id="rId10" Type="http://schemas.openxmlformats.org/officeDocument/2006/relationships/image" Target="http://www.e-solidarityfund.pl/download/pkwd/loga,_grafiki/Loga_donorow_PKWD.jpg" TargetMode="External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53.bin"/><Relationship Id="rId2" Type="http://schemas.openxmlformats.org/officeDocument/2006/relationships/vmlDrawing" Target="../drawings/vmlDrawing2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6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6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0.bin"/><Relationship Id="rId9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8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8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567738" cy="2303462"/>
          </a:xfrm>
        </p:spPr>
        <p:txBody>
          <a:bodyPr/>
          <a:lstStyle/>
          <a:p>
            <a:r>
              <a:rPr lang="uk-UA" sz="4000" b="1" i="1" dirty="0">
                <a:solidFill>
                  <a:srgbClr val="0033CC"/>
                </a:solidFill>
              </a:rPr>
              <a:t>Громадський бюджет (</a:t>
            </a:r>
            <a:r>
              <a:rPr lang="uk-UA" sz="4000" b="1" i="1" dirty="0" err="1">
                <a:solidFill>
                  <a:srgbClr val="0033CC"/>
                </a:solidFill>
              </a:rPr>
              <a:t>бюджет</a:t>
            </a:r>
            <a:r>
              <a:rPr lang="uk-UA" sz="4000" b="1" i="1" dirty="0">
                <a:solidFill>
                  <a:srgbClr val="0033CC"/>
                </a:solidFill>
              </a:rPr>
              <a:t> участі) у місті Чернігові: </a:t>
            </a:r>
            <a:br>
              <a:rPr lang="uk-UA" sz="4000" b="1" i="1" dirty="0">
                <a:solidFill>
                  <a:srgbClr val="0033CC"/>
                </a:solidFill>
              </a:rPr>
            </a:br>
            <a:r>
              <a:rPr lang="uk-UA" sz="4000" b="1" i="1" dirty="0">
                <a:solidFill>
                  <a:srgbClr val="0033CC"/>
                </a:solidFill>
              </a:rPr>
              <a:t>досвід впровадження і перші результати</a:t>
            </a:r>
            <a:r>
              <a:rPr lang="ru-RU" sz="4000" dirty="0"/>
              <a:t>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013325"/>
            <a:ext cx="9144000" cy="1844675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uk-UA" sz="500" dirty="0"/>
          </a:p>
          <a:p>
            <a:pPr algn="r">
              <a:lnSpc>
                <a:spcPct val="80000"/>
              </a:lnSpc>
            </a:pPr>
            <a:endParaRPr lang="uk-UA" sz="500" dirty="0"/>
          </a:p>
          <a:p>
            <a:pPr algn="r">
              <a:lnSpc>
                <a:spcPct val="80000"/>
              </a:lnSpc>
            </a:pPr>
            <a:r>
              <a:rPr lang="uk-UA" sz="2400" b="1" i="1" dirty="0">
                <a:solidFill>
                  <a:srgbClr val="CCCC00"/>
                </a:solidFill>
              </a:rPr>
              <a:t>    </a:t>
            </a:r>
          </a:p>
          <a:p>
            <a:pPr algn="r">
              <a:lnSpc>
                <a:spcPct val="80000"/>
              </a:lnSpc>
            </a:pPr>
            <a:endParaRPr lang="uk-UA" sz="1800" b="1" i="1" dirty="0">
              <a:solidFill>
                <a:srgbClr val="CCCC00"/>
              </a:solidFill>
            </a:endParaRPr>
          </a:p>
          <a:p>
            <a:pPr algn="r">
              <a:lnSpc>
                <a:spcPct val="80000"/>
              </a:lnSpc>
            </a:pPr>
            <a:endParaRPr lang="uk-UA" sz="1800" b="1" i="1" dirty="0">
              <a:solidFill>
                <a:srgbClr val="CCCC00"/>
              </a:solidFill>
            </a:endParaRPr>
          </a:p>
          <a:p>
            <a:pPr algn="r">
              <a:lnSpc>
                <a:spcPct val="80000"/>
              </a:lnSpc>
            </a:pPr>
            <a:endParaRPr lang="uk-UA" sz="2000" b="1" i="1" dirty="0">
              <a:solidFill>
                <a:srgbClr val="CCCC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uk-UA" sz="2000" b="1" i="1" dirty="0"/>
              <a:t>Чернігів, 27 листопада 2015 року</a:t>
            </a:r>
            <a:endParaRPr lang="ru-RU" sz="2000" b="1" i="1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85" name="Picture 37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6237288"/>
            <a:ext cx="4897438" cy="714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2" name="Picture 44" descr="10943036_859946217460428_1358281603308264796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37063"/>
            <a:ext cx="3708400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986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5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81300"/>
            <a:ext cx="4895850" cy="1752600"/>
          </a:xfrm>
        </p:spPr>
        <p:txBody>
          <a:bodyPr/>
          <a:lstStyle/>
          <a:p>
            <a:r>
              <a:rPr lang="uk-UA" sz="6600" b="1">
                <a:solidFill>
                  <a:srgbClr val="FF0000"/>
                </a:solidFill>
                <a:latin typeface="Times New Roman" pitchFamily="18" charset="0"/>
              </a:rPr>
              <a:t>4,8 млн грн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</a:rPr>
              <a:t>1% власних доходів бюджету міста Чернігова</a:t>
            </a:r>
            <a:endParaRPr lang="ru-RU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49864" name="Picture 8" descr="malysh-i-karlson_cake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0884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2590800" cy="1470025"/>
          </a:xfrm>
        </p:spPr>
        <p:txBody>
          <a:bodyPr/>
          <a:lstStyle/>
          <a:p>
            <a:r>
              <a:rPr lang="uk-UA" sz="4000">
                <a:solidFill>
                  <a:srgbClr val="FF0000"/>
                </a:solidFill>
              </a:rPr>
              <a:t>50 % капітальні видатки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2508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65625"/>
            <a:ext cx="3025775" cy="1273175"/>
          </a:xfrm>
        </p:spPr>
        <p:txBody>
          <a:bodyPr/>
          <a:lstStyle/>
          <a:p>
            <a:r>
              <a:rPr lang="uk-UA">
                <a:solidFill>
                  <a:srgbClr val="FF9933"/>
                </a:solidFill>
              </a:rPr>
              <a:t>1 проект до 1,2 млн грн</a:t>
            </a:r>
            <a:endParaRPr lang="ru-RU">
              <a:solidFill>
                <a:srgbClr val="FF9933"/>
              </a:solidFill>
            </a:endParaRPr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5294313" y="4508500"/>
            <a:ext cx="3022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uk-UA" sz="3200">
                <a:solidFill>
                  <a:srgbClr val="3399FF"/>
                </a:solidFill>
              </a:rPr>
              <a:t>1 проект до 360 тис. грн</a:t>
            </a:r>
            <a:endParaRPr lang="ru-RU" sz="3200">
              <a:solidFill>
                <a:srgbClr val="3399FF"/>
              </a:solidFill>
            </a:endParaRPr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5580063" y="2349500"/>
            <a:ext cx="2590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000">
                <a:solidFill>
                  <a:srgbClr val="0066FF"/>
                </a:solidFill>
              </a:rPr>
              <a:t>50 % поточні видатки</a:t>
            </a:r>
            <a:endParaRPr lang="ru-RU" sz="400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190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4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5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8" y="1628775"/>
            <a:ext cx="9072562" cy="1470025"/>
          </a:xfrm>
        </p:spPr>
        <p:txBody>
          <a:bodyPr/>
          <a:lstStyle/>
          <a:p>
            <a:r>
              <a:rPr lang="uk-UA" sz="6600" b="1" i="1">
                <a:solidFill>
                  <a:srgbClr val="FF3300"/>
                </a:solidFill>
                <a:latin typeface="Times New Roman" pitchFamily="18" charset="0"/>
              </a:rPr>
              <a:t>Мій проект – </a:t>
            </a:r>
            <a:br>
              <a:rPr lang="uk-UA" sz="6600" b="1" i="1">
                <a:solidFill>
                  <a:srgbClr val="FF3300"/>
                </a:solidFill>
                <a:latin typeface="Times New Roman" pitchFamily="18" charset="0"/>
              </a:rPr>
            </a:br>
            <a:r>
              <a:rPr lang="uk-UA" sz="6600" b="1" i="1">
                <a:solidFill>
                  <a:srgbClr val="FF3300"/>
                </a:solidFill>
                <a:latin typeface="Times New Roman" pitchFamily="18" charset="0"/>
              </a:rPr>
              <a:t>моя допомога місту</a:t>
            </a:r>
            <a:endParaRPr lang="ru-RU" sz="66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19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2413" y="3886200"/>
            <a:ext cx="8496300" cy="1752600"/>
          </a:xfrm>
        </p:spPr>
        <p:txBody>
          <a:bodyPr/>
          <a:lstStyle/>
          <a:p>
            <a:r>
              <a:rPr lang="uk-UA" b="1">
                <a:solidFill>
                  <a:srgbClr val="0066FF"/>
                </a:solidFill>
                <a:latin typeface="Times New Roman" pitchFamily="18" charset="0"/>
              </a:rPr>
              <a:t>1 громадянин + 15 осіб підтримки = 1 проект</a:t>
            </a:r>
          </a:p>
          <a:p>
            <a:endParaRPr lang="ru-RU" b="1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2519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294163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293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/>
              <a:t>На офіційному сайті Чернігівської міської ради</a:t>
            </a:r>
            <a:br>
              <a:rPr lang="uk-UA" sz="4000"/>
            </a:br>
            <a:endParaRPr lang="ru-RU" sz="4000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13100"/>
            <a:ext cx="8280400" cy="1295400"/>
          </a:xfrm>
        </p:spPr>
        <p:txBody>
          <a:bodyPr/>
          <a:lstStyle/>
          <a:p>
            <a:r>
              <a:rPr lang="en-US">
                <a:hlinkClick r:id="rId7"/>
              </a:rPr>
              <a:t>www.</a:t>
            </a:r>
            <a:r>
              <a:rPr lang="ru-RU">
                <a:hlinkClick r:id="rId7"/>
              </a:rPr>
              <a:t>chernigiv-rada.gov.ua</a:t>
            </a:r>
            <a:endParaRPr lang="ru-RU"/>
          </a:p>
          <a:p>
            <a:r>
              <a:rPr lang="uk-UA"/>
              <a:t>створено рубрику “Громадський бюджету”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474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539750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400">
                <a:solidFill>
                  <a:srgbClr val="0033CC"/>
                </a:solidFill>
              </a:rPr>
              <a:t>Часові рамки у 2015 році: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457200" y="3068638"/>
            <a:ext cx="82296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Прийом проектів – 1-15 вересня</a:t>
            </a:r>
          </a:p>
          <a:p>
            <a:pPr algn="ctr" eaLnBrk="1" hangingPunct="1">
              <a:spcBef>
                <a:spcPct val="20000"/>
              </a:spcBef>
            </a:pPr>
            <a:endParaRPr lang="uk-UA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Аналіз проектів – 16 вересня – 4 жовтня</a:t>
            </a:r>
          </a:p>
          <a:p>
            <a:pPr algn="ctr" eaLnBrk="1" hangingPunct="1">
              <a:spcBef>
                <a:spcPct val="20000"/>
              </a:spcBef>
            </a:pPr>
            <a:endParaRPr lang="uk-UA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Голосування – 5 – 19 жовтня</a:t>
            </a:r>
            <a:endParaRPr lang="ru-RU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214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5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6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395288" y="1557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400">
                <a:solidFill>
                  <a:srgbClr val="0033CC"/>
                </a:solidFill>
              </a:rPr>
              <a:t>Інформаційна кампанія: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468313" y="27082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Рубрика на офіційному веб-порталі Чернігівської міської ради;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Публікації у газетах “Чернігівські відомості”, “7 дней”;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Ефір на радіо “Сівер-Центр”;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Ефір на ЧОДТРК та ТРА “Новий Чернігів”;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sz="3200">
                <a:solidFill>
                  <a:schemeClr val="accent2"/>
                </a:solidFill>
              </a:rPr>
              <a:t>Інформація у соцмережах та новинних сайтах.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317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63178" name="Picture 10" descr="IMG_91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38296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9" name="Picture 11" descr="IMG_91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349500"/>
            <a:ext cx="3382962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250825" y="1295400"/>
            <a:ext cx="8355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sz="2000" b="1">
                <a:solidFill>
                  <a:srgbClr val="0033CC"/>
                </a:solidFill>
              </a:rPr>
              <a:t>Паралельно зусиллями членів робочої групи у загальноосвітніх та вищих навчальних закладах міста Чернігова і бібліотеках проводилися мастер-класи з написання проектів бюджету участі</a:t>
            </a:r>
            <a:r>
              <a:rPr lang="uk-UA" sz="2000">
                <a:solidFill>
                  <a:srgbClr val="0033CC"/>
                </a:solidFill>
              </a:rPr>
              <a:t> </a:t>
            </a:r>
            <a:r>
              <a:rPr lang="ru-RU" sz="200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853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78538" name="Picture 10" descr="IMG_89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92638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9" name="Picture 11" descr="IMG_90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440113"/>
            <a:ext cx="4556125" cy="3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955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3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4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79562" name="Picture 10" descr="IMG_90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1604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81609" name="Picture 9" descr="IMG_91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276850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0" name="Picture 10" descr="IMG_91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68750"/>
            <a:ext cx="38512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619250" y="404813"/>
            <a:ext cx="57658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  <a:endParaRPr lang="uk-UA" sz="2400" b="1" i="1">
              <a:solidFill>
                <a:schemeClr val="folHlink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0230" name="Picture 6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48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24863" cy="2692400"/>
          </a:xfrm>
          <a:noFill/>
          <a:ln/>
        </p:spPr>
        <p:txBody>
          <a:bodyPr/>
          <a:lstStyle/>
          <a:p>
            <a:r>
              <a:rPr lang="uk-UA" sz="4000"/>
              <a:t>Місто Чернігів разом із Черкасами та Полтавою </a:t>
            </a:r>
            <a:br>
              <a:rPr lang="uk-UA" sz="4000"/>
            </a:br>
            <a:r>
              <a:rPr lang="uk-UA" sz="4000"/>
              <a:t>цього року стали учасниками реалізації проекту </a:t>
            </a:r>
            <a:endParaRPr lang="ru-RU" sz="4000"/>
          </a:p>
        </p:txBody>
      </p:sp>
      <p:sp>
        <p:nvSpPr>
          <p:cNvPr id="180249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21163"/>
            <a:ext cx="7921625" cy="22796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>
                <a:solidFill>
                  <a:srgbClr val="0033CC"/>
                </a:solidFill>
              </a:rPr>
              <a:t>“</a:t>
            </a:r>
            <a:r>
              <a:rPr lang="uk-UA" b="1" i="1">
                <a:solidFill>
                  <a:srgbClr val="0033CC"/>
                </a:solidFill>
              </a:rPr>
              <a:t>Партисипаторний бюджет – можливості для підвищення громадської активності і встановлення належного партнерства із органами влади”</a:t>
            </a:r>
            <a:endParaRPr lang="ru-RU" b="1" i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058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80586" name="Picture 10" descr="IMG_93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2338"/>
            <a:ext cx="91440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7" name="Picture 11" descr="IMG_93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400"/>
            <a:ext cx="4556125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678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6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7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46794" name="Picture 10" descr="12075059_852901121498271_247976320808002232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5" name="Picture 11" descr="IMG_998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914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781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2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3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539750" y="4868863"/>
          <a:ext cx="11620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4" r:id="rId7" imgW="1542857" imgH="1533739" progId="MSPhotoEd.3">
                  <p:embed/>
                </p:oleObj>
              </mc:Choice>
              <mc:Fallback>
                <p:oleObj r:id="rId7" imgW="1542857" imgH="1533739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11620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17" name="Picture 9" descr="http://www.e-solidarityfund.pl/download/pkwd/loga,_grafiki/Loga_donorow_PKWD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41888"/>
            <a:ext cx="6067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-4362450" y="1557338"/>
            <a:ext cx="246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252413" y="1595438"/>
            <a:ext cx="85026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sz="2400">
                <a:solidFill>
                  <a:srgbClr val="0033CC"/>
                </a:solidFill>
                <a:latin typeface="Times New Roman" pitchFamily="18" charset="0"/>
              </a:rPr>
              <a:t>За підтримки Проекту Фундації польсько-української співпраці ПАУСІ «Партиципаторний бюджет – можливості для підвищення громадської активності і встановлення належного партнерства з органами влади» у рамках Польсько-Канадської Програми Підтримки Демократії співфінансованої з програми польської співпраці на користь розвитку Міністерства закордонних справ РП та канадського Міністерства закордонних справ, торгівлі та розвитку (DFATD)</a:t>
            </a:r>
            <a:endParaRPr lang="ru-RU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-4387850" y="4946650"/>
            <a:ext cx="246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395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5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6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468313" y="1849438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sz="3400">
                <a:solidFill>
                  <a:srgbClr val="0033CC"/>
                </a:solidFill>
              </a:rPr>
              <a:t>Розроблено логотип проекту: </a:t>
            </a:r>
            <a:r>
              <a:rPr lang="ru-RU"/>
              <a:t> </a:t>
            </a:r>
          </a:p>
        </p:txBody>
      </p:sp>
      <p:pic>
        <p:nvPicPr>
          <p:cNvPr id="253964" name="Picture 12" descr="10943036_859946217460428_1358281603308264796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7092950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498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468313" y="1441450"/>
            <a:ext cx="8353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sz="3400">
                <a:solidFill>
                  <a:srgbClr val="0033CC"/>
                </a:solidFill>
              </a:rPr>
              <a:t>Розроблені та надруковані листівки та єврофлаєра, банер </a:t>
            </a:r>
            <a:r>
              <a:rPr lang="ru-RU"/>
              <a:t> </a:t>
            </a:r>
          </a:p>
        </p:txBody>
      </p:sp>
      <p:pic>
        <p:nvPicPr>
          <p:cNvPr id="254987" name="Picture 11" descr="12096558_859946234127093_7426578157022533972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3"/>
            <a:ext cx="305911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9" name="Picture 13" descr="12112184_859946254127091_8607554225156418147_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38413"/>
            <a:ext cx="417988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883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2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539750" y="2352675"/>
            <a:ext cx="83550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sz="3400">
                <a:solidFill>
                  <a:srgbClr val="0033CC"/>
                </a:solidFill>
              </a:rPr>
              <a:t>Виготовлено ролики для інформаційної кампанії та процесу голосування, розміщені оголошення в ефірі радіостанцій 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04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4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0" name="Точечный рисунок" r:id="rId5" imgW="1409897" imgH="1666667" progId="Paint.Picture">
                  <p:embed/>
                </p:oleObj>
              </mc:Choice>
              <mc:Fallback>
                <p:oleObj name="Точечный рисунок" r:id="rId5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6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1" name="Точечный рисунок" r:id="rId7" imgW="1409897" imgH="1666667" progId="Paint.Picture">
                  <p:embed/>
                </p:oleObj>
              </mc:Choice>
              <mc:Fallback>
                <p:oleObj name="Точечный рисунок" r:id="rId7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0" y="1590675"/>
            <a:ext cx="91440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sz="3400" i="1">
                <a:solidFill>
                  <a:srgbClr val="0033CC"/>
                </a:solidFill>
              </a:rPr>
              <a:t>У результаті до уповноваженого робочого органу (відділу зв'язків з громадськістю міської ради) подано 73 проекти, які були перевірені відповідними структурними підрозділами міської ради та винесені на розгляд робочої групи.</a:t>
            </a:r>
          </a:p>
          <a:p>
            <a:pPr algn="ctr" eaLnBrk="1" hangingPunct="1"/>
            <a:r>
              <a:rPr lang="uk-UA" sz="3400" b="1">
                <a:solidFill>
                  <a:srgbClr val="0033CC"/>
                </a:solidFill>
              </a:rPr>
              <a:t>За рішенням робочої групи до загальноміського голосування </a:t>
            </a:r>
            <a:r>
              <a:rPr lang="ru-RU" sz="3400" b="1">
                <a:solidFill>
                  <a:srgbClr val="0033CC"/>
                </a:solidFill>
              </a:rPr>
              <a:t>у рамках бюджету участі допущено 56 проектів</a:t>
            </a:r>
            <a:r>
              <a:rPr lang="ru-RU" b="1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484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6489" name="Object 9"/>
          <p:cNvGraphicFramePr>
            <a:graphicFrameLocks noChangeAspect="1"/>
          </p:cNvGraphicFramePr>
          <p:nvPr/>
        </p:nvGraphicFramePr>
        <p:xfrm>
          <a:off x="0" y="1268413"/>
          <a:ext cx="8991600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2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8991600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546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6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7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0" y="1358900"/>
          <a:ext cx="91440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8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8900"/>
                        <a:ext cx="91440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750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4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0" y="1052513"/>
          <a:ext cx="914400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144000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661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3195638"/>
          </a:xfrm>
          <a:noFill/>
          <a:ln/>
        </p:spPr>
        <p:txBody>
          <a:bodyPr/>
          <a:lstStyle/>
          <a:p>
            <a:r>
              <a:rPr lang="uk-UA"/>
              <a:t>Громадський бюджет = бюджет участі =</a:t>
            </a:r>
            <a:br>
              <a:rPr lang="uk-UA"/>
            </a:br>
            <a:r>
              <a:rPr lang="uk-UA"/>
              <a:t>партисипаторний бюджет</a:t>
            </a:r>
            <a:endParaRPr lang="ru-RU"/>
          </a:p>
        </p:txBody>
      </p:sp>
      <p:sp>
        <p:nvSpPr>
          <p:cNvPr id="19661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886200"/>
            <a:ext cx="8424862" cy="1752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/>
              <a:t>(participatory budgeting) </a:t>
            </a:r>
            <a:r>
              <a:rPr lang="ru-RU"/>
              <a:t>— це інструмент прямої демократії, за допомогою якого громадяни беруть участь у прийнятті рішень щодо розподілу бюджетних коштів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443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3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4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4441" name="Object 9"/>
          <p:cNvGraphicFramePr>
            <a:graphicFrameLocks noChangeAspect="1"/>
          </p:cNvGraphicFramePr>
          <p:nvPr/>
        </p:nvGraphicFramePr>
        <p:xfrm>
          <a:off x="0" y="1547813"/>
          <a:ext cx="9144000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5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47813"/>
                        <a:ext cx="9144000" cy="531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702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468313" y="12684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400">
                <a:solidFill>
                  <a:srgbClr val="0033CC"/>
                </a:solidFill>
              </a:rPr>
              <a:t>Голосування:</a:t>
            </a:r>
            <a:endParaRPr lang="ru-RU" sz="4400">
              <a:solidFill>
                <a:srgbClr val="0033CC"/>
              </a:solidFill>
            </a:endParaRP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574675" y="2349500"/>
            <a:ext cx="42132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uk-UA" sz="3200">
                <a:solidFill>
                  <a:srgbClr val="0033CC"/>
                </a:solidFill>
              </a:rPr>
              <a:t>16 пунктів для голосування у міських бібліотеках та школах;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uk-UA" sz="3200">
                <a:solidFill>
                  <a:srgbClr val="0033CC"/>
                </a:solidFill>
              </a:rPr>
              <a:t>Волевиявлення за допомогою бюлетенів</a:t>
            </a:r>
            <a:endParaRPr lang="ru-RU" sz="3200">
              <a:solidFill>
                <a:srgbClr val="0033CC"/>
              </a:solidFill>
            </a:endParaRPr>
          </a:p>
        </p:txBody>
      </p:sp>
      <p:pic>
        <p:nvPicPr>
          <p:cNvPr id="257037" name="Picture 13" descr="12108262_10206656322745197_109279171745233935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65363"/>
            <a:ext cx="3243263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907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7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59082" name="Picture 10" descr="11218942_1026829484015000_2896507647849955816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500563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84" name="Picture 12" descr="12115962_528077057356533_420027193680764539_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82975"/>
            <a:ext cx="449897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010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250825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000">
                <a:solidFill>
                  <a:srgbClr val="0033CC"/>
                </a:solidFill>
              </a:rPr>
              <a:t>Підведення підсумків</a:t>
            </a:r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60106" name="Picture 10" descr="12140778_1062324447124683_7076181758550136345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8" name="Picture 12" descr="12190001_1062324443791350_1006138608099157608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73563"/>
            <a:ext cx="3309937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0" name="Picture 14" descr="DSC_069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595813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238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4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5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2393" name="Object 9"/>
          <p:cNvGraphicFramePr>
            <a:graphicFrameLocks noChangeAspect="1"/>
          </p:cNvGraphicFramePr>
          <p:nvPr/>
        </p:nvGraphicFramePr>
        <p:xfrm>
          <a:off x="0" y="1574800"/>
          <a:ext cx="91440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4800"/>
                        <a:ext cx="91440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341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9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0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graphicFrame>
        <p:nvGraphicFramePr>
          <p:cNvPr id="273418" name="Object 10"/>
          <p:cNvGraphicFramePr>
            <a:graphicFrameLocks noChangeAspect="1"/>
          </p:cNvGraphicFramePr>
          <p:nvPr/>
        </p:nvGraphicFramePr>
        <p:xfrm>
          <a:off x="0" y="1484313"/>
          <a:ext cx="8839200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1" name="Диаграмма" r:id="rId7" imgW="8839200" imgH="6391175" progId="Excel.Chart.8">
                  <p:embed/>
                </p:oleObj>
              </mc:Choice>
              <mc:Fallback>
                <p:oleObj name="Диаграмма" r:id="rId7" imgW="8839200" imgH="6391175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313"/>
                        <a:ext cx="8839200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805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250825" y="10525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395288" y="1196975"/>
            <a:ext cx="8229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3200">
                <a:solidFill>
                  <a:srgbClr val="0033CC"/>
                </a:solidFill>
              </a:rPr>
              <a:t>Проблеми, які виникли в процесі впровадження бюджету участі у Чернігові:</a:t>
            </a:r>
            <a:endParaRPr lang="ru-RU" sz="3200">
              <a:solidFill>
                <a:srgbClr val="0033CC"/>
              </a:solidFill>
            </a:endParaRP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0" y="2349500"/>
            <a:ext cx="914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600">
                <a:solidFill>
                  <a:srgbClr val="FF3300"/>
                </a:solidFill>
              </a:rPr>
              <a:t> стислі терміни</a:t>
            </a:r>
            <a:r>
              <a:rPr lang="uk-UA" sz="2600">
                <a:solidFill>
                  <a:schemeClr val="accent2"/>
                </a:solidFill>
              </a:rPr>
              <a:t> реалізації проекту  першого року;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600">
                <a:solidFill>
                  <a:schemeClr val="accent2"/>
                </a:solidFill>
              </a:rPr>
              <a:t> співпадіння із місцевими виборами: відсутність </a:t>
            </a:r>
            <a:r>
              <a:rPr lang="uk-UA" sz="2600">
                <a:solidFill>
                  <a:srgbClr val="FF3300"/>
                </a:solidFill>
              </a:rPr>
              <a:t>зацікавленості </a:t>
            </a:r>
            <a:r>
              <a:rPr lang="uk-UA" sz="2600">
                <a:solidFill>
                  <a:schemeClr val="accent2"/>
                </a:solidFill>
              </a:rPr>
              <a:t>громадських активістів на фоні виборчих перегонів, неможливість використати </a:t>
            </a:r>
            <a:r>
              <a:rPr lang="uk-UA" sz="2600">
                <a:solidFill>
                  <a:srgbClr val="FF3300"/>
                </a:solidFill>
              </a:rPr>
              <a:t>зовнішню рекламу</a:t>
            </a:r>
            <a:r>
              <a:rPr lang="uk-UA" sz="2600">
                <a:solidFill>
                  <a:schemeClr val="accent2"/>
                </a:solidFill>
              </a:rPr>
              <a:t>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600">
                <a:solidFill>
                  <a:schemeClr val="accent2"/>
                </a:solidFill>
              </a:rPr>
              <a:t> низький рівень </a:t>
            </a:r>
            <a:r>
              <a:rPr lang="uk-UA" sz="2600">
                <a:solidFill>
                  <a:srgbClr val="FF3300"/>
                </a:solidFill>
              </a:rPr>
              <a:t>активності </a:t>
            </a:r>
            <a:r>
              <a:rPr lang="uk-UA" sz="2600">
                <a:solidFill>
                  <a:schemeClr val="accent2"/>
                </a:solidFill>
              </a:rPr>
              <a:t>громадян;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600">
                <a:solidFill>
                  <a:schemeClr val="accent2"/>
                </a:solidFill>
              </a:rPr>
              <a:t> переважання проектів </a:t>
            </a:r>
            <a:r>
              <a:rPr lang="uk-UA" sz="2600">
                <a:solidFill>
                  <a:srgbClr val="FF3300"/>
                </a:solidFill>
              </a:rPr>
              <a:t>“бюджетників</a:t>
            </a:r>
            <a:r>
              <a:rPr lang="uk-UA" sz="2600">
                <a:solidFill>
                  <a:schemeClr val="accent2"/>
                </a:solidFill>
              </a:rPr>
              <a:t>”;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600">
                <a:solidFill>
                  <a:schemeClr val="accent2"/>
                </a:solidFill>
              </a:rPr>
              <a:t> проблеми </a:t>
            </a:r>
            <a:r>
              <a:rPr lang="uk-UA" sz="2600">
                <a:solidFill>
                  <a:srgbClr val="FF3300"/>
                </a:solidFill>
              </a:rPr>
              <a:t>ідентифікації </a:t>
            </a:r>
            <a:r>
              <a:rPr lang="uk-UA" sz="2600">
                <a:solidFill>
                  <a:schemeClr val="accent2"/>
                </a:solidFill>
              </a:rPr>
              <a:t>чернігівців та необхідність </a:t>
            </a:r>
            <a:r>
              <a:rPr lang="uk-UA" sz="2600">
                <a:solidFill>
                  <a:srgbClr val="FF3300"/>
                </a:solidFill>
              </a:rPr>
              <a:t>он-лайн </a:t>
            </a:r>
            <a:r>
              <a:rPr lang="uk-UA" sz="2600">
                <a:solidFill>
                  <a:schemeClr val="accent2"/>
                </a:solidFill>
              </a:rPr>
              <a:t>голосування</a:t>
            </a:r>
            <a:r>
              <a:rPr lang="uk-UA" sz="28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726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8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323850" y="1125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395288" y="1196975"/>
            <a:ext cx="8569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2400" b="1">
                <a:solidFill>
                  <a:schemeClr val="accent2"/>
                </a:solidFill>
              </a:rPr>
              <a:t>Досягнення громадського бюджету в місті Чернігові: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107950" y="2349500"/>
            <a:ext cx="8928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buFont typeface="Wingdings" pitchFamily="2" charset="2"/>
              <a:buNone/>
            </a:pPr>
            <a:r>
              <a:rPr lang="uk-UA" sz="2000">
                <a:solidFill>
                  <a:srgbClr val="0033CC"/>
                </a:solidFill>
              </a:rPr>
              <a:t> - налаштування </a:t>
            </a:r>
            <a:r>
              <a:rPr lang="uk-UA" sz="2000">
                <a:solidFill>
                  <a:srgbClr val="FF3300"/>
                </a:solidFill>
              </a:rPr>
              <a:t>діалогу </a:t>
            </a:r>
            <a:r>
              <a:rPr lang="uk-UA" sz="2000">
                <a:solidFill>
                  <a:srgbClr val="0033CC"/>
                </a:solidFill>
              </a:rPr>
              <a:t>між громадськістю і посадовцями як інструмент демократії для вирішення конфліктів;</a:t>
            </a:r>
            <a:br>
              <a:rPr lang="uk-UA" sz="2000">
                <a:solidFill>
                  <a:srgbClr val="0033CC"/>
                </a:solidFill>
              </a:rPr>
            </a:br>
            <a:r>
              <a:rPr lang="uk-UA" sz="2000">
                <a:solidFill>
                  <a:srgbClr val="0033CC"/>
                </a:solidFill>
              </a:rPr>
              <a:t> - </a:t>
            </a:r>
            <a:r>
              <a:rPr lang="uk-UA" sz="2000">
                <a:solidFill>
                  <a:srgbClr val="FF3300"/>
                </a:solidFill>
              </a:rPr>
              <a:t>визначено</a:t>
            </a:r>
            <a:r>
              <a:rPr lang="uk-UA" sz="2000">
                <a:solidFill>
                  <a:srgbClr val="0033CC"/>
                </a:solidFill>
              </a:rPr>
              <a:t> найбільш актуальні проблеми міста, що хвилюють жителів;</a:t>
            </a:r>
            <a:br>
              <a:rPr lang="uk-UA" sz="2000">
                <a:solidFill>
                  <a:srgbClr val="0033CC"/>
                </a:solidFill>
              </a:rPr>
            </a:br>
            <a:r>
              <a:rPr lang="uk-UA" sz="2000">
                <a:solidFill>
                  <a:srgbClr val="0033CC"/>
                </a:solidFill>
              </a:rPr>
              <a:t> - </a:t>
            </a:r>
            <a:r>
              <a:rPr lang="uk-UA" sz="2000">
                <a:solidFill>
                  <a:srgbClr val="FF3300"/>
                </a:solidFill>
              </a:rPr>
              <a:t>ознайомлено активну</a:t>
            </a:r>
            <a:r>
              <a:rPr lang="uk-UA" sz="2000">
                <a:solidFill>
                  <a:srgbClr val="0033CC"/>
                </a:solidFill>
              </a:rPr>
              <a:t> громадськість із моделлю партиципаторного бюджетування.</a:t>
            </a:r>
            <a:endParaRPr lang="ru-RU" sz="2000">
              <a:solidFill>
                <a:srgbClr val="0033CC"/>
              </a:solidFill>
            </a:endParaRP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39750" y="35734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2400" b="1">
                <a:solidFill>
                  <a:schemeClr val="accent2"/>
                </a:solidFill>
              </a:rPr>
              <a:t>Очікування від впровадження громадського бюджету в місті Чернігові: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179388" y="4508500"/>
            <a:ext cx="8785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33CC"/>
                </a:solidFill>
              </a:rPr>
              <a:t> створити </a:t>
            </a:r>
            <a:r>
              <a:rPr lang="uk-UA">
                <a:solidFill>
                  <a:srgbClr val="FF3300"/>
                </a:solidFill>
              </a:rPr>
              <a:t>ефективний механізм</a:t>
            </a:r>
            <a:r>
              <a:rPr lang="uk-UA">
                <a:solidFill>
                  <a:srgbClr val="0033CC"/>
                </a:solidFill>
              </a:rPr>
              <a:t> взаємодії влади та громадян в бюджетному процесі;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33CC"/>
                </a:solidFill>
              </a:rPr>
              <a:t> </a:t>
            </a:r>
            <a:r>
              <a:rPr lang="uk-UA">
                <a:solidFill>
                  <a:srgbClr val="FF3300"/>
                </a:solidFill>
              </a:rPr>
              <a:t>залучити населення</a:t>
            </a:r>
            <a:r>
              <a:rPr lang="uk-UA">
                <a:solidFill>
                  <a:srgbClr val="0033CC"/>
                </a:solidFill>
              </a:rPr>
              <a:t> до процесу прийняття рішень на місцевому рівні;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33CC"/>
                </a:solidFill>
              </a:rPr>
              <a:t>сформувати </a:t>
            </a:r>
            <a:r>
              <a:rPr lang="uk-UA">
                <a:solidFill>
                  <a:srgbClr val="FF3300"/>
                </a:solidFill>
              </a:rPr>
              <a:t>довіру громадян</a:t>
            </a:r>
            <a:r>
              <a:rPr lang="uk-UA">
                <a:solidFill>
                  <a:srgbClr val="0033CC"/>
                </a:solidFill>
              </a:rPr>
              <a:t> до місцевої влади;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33CC"/>
                </a:solidFill>
              </a:rPr>
              <a:t>вирішити проблеми, які найбільш </a:t>
            </a:r>
            <a:r>
              <a:rPr lang="uk-UA">
                <a:solidFill>
                  <a:srgbClr val="FF3300"/>
                </a:solidFill>
              </a:rPr>
              <a:t>хвилюють </a:t>
            </a:r>
            <a:r>
              <a:rPr lang="uk-UA">
                <a:solidFill>
                  <a:srgbClr val="0033CC"/>
                </a:solidFill>
              </a:rPr>
              <a:t>жителів міста;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33CC"/>
                </a:solidFill>
              </a:rPr>
              <a:t>підвищити рівень </a:t>
            </a:r>
            <a:r>
              <a:rPr lang="uk-UA">
                <a:solidFill>
                  <a:srgbClr val="FF3300"/>
                </a:solidFill>
              </a:rPr>
              <a:t>прозорості</a:t>
            </a:r>
            <a:r>
              <a:rPr lang="uk-UA">
                <a:solidFill>
                  <a:srgbClr val="0033CC"/>
                </a:solidFill>
              </a:rPr>
              <a:t> процесу прийняття рішень шляхом надання жителям можливості безпосереднього впливу на частину міського бюджету </a:t>
            </a: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245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4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4643438" y="5734050"/>
            <a:ext cx="407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0033CC"/>
                </a:solidFill>
              </a:rPr>
              <a:t>Дякую за увагу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395288" y="1773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6000" b="1" i="1">
                <a:solidFill>
                  <a:srgbClr val="006FC0"/>
                </a:solidFill>
                <a:latin typeface="Arial Unicode MS" pitchFamily="34" charset="-128"/>
              </a:rPr>
              <a:t>Бюджет участі – реалізуй свою ідею</a:t>
            </a:r>
            <a:endParaRPr lang="ru-RU" sz="6000" b="1" i="1">
              <a:solidFill>
                <a:srgbClr val="006FC0"/>
              </a:solidFill>
              <a:latin typeface="Arial Unicode MS" pitchFamily="34" charset="-128"/>
            </a:endParaRPr>
          </a:p>
        </p:txBody>
      </p:sp>
      <p:pic>
        <p:nvPicPr>
          <p:cNvPr id="232462" name="Picture 14" descr="12112024_527314554099450_8623446630947465086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0575"/>
            <a:ext cx="43561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804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/>
              <a:t>Участь у прийнятті рішень громадян, що покращує соціальну інтеграцію міської громади.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/>
              <a:t>Новий майданчик для діалогу мешканців і влади.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/>
              <a:t>Досвід проектної роботи.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/>
              <a:t>Вирішення проблем, “до яких не доходять руки”. Учасницьке бюджетування порушує проблеми, які можуть вважатися другорядними або відкладатися з року в рік.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/>
              <a:t>Нові ідеї і нові люди.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000">
                <a:solidFill>
                  <a:srgbClr val="0033CC"/>
                </a:solidFill>
              </a:rPr>
              <a:t>Переваги громадського бюджету:</a:t>
            </a:r>
            <a:endParaRPr lang="ru-RU" sz="4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962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1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2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468313" y="1989138"/>
            <a:ext cx="849630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39626" name="Picture 10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421063"/>
            <a:ext cx="5578475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395288" y="2205038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2400">
                <a:solidFill>
                  <a:srgbClr val="0033CC"/>
                </a:solidFill>
              </a:rPr>
              <a:t>4 березня 2015 року відбулася перша зустріч </a:t>
            </a:r>
            <a:r>
              <a:rPr lang="ru-RU" sz="2400">
                <a:solidFill>
                  <a:srgbClr val="0033CC"/>
                </a:solidFill>
              </a:rPr>
              <a:t>у Чернігівській міській раді з представниками Фундації українсько-польської співпраці ПАУСІ</a:t>
            </a:r>
            <a:r>
              <a:rPr lang="ru-RU" sz="2400">
                <a:solidFill>
                  <a:schemeClr val="tx2"/>
                </a:solidFill>
              </a:rPr>
              <a:t>  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91440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000">
                <a:solidFill>
                  <a:srgbClr val="0033CC"/>
                </a:solidFill>
              </a:rPr>
              <a:t>Як це було:</a:t>
            </a:r>
            <a:endParaRPr lang="ru-RU" sz="4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1668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6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7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pic>
        <p:nvPicPr>
          <p:cNvPr id="241674" name="Picture 10" descr="-50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44900"/>
            <a:ext cx="54737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395288" y="1916113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2800">
                <a:solidFill>
                  <a:srgbClr val="0033CC"/>
                </a:solidFill>
              </a:rPr>
              <a:t>У березні-квітні пройшли презентаційні зустрічі та одноденні семінари у міських радах Черкас, Полтави та Чернігова. Також відбулися триденні навчання для громадських</a:t>
            </a:r>
            <a:r>
              <a:rPr lang="uk-UA" sz="2400">
                <a:solidFill>
                  <a:srgbClr val="0033CC"/>
                </a:solidFill>
              </a:rPr>
              <a:t> активістів цих міст</a:t>
            </a:r>
            <a:r>
              <a:rPr lang="ru-RU" sz="2400">
                <a:solidFill>
                  <a:srgbClr val="0033CC"/>
                </a:solidFill>
              </a:rPr>
              <a:t>  </a:t>
            </a:r>
            <a:r>
              <a:rPr lang="ru-RU" sz="2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2692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0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395288" y="2205038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2600">
                <a:solidFill>
                  <a:srgbClr val="0033CC"/>
                </a:solidFill>
              </a:rPr>
              <a:t>У місті Чернігові розпорядженням міського голови від 30 квітня 2015 року №114-р </a:t>
            </a:r>
            <a:br>
              <a:rPr lang="uk-UA" sz="2600">
                <a:solidFill>
                  <a:srgbClr val="0033CC"/>
                </a:solidFill>
              </a:rPr>
            </a:br>
            <a:r>
              <a:rPr lang="uk-UA" sz="2600">
                <a:solidFill>
                  <a:srgbClr val="0033CC"/>
                </a:solidFill>
              </a:rPr>
              <a:t>була створена робоча група з питань розробки основних положень та принципів громадського (партисипаторного) бюджету в місті Чернігові</a:t>
            </a:r>
            <a:r>
              <a:rPr lang="ru-RU" sz="440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242699" name="Picture 11" descr="7092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06838"/>
            <a:ext cx="4427537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4020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042988" y="10525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4000">
                <a:solidFill>
                  <a:srgbClr val="0033CC"/>
                </a:solidFill>
              </a:rPr>
              <a:t/>
            </a:r>
            <a:br>
              <a:rPr lang="uk-UA" sz="4000">
                <a:solidFill>
                  <a:srgbClr val="0033CC"/>
                </a:solidFill>
              </a:rPr>
            </a:br>
            <a:r>
              <a:rPr lang="uk-UA" sz="2800" b="1">
                <a:solidFill>
                  <a:srgbClr val="0033CC"/>
                </a:solidFill>
              </a:rPr>
              <a:t>13-17 липня 2015 року відбувся навчальний візит представників влади і громадськості до Польщі</a:t>
            </a:r>
            <a:endParaRPr lang="ru-RU" sz="2800" b="1">
              <a:solidFill>
                <a:srgbClr val="0033CC"/>
              </a:solidFill>
            </a:endParaRPr>
          </a:p>
        </p:txBody>
      </p:sp>
      <p:pic>
        <p:nvPicPr>
          <p:cNvPr id="2140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75025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693863" y="260350"/>
            <a:ext cx="5765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3200" b="1">
                <a:solidFill>
                  <a:schemeClr val="folHlink"/>
                </a:solidFill>
              </a:rPr>
              <a:t>Чернігівська міська рада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-36513" y="1125538"/>
            <a:ext cx="9180513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3716" name="Picture 4" descr="&amp;Zcy;&amp;ocy;&amp;bcy;&amp;rcy;&amp;acy;&amp;zhcy;&amp;iecy;&amp;ncy;&amp;ncy;&amp;yacy; “http://www.golovderzhkarantin.kiev.ua/pic/flag.gif” &amp;ncy;&amp;iecy; &amp;mcy;&amp;ocy;&amp;zhcy;&amp;iecy; &amp;bcy;&amp;ucy;&amp;tcy;&amp;icy; &amp;pcy;&amp;ocy;&amp;kcy;&amp;acy;&amp;zcy;&amp;acy;&amp;ncy;&amp;iecy;, &amp;ocy;&amp;scy;&amp;kcy;&amp;iukcy;&amp;lcy;&amp;softcy;&amp;kcy;&amp;icy; &amp;mcy;&amp;iukcy;&amp;scy;&amp;tcy;&amp;icy;&amp;tcy;&amp;softcy; &amp;pcy;&amp;ocy;&amp;mcy;&amp;icy;&amp;lcy;&amp;kcy;&amp;icy;."/>
          <p:cNvPicPr>
            <a:picLocks noChangeAspect="1" noChangeArrowheads="1"/>
          </p:cNvPicPr>
          <p:nvPr/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30163"/>
            <a:ext cx="1619250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179388" y="0"/>
          <a:ext cx="1257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Точечный рисунок" r:id="rId4" imgW="1409897" imgH="1666667" progId="Paint.Picture">
                  <p:embed/>
                </p:oleObj>
              </mc:Choice>
              <mc:Fallback>
                <p:oleObj name="Точечный рисунок" r:id="rId4" imgW="1409897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2573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0" y="0"/>
          <a:ext cx="1484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6" name="Точечный рисунок" r:id="rId6" imgW="1409897" imgH="1666667" progId="Paint.Picture">
                  <p:embed/>
                </p:oleObj>
              </mc:Choice>
              <mc:Fallback>
                <p:oleObj name="Точечный рисунок" r:id="rId6" imgW="1409897" imgH="1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843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323850" y="2781300"/>
            <a:ext cx="84963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4" eaLnBrk="1" hangingPunct="1">
              <a:spcBef>
                <a:spcPct val="20000"/>
              </a:spcBef>
              <a:buFont typeface="Wingdings" pitchFamily="2" charset="2"/>
              <a:buNone/>
            </a:pPr>
            <a:endParaRPr lang="uk-UA" sz="1600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2524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rgbClr val="0033CC"/>
              </a:solidFill>
            </a:endParaRP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323850" y="2349500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sz="3400">
                <a:solidFill>
                  <a:srgbClr val="0033CC"/>
                </a:solidFill>
              </a:rPr>
              <a:t>Розроблено проект Положення </a:t>
            </a:r>
            <a:br>
              <a:rPr lang="uk-UA" sz="3400">
                <a:solidFill>
                  <a:srgbClr val="0033CC"/>
                </a:solidFill>
              </a:rPr>
            </a:br>
            <a:r>
              <a:rPr lang="uk-UA" sz="3400">
                <a:solidFill>
                  <a:srgbClr val="0033CC"/>
                </a:solidFill>
              </a:rPr>
              <a:t>про громадський бюджет (бюджет участі) у місті Чернігові, </a:t>
            </a:r>
            <a:br>
              <a:rPr lang="uk-UA" sz="3400">
                <a:solidFill>
                  <a:srgbClr val="0033CC"/>
                </a:solidFill>
              </a:rPr>
            </a:br>
            <a:r>
              <a:rPr lang="uk-UA" sz="3400">
                <a:solidFill>
                  <a:srgbClr val="0033CC"/>
                </a:solidFill>
              </a:rPr>
              <a:t>який розглянуто та затверджено на пленарному засіданні Чернігівської міської ради 28 серпня 2015 року</a:t>
            </a:r>
            <a:endParaRPr lang="ru-RU" sz="3400">
              <a:solidFill>
                <a:srgbClr val="0033CC"/>
              </a:solidFill>
            </a:endParaRPr>
          </a:p>
        </p:txBody>
      </p:sp>
      <p:pic>
        <p:nvPicPr>
          <p:cNvPr id="2437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316413"/>
            <a:ext cx="4043362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24" name="Picture 12" descr="7261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380206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751</Words>
  <Application>Microsoft Office PowerPoint</Application>
  <PresentationFormat>Экран (4:3)</PresentationFormat>
  <Paragraphs>111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Wingdings</vt:lpstr>
      <vt:lpstr>Times New Roman</vt:lpstr>
      <vt:lpstr>Arial Unicode MS</vt:lpstr>
      <vt:lpstr>Оформление по умолчанию</vt:lpstr>
      <vt:lpstr>Точечный рисунок</vt:lpstr>
      <vt:lpstr>MSPhotoEd.3</vt:lpstr>
      <vt:lpstr>Диаграмма Microsoft Office Excel</vt:lpstr>
      <vt:lpstr>Громадський бюджет (бюджет участі) у місті Чернігові:  досвід впровадження і перші результати </vt:lpstr>
      <vt:lpstr>Місто Чернігів разом із Черкасами та Полтавою  цього року стали учасниками реалізації проекту </vt:lpstr>
      <vt:lpstr>Громадський бюджет = бюджет участі = партисипаторний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50 % капітальні видатки</vt:lpstr>
      <vt:lpstr>Мій проект –  моя допомога місту</vt:lpstr>
      <vt:lpstr>На офіційному сайті Чернігівської міської ради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ІКТ в умовах розвитку інформаційного суспільства</dc:title>
  <dc:creator>Administrator</dc:creator>
  <cp:lastModifiedBy>Admin</cp:lastModifiedBy>
  <cp:revision>68</cp:revision>
  <dcterms:created xsi:type="dcterms:W3CDTF">2006-10-24T19:34:46Z</dcterms:created>
  <dcterms:modified xsi:type="dcterms:W3CDTF">2015-12-01T10:54:28Z</dcterms:modified>
</cp:coreProperties>
</file>